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371600"/>
            <a:ext cx="1005840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FFFFFF"/>
                </a:solidFill>
                <a:latin typeface="Calibri"/>
              </a:defRPr>
            </a:pPr>
            <a:r>
              <a:t>Alcohol &amp; Drugs Zero Tolerance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3474720"/>
            <a:ext cx="100584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400"/>
              </a:spcAft>
              <a:defRPr sz="1600">
                <a:solidFill>
                  <a:srgbClr val="CCDDEE"/>
                </a:solidFill>
                <a:latin typeface="Calibri"/>
              </a:defRPr>
            </a:pPr>
            <a:r>
              <a:t>Phoenix Metals B.V. — eLearning Training</a:t>
            </a:r>
          </a:p>
          <a:p>
            <a:pPr>
              <a:spcAft>
                <a:spcPts val="400"/>
              </a:spcAft>
              <a:defRPr sz="1600">
                <a:solidFill>
                  <a:srgbClr val="CCDDEE"/>
                </a:solidFill>
                <a:latin typeface="Calibri"/>
              </a:defRPr>
            </a:pPr>
            <a:r>
              <a:t>Trainingcode: TR-303-05  |  Versie: 1.1  |  Datum: 29 april 2026</a:t>
            </a:r>
          </a:p>
          <a:p>
            <a:pPr>
              <a:spcAft>
                <a:spcPts val="400"/>
              </a:spcAft>
              <a:defRPr sz="1600">
                <a:solidFill>
                  <a:srgbClr val="CCDDEE"/>
                </a:solidFill>
                <a:latin typeface="Calibri"/>
              </a:defRPr>
            </a:pPr>
            <a:r>
              <a:t>Auteur: JvG Consultancy  |  Status: Goedgekeurd</a:t>
            </a:r>
          </a:p>
        </p:txBody>
      </p:sp>
      <p:pic>
        <p:nvPicPr>
          <p:cNvPr id="4" name="Picture 3" descr="jvg-logo-white-mediu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1200" y="5029200"/>
            <a:ext cx="1645920" cy="146304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📋  Documentinformatie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40080" y="1097280"/>
          <a:ext cx="10515600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/>
                <a:gridCol w="5257800"/>
              </a:tblGrid>
              <a:tr h="411480"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Veld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Waarde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Project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Phoenix Metals B.V. — eLearning Programma</a:t>
                      </a:r>
                    </a:p>
                  </a:txBody>
                  <a:tcPr/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Training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Alcohol &amp; Drugs Zero Tolerance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Code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TR-303-05</a:t>
                      </a:r>
                    </a:p>
                  </a:txBody>
                  <a:tcPr/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Versie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1.1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Datum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29 april 2026</a:t>
                      </a:r>
                    </a:p>
                  </a:txBody>
                  <a:tcPr/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Auteur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JvG Consultancy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Doelgroep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Alle medewerkers</a:t>
                      </a:r>
                    </a:p>
                  </a:txBody>
                  <a:tcPr/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Type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Presentatie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Goedgekeurd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🎯  Leerdoelen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Je kent het zero-tolerance beleid van Phoenix Metals ten aanzien van alcohol en drugs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Je begrijpt de effecten van alcohol en drugs op het reactievermogen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Je kent de risico's van gebruik in de procesindustrie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Je weet wanneer en hoe testing plaatsvindt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Je kent de consequenties bij overtreding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Je weet welke hulpverlening beschikbaar is bij problematisch gebruik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⚠️  Waarom deze training?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Alcohol en drugs verminderen het oordeelsvermogen en reactievermogen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In de procesindustrie kan één fout fataal zijn — voor jou EN je collega's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Seveso III-inrichtingen hebben een verhoogde zorgplicht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V₂O₅, H₂SO₄, NaOH — werken met deze stoffen vereist 100% focus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Zero tolerance = geen uitzonderingen, geen grijze gebieden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📋  Wetgeving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Arbowet art. 3 — Zorgplicht werkgever + medewerkingplicht werknemer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Arbowet art. 11 — Verbod op werken onder invloed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Arbobesluit — specifieke bepalingen per risicovolle taak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Wegenverkeerswet — alcohol/drugs in het verkeer (referentie)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Opiumwet — verboden middelen en strafbaarstelling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Seveso III — adequaat functioneren van personeel vereist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📊  Statistieken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~20% van alle industriële incidenten heeft alcohol of drugs als bijdragende factor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Medewerkers onder invloed hebben 3-4x hoger risico op een ongeval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Hangover (kater) vermindert reactievermogen met 20-30%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Cannabis: tot 24 uur na gebruik verstoord de concentratie en het geheugen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In de petrochemie was 12% van fatale incidenten gerelateerd aan middelengebruik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🚫  CONCEPT: Zero-Tolerance Beleid Phoenix Metals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DEFINITIE: Geen enkel spoor van alcohol of drugs in het bloed tijdens werk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Geldt voor: ALLE medewerkers, ALLE functies, ALLE locaties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Geldt OOK voor: uitzendkrachten, aannemers, bezoekers in procesgebieden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Inclusief: voorschriften die het rijgedrag beïnvloeden (slaapmiddelen, pijnstillers)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Geen tolerantie = geen uitzonderingen = geen discussie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Overtreding = direct schorsing + onderzoek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💊  UITLEG: Wat valt onder het beleid?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Alcohol: alle dranken met &gt; 0.5% alcohol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Illegale drugs: cannabis, cocaine, amfetaminen, XTC, heroïne, etc.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Voorgeschreven medicatie: als deze het rijgedrag beïnvloedt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Nieuw psychoactieve stoffen (NPS): designer drugs, kruidenmixen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Slaapmiddelen: diazepam, temazepam, zolpidem (ook op recept!)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Pijnstillers: opioïden (oxycodon, fentanyl, morfine)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🧠  VOORBEELD: Effecten op het reactievermogen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ALCOHOL (0.5‰): 10-15% tragere reactietijd, verstoord oordeel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ALCOHOL (1.0‰): 25-35% tragere reactietijd, dubbel zoveel fouten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CANNABIS: vertraagde reactie, verstoord tijdsbesef, verminderde concentratie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COCAÏNE: overschatting van eigen kunnen, impulsiviteit, agressie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AMFETAMINES: onrust, concentratieverlies na uitwerking, slaaptekort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KATER: tot 30% verminderd reactievermogen, zelfs na 0.0‰ bloedspiegel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❌  VALKUIL: Veelgemaakte fouten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❌ 'Een biertje na het werk kan geen kwaad' — morgen nog steeds in je bloed!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❌ 'Cannabis is legaal' — NIET op het werk! Zero tolerance geldt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❌ 'Ik voel niks van die pil' — effect op reactievermogen is meetbaar!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❌ 'Ik heb een recept' — informeer HSE, laat beoordelen of je veilig kunt werken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❌ 'Alleen op kantoor, niet in het proces' — zero tolerance geldt OVERAL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☠️  Risico's in de procesindustrie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Werken met giftige stoffen (V₂O₅) — 1 fout = blootstelling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Werken met bijtende stoffen (H₂SO₄, NaOH) — 1 fout = brandwonden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Stofexplosiegevaar — 1 vonk = catastrofe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LOTO-procedures — 1 slachtoffer = machinaal ongeluk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Rijden met heftrucks — 1 botsing = letsel of erger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Werken op hoogte — 1 duizeling = val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Samenwerken — jouw fout kan een COLLEGA deren!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🍺  Soorten middelen — Alcohol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Meest gebruikte middel in Nederland (83% van de bevolking drinkt)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Effect: remt het centrale zenuwstelsel, vermindert remmingen en reactie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Halveringstijd: ~1 uur per glas (1 standaardglas = 10 g alcohol)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Na een avondje uit: tot 12 uur na de laatste drank meetbaar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Kater: hoofdpijn, vermoeidheid, concentratieverlies — ook zonder bloedspiegel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Interactie met V₂O₅: leverbelasting verdubbeld!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🌿  Soorten middelen — Cannabis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Meest gebruikte illegale drug in Nederland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Actieve stof: THC — verstoort het kortetermijngeheugen en reactievermogen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THC is tot 4 weken aantoonbaar in urine (chronisch gebruik)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Effect op rijvaardigheid: tot 8 uur na gebruik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Combinatie met alcohol: versterkt elkaars negatieve effecten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Phoenix Metals: ook CBD-olie valt onder het beleid (THC-gehalte mogelijk)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💀  Soorten middelen — Harddrugs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Cocaïne: stimulant, korte werking (1-2 uur), agressie en onvoorspelbaar gedrag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Amfetaminen/speed: oppeppend, nawerking = extreme vermoeidheid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XTC/MDMA: entactogeen, verstoord thermo-regulatie en oordeel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GHB: verdovend, levensgevaarlijk bij overdosering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Heroïne: sterk verslavend, volledige desinteresse en verdoofdheid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Ketamine: dissociatief, volledige vervreemding van de realiteit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💊  Soorten middelen — Medicatie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Opioïde pijnstillers: oxycodon, tramadol, fentanyl — vermoeidheid, duizeligheid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Benzodiazepinen: diazepam, temazepam — sedatie, verstoord evenwicht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Slaapmiddelen: zolpidem, zopiclon — nawerking overdag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Antihistaminica: sommige veroorzaken slaperigheid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Antidepressiva: soms bijwerkingen (duizeligheid, tremor)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REGEL: meld medicatie aan HSE → beoordeling of veilig werken mogelijk is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📊  Middelen en detectietijden (indicatief)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40080" y="1097280"/>
          <a:ext cx="10515600" cy="329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900"/>
                <a:gridCol w="2628900"/>
                <a:gridCol w="2628900"/>
                <a:gridCol w="2628900"/>
              </a:tblGrid>
              <a:tr h="411480"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Middel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Detectie in bloed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Detectie in urine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Detectie in speeksel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Alcohol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Tot 12 uur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Tot 24 uur (EtG)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Tot 12 uur</a:t>
                      </a:r>
                    </a:p>
                  </a:txBody>
                  <a:tcPr/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Cannabis (incidenteel)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Tot 12 uur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Tot 7 dagen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Tot 24 uur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Cannabis (chronisch)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Tot 24 uur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Tot 30 dagen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Tot 48 uur</a:t>
                      </a:r>
                    </a:p>
                  </a:txBody>
                  <a:tcPr/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Cocaïne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Tot 12 uur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Tot 4 dagen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Tot 48 uur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Amfetaminen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Tot 24 uur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Tot 4 dagen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Tot 48 uur</a:t>
                      </a:r>
                    </a:p>
                  </a:txBody>
                  <a:tcPr/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Opioïden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Tot 24 uur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Tot 4 dagen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Tot 48 uur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Benzodiazepinen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Tot 48 uur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Tot 14 dagen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Tot 48 uur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🔬  Testing — Wanneer?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PRE-EMPLOYMENT: standaard bij aanname (na akkoord kandidaat)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BIJ VERMOEDEN: als er redenen zijn om gebruik te vermoeden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  → Gedragsverandering, geur, rode ogen, slurred speech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POST-INCIDENT: na elk incident met letsel of materiële schade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RANDOM: steekproefsgewijs (anoniem, niet-gericht)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TERUGKEER: na positieve test en voltooide hulpverleningstraject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🧪  Testing — Hoe?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Speekseltest: snelle screening (5-10 minuten), indicatief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Urinetest: bevestiging na positieve speekseltest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Bloedtest: bij twijfel of juridische procedure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Alcoholtest: blaastest (breathalyzer), direct resultaat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Procedure: ALTijd met getuige, resultaat direct gecommuniceerd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Positieve test: bevestigingstest in laboratorium (Gecertificeerd)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⚖️  Consequenties bij overtreding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POSITIEVE TEST (eerste keer):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  → Directe schorsing (met behoud van salaris, wettelijk minimum)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  → Verwijzing naar hulpverleningstraject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  → Bij voltooiing: terugkeer mogelijk onder voorwaarden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POSITIEVE TEST (tweede keer):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  → Ontslag op staande voet (op basis van arbeidsovereenkomst)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WEIGERING TEST: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  → Gelijkgesteld aan een positieve test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ILLEGALE MIDDELEN OP HET WERK: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  → Direct ontslag + aangifte bij politie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🤝  Hulpverlening — Wat is beschikbaar?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Bedrijfsmaatschappelijk werk (via arbodienst)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Anoniem spreekuur: via bedrijfsarts of vertrouwenspersoon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Verwijs naar: Jellinek, Tactus, Novadic-Kentron (verslavingszorg)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Hulpvraag wordt NIET gedeeld met leidinggevende (beroepsgeheim!)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Zelfmelding VOORDAT je getest wordt = geen sanctie, wel hulp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Phoenix Metals steunt medewerkers die hulp zoeken — dat is de no-blame aanpak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📞  Zelfmelding — Hoe werkt het?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Je meldt ZELF bij de bedrijfsarts of HSE dat je een probleem hebt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Dit kan ALTIJD — ook VOORDAT er een test is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De bedrijfsarts begeleidt je naar hulpverlening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Je leidinggevende wordt NIET geïnformeerd over de inhoud (privacy)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Wel: je kunt tijdelijk ander werk toegewezen krijgen (veiligheid!)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Na succesvol traject: terugkeer in eigen functie, geen consequenties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📋  Casuïstiek — Voorbeeld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Situatie: Operator meldt zich ziek op maandag na een feestje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Dinsdag: hervatting werk, maar collega merkt trage reacties op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Observatie: leidinggevende spreekt aan, vermoeden van kater/invloed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Actie: breathalyzer-test — 0.3‰ (onder wettelijke grens, maar boven bedrijfsgrens)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Resultaat: schorsing 1 dag, verwijzing naar bedrijfsarts, coaching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Les: ZERO tolerance betekent 0.0‰ — ook na een 'klein feestje'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📋  Casuïstiek — Voorbeeld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Situatie: Monteur betrokken bij incident met H₂SO₄-lekkage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Post-incident testing: positief op cannabis (THC in urine)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Onderzoek: monteur rookte in het weekend, 3 dagen voor incident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Resultaat: schorsing, hulpverleningstraject, terugkeer na 3 maanden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Les: cannabis is tot lang na gebruik aantoonbaar en beïnvloedt veilig werken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Belangrijk: post-incident testing is STANDAARD — geen uitzondering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👷  Rol van de medewerker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Zorg dat je 100% fit bent als je komt werken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Meld medicatie aan HSE — laat beoordelen of je veilig kunt werken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Steun collega's die hulp zoeken — geen oordeel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Rapporteer vermoedens van gebruik bij collega's (anoniem mogelijk)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Ken het beleid en de consequenties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Vraag om hulp als je zelf worstelt — er is ALTIJD een uitweg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👔  Rol van de leidinggevende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Wees alert op signalen van gebruik (gedragsveranderingen)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Spreek aan bij vermoeden — niet wegkijken!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Bied hulp aan, niet straffen (bij eerste keer / zelfmelding)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Zorg voor een open cultuur waarin problemen bespreekbaar zijn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Documenteer observaties en acties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Volg de procedure: vermoeden → test → consequentie/hulp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📋  Samenvatting — Key Takeaways (1/2)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✅ Zero tolerance = 0.0‰ alcohol, geen drugs, geen beïnvloede medicatie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✅ Alcohol/drugs vermindert reactievermogen met 10-35% — fataal in procesindustrie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✅ Testing: pre-employment, bij vermoeden, post-incident, random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📋  Samenvatting — Key Takeaways (2/2)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✅ Overtreding = schorsing + hulpverlening (1e keer) of ontslag (2e keer)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✅ Zelfmelding = geen sanctie, wel hulp — meld VOORDAT je getest wordt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✅ Hulpverlening is beschikbaar en vertrouwelijk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✅ Jouw veiligheid en die van je collega's is het belangrijkst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📚  Bronverwijzingen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[1] Arbowet art. 3 en 11 — Zorgplicht en verbod werken onder invloed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[2] Opiumwet — Strafbarestelling drugs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[3] Seveso III Richtlijn 2012/18/EU — Competentie personeel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[4] Trimbos-instituut — Factsheets alcohol en drugs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[5] TNO — Effecten van middelen op cognitief functioneren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[6] Jellinek — Verslavingszorg Nederland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[7] IOGP — Drug and alcohol testing in the oil and gas industry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[8] NEN-EN-ISO 45001 — Competentie en bewustzijn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[9] European Workplace Drug Testing Society (EWDTS) — Guidelines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[10] Rivm — Nationale Drug Monitor (jaarrapport)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🧬  Alcohol en het lichaam — Hoe werkt het?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Alcohol wordt opgenomen via maag en dunne darm (20% via maag, 80% via darm)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Bereikt de hersenen binnen 5 minuten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Maximale bloedspiegel na 30-90 minuten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Afbraak: uitsluitend door de lever, met constante snelheid (~1 glas/uur)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Koffie, koude douche, bewegen: versnellen NIET de afbraak!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Enige oplossing: TIJD — gemiddeld 1 uur per standaardglas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🌿  Cannabis en het lichaam — Hoe werkt het?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THC bindt aan cannabinoïde-receptoren in de hersenen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Effecten: euforie, ontspanning, maar ook: vertraagde reactie, geheugenverlies, paranoia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Rookt: effect binnen minuten, piek na 15-30 minuten, werkingsduur 2-4 uur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Eet (edibles): effect na 1-2 uur, werkingsduur tot 8 uur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THC hoopt zich op in vetweefsel: dagen tot weken aantoonbaar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Chronisch gebruik: cumulatieve effecten op cognitie en motivatie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⚗️  Nieuwe psychoactieve stoffen (NPS)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Ook wel 'designer drugs' of 'smart drugs' genoemd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Chemisch gemodificeerde versies van bestaande drugs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Vaak verkocht als 'badzout', 'luchverfrisser', 'onderzoekschemicaliën'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Onvoorspelbare effecten — nooit getest op mensen!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Voorbeelden: synthetische cannabinoïden (Spice), cathinones (meow-meow)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Phoenix Metals beleid: NPS vallen VOLLEDIG onder het zero-tolerance beleid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💊  Medicatie en veilig werken — Praktische regels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MELD medicatiegebruik aan de bedrijfsarts (NIET aan de leidinggevende!)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De bedrijfsarts beoordeelt of je veilig kunt werken met de medicatie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Mogelijke aanpassingen: andere taak, kortere shift, thuiswerk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Privacy: de leidinggevende wordt alleen geïnformeerd over 'kan/niet kan werken'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NOOIT zelf beslissen: 'Ik voel niks, dus ik kan werken' — laat het beoordelen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Oude medicatie: check bijsluiter voor bijwerkingen (duizeligheid, slaperigheid)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📋  Pre-employment screening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Standaard drugstest bij aanname (na akkoord van de kandidaat)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Speeksel- of urinetest, afhankelijk van beleid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Positieve test = geen aanname (geen arbeidsovereenkomst)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Verklaring: kandidaat tekent informed consent vooraf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Geldigheidsduur: resultaat geldig voor 1 jaar (bij jaarcontract)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Phoenix Metals: pre-employment testing is onderdeel van het VBS-element 'Bevoegdheid'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🎲  Random testing — Hoe werkt het?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Steekproefsgewijs: willekeurige selectie van medewerkers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Frequentie: minimaal 2x per jaar, maximaal 4x per jaar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Anoniem: geen gerichte testen (geen discriminatie!)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Percentage: 10-25% van het personeel per testronde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Procedure: direct na aankondiging testen (geen tijd om 'schoon' te worden)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Weigering = positieve test = consequenties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⚖️  Arbeidsrechtelijke aspecten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Zero-tolerance beleid moet opgenomen zijn in arbeidsovereenkomst of bedrijfsreglement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Medewerker moet het beleid hebben geaccepteerd (handtekening bij indiensttreding)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Ontslag bij tweede overtreding: moet juridisch houdbaar zijn (at-groot-beleid)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Zelfmelding: mag NIET leiden tot ontslag (stimuleert hulpvraag)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Privacy: testresultaten zijn medische gegevens (AVG/GDPR van toepassing)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Advies: raadpleeg altijd arbeidsjurist bij complexe gevallen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📋  Casuïstiek — Voorbeeld 3: Voorgeschreven medicatie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Situatie: Operator krijgt oxycodon voorgeschreven na tandheelkundige ingreep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De operator meldt zich ziek en blijft thuis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Na 3 dagen meldt hij zich beter, maar gebruikt nog steeds oxycodon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Tijdens random test: positief op opioïden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Oordeel: operator had medicatie MOETEN melden bij bedrijfsarts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Uitspraak: coaching en verwijzing bedrijfsarts (eerste keer, geen opzet)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📋  Casuïstiek — Voorbeeld 4: Het vrijdagmiddag-biertje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Situatie: Vrijdagmiddag, het team gaat na het werk een biertje drinken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Eén medewerker heeft zaterdagochtend een vroege shift (06:00)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Hij drinkt 4 biertjes (uit tot 23:00)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Zaterdag 06:00: bloedspiegel schatting ≈ 0,0-0,2‰ (technisch onder limiet)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MAAR: kater-effect = vermoeidheid, concentratieverlies, trage reactie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Les: alcohol tot 4 uur vóór de shift = onverantwoord, ook als de bloedspiegel 0,0 is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🤝  Ondersteuning en preventie — Phoenix Metals aanpak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Voorlichting: jaarlijkse training alcohol &amp; drugs (deze training!)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EAP (Employee Assistance Programme): anoniem hulplijn 24/7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Bedrijfsarts: spreekuur wekelijks, vertrouwelijk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Team meetings: open discussie over middelengebruik (taboes doorbreken)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Leidinggevenden: getraind in signalen herkennen en gesprekstechnieken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Samenwerking: regionaal verslavingszorg-netwerk voor snelle doorverwijzing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❓  Praktijktest — Zelftest vragen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1. Wat is het zero-tolerance beleid van Phoenix Metals?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2. Hoeveel glazen alcohol kan de lever per uur afbreken?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3. Welke 3 soorten testing kent Phoenix Metals?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4. Wat zijn de consequenties bij een positieve test (eerste keer)?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5. Hoe werkt zelfmelding en wat zijn de voordelen?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6. Welke hulpverlening is beschikbaar?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7. Waarom is een kater ook een veiligheidsrisico?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