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FFFFFF"/>
                </a:solidFill>
                <a:latin typeface="Calibri"/>
              </a:defRPr>
            </a:pPr>
            <a:r>
              <a:t>PBM Beleid en Gebruik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3474720"/>
            <a:ext cx="100584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Phoenix Metals B.V. — eLearning Training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Trainingcode: TR-303-04  |  Versie: 1.1  |  Datum: 29 april 2026</a:t>
            </a:r>
          </a:p>
          <a:p>
            <a:pPr>
              <a:spcAft>
                <a:spcPts val="400"/>
              </a:spcAft>
              <a:defRPr sz="1600">
                <a:solidFill>
                  <a:srgbClr val="CCDDEE"/>
                </a:solidFill>
                <a:latin typeface="Calibri"/>
              </a:defRPr>
            </a:pPr>
            <a:r>
              <a:t>Auteur: JvG Consultancy  |  Status: Goedgekeurd</a:t>
            </a:r>
          </a:p>
        </p:txBody>
      </p:sp>
      <p:pic>
        <p:nvPicPr>
          <p:cNvPr id="4" name="Picture 3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0" y="5029200"/>
            <a:ext cx="1645920" cy="1463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Documentinformatie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Veld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Waarde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Phoenix Metals B.V. — eLearning Programma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Training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PBM Beleid en Gebruik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TR-303-04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Versie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1.1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29 april 2026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Auteur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JvG Consultancy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Doelgroep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Alle medewerkers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Type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Presentatie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Goedgekeurd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🎯  Leerdoelen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begrijpt waarom PBM's het LAATSTE middel zijn, niet het eerste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de verschillende soorten PBM's en hun normen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PBM's correct aantrekken en uittrekken (aantrekwisselprocedure)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kent de PBM-matrix per taak bij Phoenix Metals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weet welke PBM's vereist zijn bij V₂O₅ en H₂SO₄/NaOH blootstelling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Je kunt de conditie van PBM's beoordelen en weet wanneer vervanging nodig is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Waarom deze training?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PBM's beschermen je als alle andere maatregelen falen of niet volstaan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Onjuist gebruik van PBM's geeft een vals gevoel van veiligheid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 is reprotoxisch (1B) en mogelijk kankerverwekkend — FFP3 is VERPLICHT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 en NaOH zijn bijtend — verkeerde handschoenen = ernstige brandwonden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 (Seveso III) eist een formeel PBM-beleid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Wetgeving en normen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Arbowet art. 3 — Zorgplicht werkgever, medewewerkplicht werknemer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Arbobesluit titel 3 afdeling 6 — PBM's algemene bepalingen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Arbobesluit art. 3.6a — Beoordeling en keuze PBM's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EU-richtlijn 89/656/EEG — Minimale voorschriften PBM-gebruik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EN-normen per PBM-type (EN 166, EN 374, EN 14387, etc.)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PGS 15 — Specifieke PBM-eisen bij opslag gevaarlijke stoffen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🛡️  CONCEPT: PBM-hiërarchie — Het laatste middel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PBM's zijn stap 5 in de hiërarchie van beheersmaatregelen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Eliminatie → 2. Substitutie → 3. Technisch → 4. Organisatorisch → 5. PBM's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PBM's worden ALTIJD gebruikt in combinatie met andere 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NOOIT alleen op PBM's vertrouwen — ze falen bij verkeerd gebruik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LEV + afgesloten processen + PBM's = gecombineerde beheersing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UITLEG: Soorten PBM's — Overzicht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Veiligheidsbril (oogbescherming) — EN 166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Veiligheidsschoenen (voetbescherming) — EN ISO 20345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Handschoenen (handbescherming) — EN 374/388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Gehoorbescherming — EN 352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Adembescherming — EN 14387 (halfmasker) / EN 149 (FFP)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Beschermende kleding — EN 13034 / EN 14605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Gezichtsbeschermer — EN 166 (faceshield)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8. Valbeveiliging — EN 361/358 (indien werken op hoogte)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PBM-normen en toepassingen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370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/>
                <a:gridCol w="2628900"/>
                <a:gridCol w="2628900"/>
                <a:gridCol w="262890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PBM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Norm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Beschermt tegen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Kenmerken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Veiligheidsbril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EN 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Spatten, stof, deeltjes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Min. impact B (120 m/s), anti-condens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Veiligheidsschoenen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EN ISO 20345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Vallende objecten, doorboring, slip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S3 = staalneus + antistatisch + oleofiel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Handschoenen (chemisch)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EN 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Chemische stoffen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Type A/B/C afhankelijk van penetratietijd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Handschoenen (mechanisch)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EN 388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Snijden, schuren, perforatie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Levels 1-5 per risicotype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Gehoorbescherming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EN 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Geluidsniveau &gt; 80 dB(A)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Oordoppen of kappen, SNR-waarde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FFP3 masker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EN 149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Fijn stof, V₂O₅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99% filtratie, eenmalig gebruik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Halfmasker + filter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EN 14387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Gassen, dampen, deeltjes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Herbruikbaar, filters vervangen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Beschermende kleding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EN 13034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Chemisch spatten (type 6)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Beperkt spatbestendig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👓  VOORBEELD: Veiligheidsbril — EN 166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VERPLICHT in alle Phoenix Metals procesgebieden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Beschermt tegen: spatten, stof, deeltjes, vloeistoffen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Minimaal classificatie B (medium impact, 120 m/s)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Met zijbescherming (verstevigd frame of afgesloten model)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Anti-condens coating aanbevolen bij temperatuurverschillen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Vervangen bij: krassen, breuk, troebel zicht, verouderd materiaal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👢  VOORBEELD: Veiligheidsschoenen — EN ISO 20345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VERPLICHT in alle Phoenix Metals gebieden (behalve kantoor)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Minimaal S3: staalneus + antistatisch + oleofiele zool + doorboringresistent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S4/S5: kunststof overschoen (volledig gesloten) voor natte omgevingen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Antistatische zool VERPLICHT in ATEX-zones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Vervangen bij: versleten profiel, beschadigde neus, losse zool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Poeder dat in schoenen binnendringt → aparte overzchoenen overwegen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🧤  Handschoenen — EN 374 (chemisch) en EN 388 (mechanisch)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 374 Type A: bescherming tegen ≥ 6 chemicaliën (langste penetratietijd)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 374 Type B: bescherming tegen ≥ 3 chemicaliën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 374 Type C: bescherming tegen ≥ 1 chemicalie (minimaal)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 388: snijweerstand (1-5), schuurweerstand (1-4), perforatie (1-4)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V₂O₅: nitril handschoenen (EN 374 Type A) — bestendig tegen oxidatoren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H₂SO₄/NaOH: butyl of neopreen handschoenen — zuur/base bestendig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👂  Gehoorbescherming — EN 352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VERPLICHT bij blootstelling &gt; 85 dB(A) dagelijks (Arbobesluit)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Oordoppen (EN 352-2): lichtgewicht, SNR 20-35 dB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Gehoorkappen (EN 352-3): hogere demping, SNR 25-35 dB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transportbanden, mengers, pompen &gt; 85 dB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Gehoorverlies is ONHERROEPELIJK — bescherm wat je hebt!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Pas op: overbescherming vermindert waakzaamheid (alarmen niet horen)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😷  Adembescherming — FFP3 en halfmaskers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FFP3 (EN 149): 99% filtratie deeltjes — VERPLICHT bij V₂O₅ blootstelling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FFP2: 94% filtratie — onvoldoende voor V₂O₅!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Halfmasker (EN 14387): herbruikbaar + verwisselbare filters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P3-filter (deeltjes) voor V₂O₅-stof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ABEK-filter (gassen) voor H₂SO₄-dampen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Masker MOET goed passend zijn — baard/grote bril = lek!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❌  VALKUIL: Veelgemaakte fouten bij PBM's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FFP2 gebruiken bij V₂O₅ — onvoldoende! FFP3 VERPLICHT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Latex handschoenen bij H₂SO₄ — niet bestendig! Nitril/butyl nodig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Masker met baard dragen — lekt langs de rand! Scheren of volgelaatsmasker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Handschoenen niet vervangen na contaminatie — doordrenking!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❌ Beschermende kleding niet sluiten — open rits = open deur voor spatten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👕  Beschermende kleding — EN 13034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Type 6: beperkte bescherming tegen vloeibare chemische spatten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Type 4: bescherming tegen vloeistofsproeiers (bij H₂SO₄/NaOH werk)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Type 5: bescherming tegen vaste deeltjes (bij V₂O₅-poeder)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Overall met lange mouwen, capuchon, elastische polsen en enkels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Sluit alle ritsen en drukknopen — geen open huid blootstellen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 gebruik: reinigen of vervangen, NIET opnieuw gebruiken indien besmet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🔧  Correct aantrekken — Aantrekwisselprocedure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VOLGORDE AANTREKKEN (buiten naar binnen):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Beschermende kleding / overall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Veiligheidsschoenen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Veiligheidsbril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Adembescherming (FFP3/halfmasker)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Handschoenen (OVER de mouwen van de overall!)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🧤  Correct uittrekken — Afleggen zonder contaminatie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VOLGORDE UITTREKKEN (meest besmet eerst):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Handschoenen (binnenstebuiten afstropen — huid NIET raken!)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Adembescherming (achterhoofdband, NIET aan de voorkant pakken)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Veiligheidsbril (aan de poten, NIET aan de glazen)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Beschermende kleding (binnenstebuiten afstropen)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Veiligheidsschoenen (indien besmet: overzchoenen apart afleggen)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Handen wassen NA het uittrekken!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PBM-matrix per taak —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V₂O₅-poeder hantering: FFP3 + nitril handschoenen + overall Type 5 + veiligheidsbril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 hantering: gezichtsbeschermer + butyl handschoenen + overall Type 4 + veiligheidsschoenen S5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NaOH hantering: gezichtsbeschermer + neopreen handschoenen + overall Type 4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Algemeen procesgebied: veiligheidsbril + veiligheidsschoenen S3 + gehoorbescherming (&gt; 85 dB)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Onderhoud: + FFP3 (indien stof) + mechanische handschoenen EN 388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Laboratorium: veiligheidsbril + nitril handschoenen + labjas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PBM-matrix — Stoffen-specifiek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1097280"/>
          <a:ext cx="10515600" cy="205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103120"/>
                <a:gridCol w="2103120"/>
                <a:gridCol w="2103120"/>
                <a:gridCol w="2103120"/>
              </a:tblGrid>
              <a:tr h="4114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Stof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Adembescherming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Handschoenen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Oogbescherming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Kleding</a:t>
                      </a:r>
                    </a:p>
                  </a:txBody>
                  <a:tcPr>
                    <a:solidFill>
                      <a:srgbClr val="00336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V₂O₅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FFP3 (EN 149)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Nitril (EN 374-A)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Bril EN 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Overall Type 5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H₂SO₄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 (indien damp: A-filter)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Butyl (EN 374-A)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Faceshield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Overall Type 4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NaOH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Neopreen (EN 374-A)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Faceshield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Overall Type 4</a:t>
                      </a:r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Al₂(SO₄)₃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FFP2 bij stof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Nitril (EN 374)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Bril EN 166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F2937"/>
                          </a:solidFill>
                          <a:latin typeface="Calibri"/>
                        </a:defRPr>
                      </a:pPr>
                      <a:r>
                        <a:t>Overall Type 6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🔧  PBM-onderhoud en vervanging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Inspecteer PBM's VÓÓR elk gebruik (scheuren, gaten, veroudering)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FFP-maskers: eenmalig — NIET hergebruiken (max 8 uur gebruik)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Halfmaskers: reinigen na gebruik, filters vervangen volgens indicatie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Handschoenen: vervangen bij: penetratie, verkleuring, stijfheid, gaten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Veiligheidsbril: reinigen met zachte doek, geen krassen maken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Schoenen: controleren op versleten profiel, beschadigde neus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🏠  PBM-opslag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Bewaar PBM's op een schone, droge plaats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Gescheiden opslag: schoon vs. gebruikt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Adembescherming in afgesloten verpakking (geen contaminatie)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Chemische handschoenen: donker, koel, uit de buurt van heat bronnen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Beschermende kleding: opgehangen of netjes opgevouwen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NOOIT PBM's in de buurt van chemische stoffen opslaan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(1/2)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PBM's zijn het LAATSTE middel — altijd gecombineerd met andere maatregelen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V₂O₅ = FFP3 + nitril + overall Type 5 (geen uitzonderingen!)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H₂SO₄/NaOH = zuur/base bestendige handschoenen + gezichtsbeschermer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Samenvatting — Key Takeaways (2/2)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Correct aantrekken en uittrekken = voorkom secundaire blootstelling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Inspecteer PBM's voor elk gebruik — vervang bij twijfel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Ken de PBM-matrix voor jouw taak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✅ Vraag om PBM's als ze ontbreken — het is JOUW recht en plicht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📚  Bronverwijzingen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[1] Arbowet art. 3 — Zorgplicht werkgever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[2] Arbobesluit titel 3, afdeling 6 — PBM's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[3] EU-richtlijn 89/656/EEG — Minimale voorschriften PBM-gebruik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[4] EN 166:2002 — Oogbescherming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[5] EN ISO 20345:2022 — Veiligheidsschoenen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[6] EN 374 — Handschoenen tegen chemische stoffen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[7] EN 388 — Handschoenen tegen mechanische risico's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[8] EN 149:2001+A1:2009 — FFP-maskers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[9] EN 14387:2004+A1:2008 — Gasfilter/halfmaskers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[10] EN 13034 — Beschermende kleding (Type 6)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Wetgeving — Detail Arbobesluit PBM's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Art. 3.6a: werkgever beoordeelt welke PBM's nodig zijn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Art. 3.6b: werkgever stelt PBM's kosteloos ter beschikking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Art. 3.6c: werknemer is VERPLICHT om PBM's correct te gebruiken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Art. 3.6d: werkgever zorgt voor onderhoud en vervanging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Art. 3.6e: voorlichting en instructie over PBM-gebruik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Bij overtreding: both werkgever (levering) en werknemer (gebruik) kunnen worden beboet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🏛️  CE-markering op PBM's — Wat betekent het?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CE-markering = product voldoet aan EU-veiligheidseisen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PBM's vallen onder de EU-PBM-verordening (EU) 2016/425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Categorie I: eenvoudig ontwerp (zelfcertificering toegestaan)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Categorie II: medium risico (notified body betrokken)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Categorie III: complex/hoog risico (notified body + jaarlijkse audit)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ALTIJD controleren: CE + type-certificaat + gebruiksaanwijzing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🥽  Gezichtsbeschermer — Faceshield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EN 166 classificatie: minimaal type 3 (vloeistofspatten) of 9 (gesmolten metaal)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VERPLICHT bij: H₂SO₄, NaOH hantering ( bovenop veiligheidsbril!)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Nadeel: beperkt zichtdoorlatendheid — belangrijk bij nauwkeurig werk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Vervanging: bij krassen, troebelheid, beschadiging frame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Gebruik: faceshield OPZETTEN na werkzaamheden (NIET op het voorhoofd dragen)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gezichtsbeschermer standaard bij H₂SO₄-pompen en NaOH-dosing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😷  Adembescherming — Pasvorm en lekdichtheid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Halfmasker MOET goed aansluiten op het gezicht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Baard/stoppels = lek! — gladgeschoren gezicht VERPLICHT bij maskergebruik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Neponderzoek (fit test): jaarlijks verplicht voor halfmasker-gebruikers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Positieve druktest: hand over uitlaatklep → masker bolt op = goed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Negatieve druktest: hand over inlaat → masker zuigt aan = goed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FFP-maskers: niet herbruikbaar — na 8 uur of bij verzadiging vervangen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🔧  Adembescherming — Filterkeuze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P1/P2/P3: deeltjesfilters (stof, rook, nevel)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P1 = 80%, P2 = 94%, P3 = 99,95% filtratie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V₂O₅: ALTIJD P3 (of FFP3) — géén uitzonderingen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A/B/E/K: gasfilters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 = organische gassen/dampen, B = anorganische gassen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E = zure gassen (H₂SO₄-dampen!), K = ammonia en aminen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Combinatiefilters: A2P3 = zowel gassen als deeltjes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🧤  Handschoenen — Specifieke keuze per stof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 (vast poeder): nitril (EN 374), 0,3 mm minimaal, wegwerp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V₂O₅ (oplossing): nitril of butyl, 0,5 mm, langere mouw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 geconcentreerd: butyl of neopreen, 0,7 mm, min. 30 min doorbraaktijd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H₂SO₄ verdund: nitril of PVC, 0,4 mm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NaOH: neopreen of nitril, 0,5 mm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Al₂(SO₄)₃: nitril, 0,3 mm (standaard lab handschoen)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ALTIJD: penetratietijd checken in leveranciergegevens!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🧗  Valbeveiliging — EN 361/358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VERPLICHT bij werken op hoogte &gt; 2,5 meter zonder permanente bescherming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Harnas (EN 361): volledig lichaamsharnas met rugbevestiging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Valstopapparaat (EN 362): blokkeert de val binnen centimeters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Lifeline/systeem (EN 355): energy absorber reduceert valkracht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Ankerpunt: minimaal 10 kN (1000 kg) draagvermogen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Inspectie: vóór elk gebruik, jaarlijks formele keuring door bevoegd persoon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📋  PBM's bij specifieke taken —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Monstername V₂O₅: FFP3 + nitril + veiligheidsbril + overall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Reiniging filterinstallatie: FFP3 + nitril + veiligheidsbril + overall Type 5 + gezichtsbeschermer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H₂SO₅ bijvullen: butyl handschoenen + gezichtsbeschermer + overall Type 4 + veiligheidsschoenen S5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NaOH doseren: neopreen handschoenen + gezichtsbeschermer + overall Type 4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Laboratorium werk: veiligheidsbril + nitril + labjas + FFP2 (indien stof)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Heftruck besturen: veiligheidsschoenen + veiligheidsbril (geen FFP op de truck!)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⚠️  PBM-tekorten en noodmaatregelen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Bij PBM-tekort: werkzaamheden STOPPEN — veiligheid gaat altijd voor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Alternatieven mogen ALLEEN als ze dezelfde of betere bescherming bieden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NOOIT inferieure PBM's accepteren 'omdat er niets anders is'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Noodinkoop: HSE heeft een lijst met alternatieve leveranciers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Communicatie: bij tekort direct HSE informeren — zij regelen vervanging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Voorkomen: PBM-voorraad minimaal 2 weken buffer aanhouden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🎓  PBM-training en familiarisatie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Nieuwe medewerkers: PBM-training bij introductie (Company Induction)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Jaarlijkse hertraining: PBM-gebruik en onderhoud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Praktijkoefening: aantrekken en uittrekken onder supervisie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Fit-test: jaarlijks voor adembescherming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VCA: PBM-kennis onderdeel van het examen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Phoenix Metals: PBM-training gecombineerd met taak-specifieke training (TR-302/303 serie)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315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Calibri"/>
              </a:defRPr>
            </a:pPr>
            <a:r>
              <a:t>❓  Praktijktest — Zelftest vragen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900">
                <a:solidFill>
                  <a:srgbClr val="9CA3AF"/>
                </a:solidFill>
                <a:latin typeface="Calibri"/>
              </a:defRPr>
            </a:pPr>
            <a:r>
              <a:t>JvG Consultancy | Safety • Governance • Advisory | ©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0058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1. Waarom zijn PBM's het LAATSTE middel in de hiërarchie?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2. Welk FFP-niveau is VERPLICHT bij V₂O₅-blootstelling?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3. Welke handschoenen zijn geschikt voor H₂SO₄?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4. Wat is de juiste volgorde voor het aantrekken van PBM's?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5. Hoe verwijder je besmette handschoenen zonder huidcontact?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6. Welke norm geldt voor veiligheidsschoenen?</a:t>
            </a:r>
          </a:p>
          <a:p>
            <a:pPr>
              <a:spcAft>
                <a:spcPts val="600"/>
              </a:spcAft>
              <a:defRPr sz="1600">
                <a:solidFill>
                  <a:srgbClr val="1F2937"/>
                </a:solidFill>
                <a:latin typeface="Calibri"/>
              </a:defRPr>
            </a:pPr>
            <a:r>
              <a:t>• 7. Wanneer moet een FFP-masker worden vervangen?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