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2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2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Relationship Id="rId11" Type="http://schemas.openxmlformats.org/officeDocument/2006/relationships/image" Target="../media/image2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3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86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1017" y="1225004"/>
            <a:ext cx="1629816" cy="1333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767" y="1415504"/>
            <a:ext cx="1058316" cy="952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3187" y="2939504"/>
            <a:ext cx="6905625" cy="487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b="0" sz="2400" i="0" u="none">
                <a:solidFill>
                  <a:srgbClr val="5BA649"/>
                </a:solidFill>
                <a:latin typeface="Lato SemiBold"/>
              </a:rPr>
              <a:t>AWARENESS TRAINING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70546" y="3617565"/>
            <a:ext cx="7250906" cy="838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5400" i="0" u="none">
                <a:solidFill>
                  <a:srgbClr val="FFFFFF"/>
                </a:solidFill>
                <a:latin typeface="Montserrat"/>
              </a:rPr>
              <a:t>Kwik (Mercury / Hg)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43187" y="4646265"/>
            <a:ext cx="6905625" cy="3961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b="0" sz="1950" i="0" u="none">
                <a:solidFill>
                  <a:srgbClr val="E2E8F0"/>
                </a:solidFill>
                <a:latin typeface="Lato"/>
              </a:rPr>
              <a:t>Olie, Gas, Petrochemie &amp; Offshore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3187" y="5328195"/>
            <a:ext cx="690562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b="0" sz="1500" i="0" u="none">
                <a:solidFill>
                  <a:srgbClr val="94A3B8"/>
                </a:solidFill>
                <a:latin typeface="Lato"/>
              </a:rPr>
              <a:t>Niveau: Gevorderd  |  Duur: 30–45 min  |  Versie v1.0 — April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2875"/>
            <a:ext cx="1047750" cy="6667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433512"/>
            <a:ext cx="5238750" cy="360789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0" y="1433512"/>
            <a:ext cx="5238750" cy="47529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77000"/>
            <a:ext cx="12192000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14500" y="252412"/>
            <a:ext cx="6970871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850" i="0" u="none">
                <a:solidFill>
                  <a:srgbClr val="FFFFFF"/>
                </a:solidFill>
                <a:latin typeface="Montserrat SemiBold"/>
              </a:rPr>
              <a:t>Introductie, Doelstelling en Agenda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219075"/>
            <a:ext cx="571500" cy="514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775" y="2462212"/>
            <a:ext cx="488061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Doelstelling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6775" y="2909887"/>
            <a:ext cx="4648200" cy="8228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Risicobewustzijn vergroten en blootstellingsincidenten voorkomen door theorie en wetgeving te vertalen naar veilige praktijkuitvoering.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6775" y="3875633"/>
            <a:ext cx="4648200" cy="8228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Na afloop bent u in staat de gevaren te herkennen, blootstellingsroutes te begrijpen en de STOP-strategie correct toe te passen in het veld.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7025" y="1814512"/>
            <a:ext cx="488061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Agenda (10 Modules)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775" y="1852612"/>
            <a:ext cx="381000" cy="381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53275" y="2262187"/>
            <a:ext cx="41719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Toepassingsgebied &amp; Bronnen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53275" y="2709862"/>
            <a:ext cx="41719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Wettelijk Kader &amp; OEL's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3275" y="3157537"/>
            <a:ext cx="41719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Gezondheidsrisico's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53275" y="3605212"/>
            <a:ext cx="41719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Werkzaamheden &amp; Blootstelling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3275" y="4052887"/>
            <a:ext cx="41719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Activiteit-specifiek (Olie &amp; Gas)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53275" y="4500562"/>
            <a:ext cx="41719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Preventieve Maatregelen (STOP)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3275" y="4948237"/>
            <a:ext cx="41719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Verantwoordelijkheden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53275" y="5395912"/>
            <a:ext cx="41719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Referenties &amp; Samenvatting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15150" y="2281237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15150" y="2728912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15150" y="3176587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15150" y="3624262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15150" y="4071937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5150" y="4519612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15150" y="4967287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15150" y="5414962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2875"/>
            <a:ext cx="1047750" cy="6667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7000"/>
            <a:ext cx="12192000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4500" y="252412"/>
            <a:ext cx="10477500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850" i="0" u="none">
                <a:solidFill>
                  <a:srgbClr val="FFFFFF"/>
                </a:solidFill>
                <a:latin typeface="Montserrat SemiBold"/>
              </a:rPr>
              <a:t>Toepassingsgebied: Kwik is overal in fossiele industrie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" y="219075"/>
            <a:ext cx="571500" cy="51435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71500" y="2333625"/>
          <a:ext cx="11048998" cy="2952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2501205"/>
                <a:gridCol w="2346126"/>
                <a:gridCol w="6201667"/>
              </a:tblGrid>
              <a:tr h="590520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00386B"/>
                          </a:solidFill>
                          <a:latin typeface="Lato"/>
                        </a:rPr>
                        <a:t>Sector / Locatie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00386B"/>
                          </a:solidFill>
                          <a:latin typeface="Lato"/>
                        </a:rPr>
                        <a:t>Kwikvorm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00386B"/>
                          </a:solidFill>
                          <a:latin typeface="Lato"/>
                        </a:rPr>
                        <a:t>Relevantie / Concentratie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</a:tr>
              <a:tr h="590520"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Aardgaswinning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Elementair (Gasfase)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Sterk variabel (0,1 – 5.000 µg/Nm³). Accumuleert in leidingen en filters.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0520"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Ruwe Olie &amp; Condensaat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Organisch / Elementair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Aanwezig in ruwe olie (0,01 – 10 mg/kg). Vereist scheiding in MRU's.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0520"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Verouderde Installaties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Elementair (Vloeistof)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Manometers, thermometers en schakelaars (actieve uitfasering).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0521"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Petrochemie (PVC)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Anorganisch (HgCl₂)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Wordt specifiek gebruikt als katalysator in chemische reactieprocessen.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71500" y="2903190"/>
            <a:ext cx="2501205" cy="19050"/>
          </a:xfrm>
          <a:prstGeom prst="rect">
            <a:avLst/>
          </a:prstGeom>
          <a:solidFill>
            <a:srgbClr val="003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72705" y="2903190"/>
            <a:ext cx="2346126" cy="19050"/>
          </a:xfrm>
          <a:prstGeom prst="rect">
            <a:avLst/>
          </a:prstGeom>
          <a:solidFill>
            <a:srgbClr val="003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18832" y="2903190"/>
            <a:ext cx="6201667" cy="19050"/>
          </a:xfrm>
          <a:prstGeom prst="rect">
            <a:avLst/>
          </a:prstGeom>
          <a:solidFill>
            <a:srgbClr val="003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71500" y="3506092"/>
            <a:ext cx="250120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072705" y="3506092"/>
            <a:ext cx="23461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18832" y="3506092"/>
            <a:ext cx="620166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71500" y="4094708"/>
            <a:ext cx="250120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072705" y="4094708"/>
            <a:ext cx="23461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18832" y="4094708"/>
            <a:ext cx="620166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71500" y="4683323"/>
            <a:ext cx="250120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072705" y="4683323"/>
            <a:ext cx="23461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18832" y="4683323"/>
            <a:ext cx="620166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71500" y="5271938"/>
            <a:ext cx="250120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072705" y="5271938"/>
            <a:ext cx="23461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18832" y="5271938"/>
            <a:ext cx="620166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2875"/>
            <a:ext cx="1047750" cy="6667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7000"/>
            <a:ext cx="12192000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4500" y="252412"/>
            <a:ext cx="9681210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850" i="0" u="none">
                <a:solidFill>
                  <a:srgbClr val="FFFFFF"/>
                </a:solidFill>
                <a:latin typeface="Montserrat SemiBold"/>
              </a:rPr>
              <a:t>Wettelijk Kader: Strikte grenswaarden eisen actie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" y="219075"/>
            <a:ext cx="571500" cy="514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3005137"/>
            <a:ext cx="48387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9750"/>
              </a:lnSpc>
            </a:pPr>
            <a:r>
              <a:rPr b="1" sz="9750" i="0" u="none">
                <a:solidFill>
                  <a:srgbClr val="5BA649"/>
                </a:solidFill>
                <a:latin typeface="Montserrat"/>
              </a:rPr>
              <a:t>0,025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4338637"/>
            <a:ext cx="4838700" cy="276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800" i="0" u="none">
                <a:solidFill>
                  <a:srgbClr val="00386B"/>
                </a:solidFill>
                <a:latin typeface="Lato"/>
              </a:rPr>
              <a:t>MAC-waarde (mg/m³) TWA-8h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2250" y="2620416"/>
            <a:ext cx="5300662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De Actiewaarde dwingt tot ingrijpen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0" y="3068091"/>
            <a:ext cx="5048250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Volgens het Arbobesluit ligt de maximaal aanvaarde concentratie (MAC) op 0,025 mg/m³ (tijdsgewogen gemiddelde over 8 uur).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0" y="3759547"/>
            <a:ext cx="5048250" cy="8228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De </a:t>
            </a:r>
            <a:r>
              <a:rPr b="1" sz="1350" i="0" u="none">
                <a:solidFill>
                  <a:srgbClr val="334155"/>
                </a:solidFill>
                <a:latin typeface="Lato"/>
              </a:rPr>
              <a:t>Actiewaarde</a:t>
            </a:r>
            <a:r>
              <a:rPr b="0" sz="1350" i="0" u="none">
                <a:solidFill>
                  <a:srgbClr val="334155"/>
                </a:solidFill>
                <a:latin typeface="Lato"/>
              </a:rPr>
              <a:t> ligt op de helft: </a:t>
            </a:r>
            <a:r>
              <a:rPr b="1" sz="1350" i="0" u="none">
                <a:solidFill>
                  <a:srgbClr val="334155"/>
                </a:solidFill>
                <a:latin typeface="Lato"/>
              </a:rPr>
              <a:t>0,0125 mg/m³</a:t>
            </a:r>
            <a:r>
              <a:rPr b="0" sz="1350" i="0" u="none">
                <a:solidFill>
                  <a:srgbClr val="334155"/>
                </a:solidFill>
                <a:latin typeface="Lato"/>
              </a:rPr>
              <a:t>. Wordt deze waarde bereikt, dan bent u wettelijk verplicht direct de arbeidshygiënische strategie (STOP) in werking te stellen.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0" y="4725292"/>
            <a:ext cx="5048250" cy="2742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Biologische BGW grens: Urine &lt;20 µg/g creatinine.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2875"/>
            <a:ext cx="988069" cy="6667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0" y="1752600"/>
            <a:ext cx="5238750" cy="3810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77000"/>
            <a:ext cx="1219200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54819" y="28575"/>
            <a:ext cx="10537180" cy="895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850" i="0" u="none">
                <a:solidFill>
                  <a:srgbClr val="FFFFFF"/>
                </a:solidFill>
                <a:latin typeface="Montserrat SemiBold"/>
              </a:rPr>
              <a:t>Gezondheidsrisico's: Onomkeerbare neurologische schade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210" y="219075"/>
            <a:ext cx="571500" cy="5143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9625" y="1752600"/>
            <a:ext cx="500062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1" sz="1500" i="0" u="none">
                <a:solidFill>
                  <a:srgbClr val="334155"/>
                </a:solidFill>
                <a:latin typeface="Lato"/>
              </a:rPr>
              <a:t>Onmerkbare inademing:</a:t>
            </a:r>
            <a:r>
              <a:rPr b="0" sz="1500" i="0" u="none">
                <a:solidFill>
                  <a:srgbClr val="334155"/>
                </a:solidFill>
                <a:latin typeface="Lato"/>
              </a:rPr>
              <a:t> 80% van ingeademde kwikdamp wordt direct in de bloedbaan opgenomen. De damp is volledig kleur- en reukloos.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625" y="2857500"/>
            <a:ext cx="5000625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1" sz="1500" i="0" u="none">
                <a:solidFill>
                  <a:srgbClr val="334155"/>
                </a:solidFill>
                <a:latin typeface="Lato"/>
              </a:rPr>
              <a:t>Acute effecten:</a:t>
            </a:r>
            <a:r>
              <a:rPr b="0" sz="1500" i="0" u="none">
                <a:solidFill>
                  <a:srgbClr val="334155"/>
                </a:solidFill>
                <a:latin typeface="Lato"/>
              </a:rPr>
              <a:t> Bij hoge pieken ontstaat chemische pneumonitis, buikkrampen en zware tremor.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3657600"/>
            <a:ext cx="500062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1" sz="1500" i="0" u="none">
                <a:solidFill>
                  <a:srgbClr val="334155"/>
                </a:solidFill>
                <a:latin typeface="Lato"/>
              </a:rPr>
              <a:t>Chronisch (Hersenfunctie):</a:t>
            </a:r>
            <a:r>
              <a:rPr b="0" sz="1500" i="0" u="none">
                <a:solidFill>
                  <a:srgbClr val="334155"/>
                </a:solidFill>
                <a:latin typeface="Lato"/>
              </a:rPr>
              <a:t> Kwik passeert de bloed-hersenbarrière. Symptomen: geheugenverlies, erethisme en 'hatter's shakes'.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625" y="4762500"/>
            <a:ext cx="500062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1" sz="1500" i="0" u="none">
                <a:solidFill>
                  <a:srgbClr val="334155"/>
                </a:solidFill>
                <a:latin typeface="Lato"/>
              </a:rPr>
              <a:t>Nefrotoxiciteit:</a:t>
            </a:r>
            <a:r>
              <a:rPr b="0" sz="1500" i="0" u="none">
                <a:solidFill>
                  <a:srgbClr val="334155"/>
                </a:solidFill>
                <a:latin typeface="Lato"/>
              </a:rPr>
              <a:t> Anorganisch kwik accumuleert in de nieren en veroorzaakt falen (Erkende beroepsziekte: NCvB code 1802).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1275" y="1762125"/>
            <a:ext cx="5219700" cy="3790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1500" y="1771650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" y="2876550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3676650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4781550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2875"/>
            <a:ext cx="1047750" cy="6667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51782"/>
            <a:ext cx="3492549" cy="291643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99" y="2351782"/>
            <a:ext cx="3492549" cy="291643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2351782"/>
            <a:ext cx="3492549" cy="291643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477000"/>
            <a:ext cx="12192000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14500" y="252412"/>
            <a:ext cx="10161270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850" i="0" u="none">
                <a:solidFill>
                  <a:srgbClr val="FFFFFF"/>
                </a:solidFill>
                <a:latin typeface="Montserrat SemiBold"/>
              </a:rPr>
              <a:t>Werkzaamheden: Waar ontstaat het hoogste risico?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219075"/>
            <a:ext cx="571500" cy="5143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66775" y="3380482"/>
            <a:ext cx="3047099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Systeemopeningen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6775" y="3828157"/>
            <a:ext cx="2901999" cy="109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Het verbreken van flensverbindingen of openen van vaten waar pyrofool ijzersulfide met geadsorbeerd kwik aanwezig 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5074" y="3380482"/>
            <a:ext cx="3047099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MRU Filter Wissel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074" y="3828157"/>
            <a:ext cx="2901999" cy="109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Vervangen van actieve koolfilters in Mercury Removal Units (MRU). Deze bedden bevatten zwaar geconcentreerd kwik.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3374" y="3380482"/>
            <a:ext cx="3047099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Reiniging &amp; Inspectie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3374" y="3828157"/>
            <a:ext cx="2901999" cy="8228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Vessel entry en het verwijderen van sludge/slik. Kwik bindt zich vaak aan de sludge op de bodem van afscheiders.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6775" y="2770882"/>
            <a:ext cx="381000" cy="3810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5074" y="2770882"/>
            <a:ext cx="381000" cy="3810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23374" y="2770882"/>
            <a:ext cx="428625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2875"/>
            <a:ext cx="1047750" cy="6667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7000"/>
            <a:ext cx="12192000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4500" y="252412"/>
            <a:ext cx="10181272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850" i="0" u="none">
                <a:solidFill>
                  <a:srgbClr val="FFFFFF"/>
                </a:solidFill>
                <a:latin typeface="Montserrat SemiBold"/>
              </a:rPr>
              <a:t>Activiteit-specifiek: Aluminiumcorrosie in Olie &amp; Gas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" y="219075"/>
            <a:ext cx="571500" cy="514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2763291"/>
            <a:ext cx="52006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Structureel Falen in Installaties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210966"/>
            <a:ext cx="4953000" cy="8228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Elementair kwikgas reageert extreem agressief met aluminium warmtewisselaars (zoals gebruikt in LNG-installaties). Er vormt zich een amalgaam dat de beschermende oxidelaag vernietigt.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224337"/>
            <a:ext cx="4953000" cy="8228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Dit leidt tot intergranulaire corrosie, structureel falen en potentieel 'brittle fracture' bij extreme koude. Adequate MRU-conditionering is van levensbelang.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952500"/>
            <a:ext cx="6096000" cy="5524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2875"/>
            <a:ext cx="1028253" cy="6667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99319"/>
            <a:ext cx="3492549" cy="42213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99" y="1699319"/>
            <a:ext cx="3492549" cy="422136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1699319"/>
            <a:ext cx="3492549" cy="422136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477000"/>
            <a:ext cx="12192000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95003" y="28575"/>
            <a:ext cx="10496996" cy="895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850" i="0" u="none">
                <a:solidFill>
                  <a:srgbClr val="FFFFFF"/>
                </a:solidFill>
                <a:latin typeface="Montserrat SemiBold"/>
              </a:rPr>
              <a:t>Maatregelen: Strikte handhaving van de STOP-strategie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302" y="219075"/>
            <a:ext cx="571500" cy="5143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4212" y="4175819"/>
            <a:ext cx="3247124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950" i="0" u="none">
                <a:solidFill>
                  <a:srgbClr val="00386B"/>
                </a:solidFill>
                <a:latin typeface="Montserrat"/>
              </a:rPr>
              <a:t>1. Bron &amp; Technisch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" y="4623494"/>
            <a:ext cx="3092499" cy="109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Digitaliseer instrumenten. Implementeer MRU's en gebruik gesloten (gastight) systemen. Garandeer lokale bronafzuiging.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72512" y="4175819"/>
            <a:ext cx="3247124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950" i="0" u="none">
                <a:solidFill>
                  <a:srgbClr val="00386B"/>
                </a:solidFill>
                <a:latin typeface="Montserrat"/>
              </a:rPr>
              <a:t>2. Organisatorisch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9824" y="4623494"/>
            <a:ext cx="3092499" cy="8228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Verplichte Permit to Work (PTW), strict afbakenen van zones, jobrotatie en continue gasmetingen met actiewaarden.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50811" y="4175819"/>
            <a:ext cx="3247124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950" i="0" u="none">
                <a:solidFill>
                  <a:srgbClr val="00386B"/>
                </a:solidFill>
                <a:latin typeface="Montserrat"/>
              </a:rPr>
              <a:t>3. Persoonlijk (PBM)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8124" y="4623494"/>
            <a:ext cx="3092499" cy="109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Standaard maskers werken NIET. Draag een Halfgelaatsmasker met specifiek Hg gasfilter en vloeistofdichte nitril handschoenen.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525" y="1889819"/>
            <a:ext cx="3092499" cy="20955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49824" y="1889819"/>
            <a:ext cx="3092499" cy="20955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8124" y="1889819"/>
            <a:ext cx="3092499" cy="2095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2875"/>
            <a:ext cx="1007715" cy="6667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19262"/>
            <a:ext cx="5238750" cy="4181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0" y="1719262"/>
            <a:ext cx="5238750" cy="32670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77000"/>
            <a:ext cx="12192000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4465" y="28575"/>
            <a:ext cx="10517534" cy="895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850" i="0" u="none">
                <a:solidFill>
                  <a:srgbClr val="FFFFFF"/>
                </a:solidFill>
                <a:latin typeface="Montserrat SemiBold"/>
              </a:rPr>
              <a:t>Verantwoordelijkheden: Veiligheid is een gedeelde plicht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033" y="219075"/>
            <a:ext cx="571500" cy="514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775" y="2100262"/>
            <a:ext cx="488061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De Werknemer (Uitvoerend)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7025" y="2100262"/>
            <a:ext cx="488061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Leidinggevende / HSEQ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43025" y="2547937"/>
            <a:ext cx="417195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Naleven van de Werkvergunning (PTW) instructies.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43025" y="3300412"/>
            <a:ext cx="417195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Correct dragen en onderhouden van PBM (incl. fit-test).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43025" y="4052887"/>
            <a:ext cx="417195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Direct staken van werk bij falen van afzuiging/detectie.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3025" y="4805362"/>
            <a:ext cx="417195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Melden van spills, incidenten of verdachte druppels.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53275" y="2547937"/>
            <a:ext cx="417195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Faciliteren van metingen, PBM en spill-kits (zwavelpoeder).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3275" y="3300412"/>
            <a:ext cx="41719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Zorgdragen voor biologische monitoring (PAGO).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53275" y="3748087"/>
            <a:ext cx="41719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Toepassen actiestrategie bij MAC overschrijding.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3275" y="4195762"/>
            <a:ext cx="41719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sz="1500" i="0" u="none">
                <a:solidFill>
                  <a:srgbClr val="334155"/>
                </a:solidFill>
                <a:latin typeface="Lato"/>
              </a:rPr>
              <a:t>Coördineren van saneringsfirma bij grote spills.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4900" y="2566987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4900" y="3319462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4900" y="4071937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4900" y="4824412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15150" y="2566987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15150" y="3319462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15150" y="3767137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15150" y="4214812"/>
            <a:ext cx="76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050" i="0" u="none">
                <a:solidFill>
                  <a:srgbClr val="5BA649"/>
                </a:solidFill>
                <a:latin typeface="Lato"/>
              </a:rPr>
              <a:t>■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2875"/>
            <a:ext cx="1047750" cy="6667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7000"/>
            <a:ext cx="12192000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4500" y="252412"/>
            <a:ext cx="7300912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850" i="0" u="none">
                <a:solidFill>
                  <a:srgbClr val="FFFFFF"/>
                </a:solidFill>
                <a:latin typeface="Montserrat SemiBold"/>
              </a:rPr>
              <a:t>Referenties &amp; Compliance Richtlijnen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" y="219075"/>
            <a:ext cx="571500" cy="514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14500" y="2266950"/>
            <a:ext cx="91440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1" sz="1500" i="0" u="none">
                <a:solidFill>
                  <a:srgbClr val="00386B"/>
                </a:solidFill>
                <a:latin typeface="Lato"/>
              </a:rPr>
              <a:t>Arbobesluit (Hoofdstuk 4):</a:t>
            </a:r>
            <a:r>
              <a:rPr b="0" sz="1500" i="0" u="none">
                <a:solidFill>
                  <a:srgbClr val="334155"/>
                </a:solidFill>
                <a:latin typeface="Lato"/>
              </a:rPr>
              <a:t> Het wettelijk kader inzake blootstelling aan gevaarlijke stoffen en de arbeidshygiënische strategie.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3114675"/>
            <a:ext cx="91440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1" sz="1500" i="0" u="none">
                <a:solidFill>
                  <a:srgbClr val="00386B"/>
                </a:solidFill>
                <a:latin typeface="Lato"/>
              </a:rPr>
              <a:t>SER Grenswaarden:</a:t>
            </a:r>
            <a:r>
              <a:rPr b="0" sz="1500" i="0" u="none">
                <a:solidFill>
                  <a:srgbClr val="334155"/>
                </a:solidFill>
                <a:latin typeface="Lato"/>
              </a:rPr>
              <a:t> De officiële databank voor publieke grenswaarden en biologische indicatoren (TWA-8h: 0,025 mg/m³).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4500" y="3962400"/>
            <a:ext cx="9144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1" sz="1500" i="0" u="none">
                <a:solidFill>
                  <a:srgbClr val="00386B"/>
                </a:solidFill>
                <a:latin typeface="Lato"/>
              </a:rPr>
              <a:t>Minamata Convention (UNEP):</a:t>
            </a:r>
            <a:r>
              <a:rPr b="0" sz="1500" i="0" u="none">
                <a:solidFill>
                  <a:srgbClr val="334155"/>
                </a:solidFill>
                <a:latin typeface="Lato"/>
              </a:rPr>
              <a:t> Internationaal verdrag ter bescherming van mens en milieu tegen kwikemissies.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4505325"/>
            <a:ext cx="91440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1" sz="1500" i="0" u="none">
                <a:solidFill>
                  <a:srgbClr val="00386B"/>
                </a:solidFill>
                <a:latin typeface="Lato"/>
              </a:rPr>
              <a:t>Corporate HSEQ Procedures:</a:t>
            </a:r>
            <a:r>
              <a:rPr b="0" sz="1500" i="0" u="none">
                <a:solidFill>
                  <a:srgbClr val="334155"/>
                </a:solidFill>
                <a:latin typeface="Lato"/>
              </a:rPr>
              <a:t> Raadpleeg uw interne 'Mercury Management Plan' voor locatie-specifieke MRU-voorschriften.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500" y="2295525"/>
            <a:ext cx="200025" cy="2476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3500" y="3143250"/>
            <a:ext cx="285750" cy="2476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3500" y="3990975"/>
            <a:ext cx="171450" cy="2476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3500" y="4533900"/>
            <a:ext cx="257175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2875"/>
            <a:ext cx="1047750" cy="6667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56494"/>
            <a:ext cx="5238750" cy="156775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0" y="1956494"/>
            <a:ext cx="5238750" cy="156775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095750"/>
            <a:ext cx="5238750" cy="156775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750" y="4095750"/>
            <a:ext cx="5238750" cy="156775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477000"/>
            <a:ext cx="12192000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14500" y="252412"/>
            <a:ext cx="10091261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850" i="0" u="none">
                <a:solidFill>
                  <a:srgbClr val="FFFFFF"/>
                </a:solidFill>
                <a:latin typeface="Montserrat SemiBold"/>
              </a:rPr>
              <a:t>Samenvatting: De 4 ononderhandelbare kernregels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219075"/>
            <a:ext cx="571500" cy="5143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04875" y="2242244"/>
            <a:ext cx="4850606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1. Onzichtbaar Gevaar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4875" y="2689919"/>
            <a:ext cx="4619625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Kwikdamp is geur- en kleurloos. Vertrouw nooit op uw zintuigen, maar uitsluitend op gekalibreerde meetapparatuur.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5125" y="2242244"/>
            <a:ext cx="4850606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2. Cumulatieve Schade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15125" y="2689919"/>
            <a:ext cx="4619625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Inademing resulteert in opname in bloed en hersenen. Schade aan zenuwstelsel en nieren is vaak onomkeerbaar.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4875" y="4381500"/>
            <a:ext cx="4850606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3. Specifieke PBM Verplicht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4875" y="4829175"/>
            <a:ext cx="4619625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Standaard stofmaskers beschermen NIET. Gebruik uitsluitend een halfgelaatsmasker met het Hg gasfilter.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15125" y="4381500"/>
            <a:ext cx="4850606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00386B"/>
                </a:solidFill>
                <a:latin typeface="Montserrat"/>
              </a:rPr>
              <a:t>4. Stop bij Spills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15125" y="4829175"/>
            <a:ext cx="4619625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Isoleer de zone, ventileer, en schakel de HSEQ in. Gebruik NOOIT een reguliere stofzuiger voor kwik!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2875"/>
            <a:ext cx="1047750" cy="6667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77000"/>
            <a:ext cx="12192000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4500" y="252412"/>
            <a:ext cx="1890236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850" i="0" u="none">
                <a:solidFill>
                  <a:srgbClr val="FFFFFF"/>
                </a:solidFill>
                <a:latin typeface="Montserrat SemiBold"/>
              </a:rPr>
              <a:t>Afsluiting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" y="219075"/>
            <a:ext cx="571500" cy="514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5275" y="2696467"/>
            <a:ext cx="11601450" cy="923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6000" i="0" u="none">
                <a:solidFill>
                  <a:srgbClr val="00386B"/>
                </a:solidFill>
                <a:latin typeface="Montserrat"/>
              </a:rPr>
              <a:t>Vragen &amp; Discussie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810892"/>
            <a:ext cx="11049000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b="1" sz="2100" i="0" u="none">
                <a:solidFill>
                  <a:srgbClr val="5BA649"/>
                </a:solidFill>
                <a:latin typeface="Lato"/>
              </a:rPr>
              <a:t>Veiligheid is geen optie, maar een voorwaarde.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618583"/>
            <a:ext cx="11049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b="0" sz="1500" i="0" u="none">
                <a:solidFill>
                  <a:srgbClr val="475569"/>
                </a:solidFill>
                <a:latin typeface="Lato"/>
              </a:rPr>
              <a:t>Neem contact op met uw HSEQ-afdeling voor werkplek-specifieke werkvergunningen en protocollen.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0"/>
            <a:ext cx="1860232" cy="276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000000"/>
                </a:solidFill>
                <a:latin typeface="Montserrat"/>
              </a:rPr>
              <a:t>Image Sources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71500" y="1415653"/>
            <a:ext cx="1104900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" y="2200423"/>
            <a:ext cx="11049000" cy="9828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3183284"/>
            <a:ext cx="1104900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3968055"/>
            <a:ext cx="1104900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71500" y="219089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71500" y="219089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71500" y="3173759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71500" y="3173759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71500" y="395853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71500" y="395853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71500" y="4743301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71500" y="4743301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565076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66875" y="1558528"/>
            <a:ext cx="9953625" cy="1980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b="0" sz="975" i="0" u="none">
                <a:solidFill>
                  <a:srgbClr val="334155"/>
                </a:solidFill>
                <a:latin typeface="Lato"/>
              </a:rPr>
              <a:t>https://www.mdpi.com/microplastics/microplastics-04-00023/article_deploy/html/images/microplastics-04-00023-g003-550.jpg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6875" y="1804243"/>
            <a:ext cx="9953625" cy="2437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Lato"/>
              </a:rPr>
              <a:t>www.mdpi.com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48966"/>
            <a:ext cx="857250" cy="4762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66875" y="2343298"/>
            <a:ext cx="9953625" cy="3961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b="0" sz="975" i="0" u="none">
                <a:solidFill>
                  <a:srgbClr val="334155"/>
                </a:solidFill>
                <a:latin typeface="Lato"/>
              </a:rPr>
              <a:t>https://static.vecteezy.com/system/resources/previews/054/900/392/non_2x/industrial-refinery-complex-at-sunset-observing-the-intricate-network-of-pipes-towers-and-structures-in-a-sprawling-industrial-refinery-illuminated-against-a-vibrant-sunset-sky-photo.jpg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66875" y="2787104"/>
            <a:ext cx="9953625" cy="2437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Lato"/>
              </a:rPr>
              <a:t>www.vecteezy.com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332708"/>
            <a:ext cx="857250" cy="4762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666875" y="3326159"/>
            <a:ext cx="9953625" cy="1980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b="0" sz="975" i="0" u="none">
                <a:solidFill>
                  <a:srgbClr val="334155"/>
                </a:solidFill>
                <a:latin typeface="Lato"/>
              </a:rPr>
              <a:t>https://cdn11.bigcommerce.com/s-6v7l9in7kh/images/stencil/1084x1084/products/367/8330/MCMCMRS3031-09__12239.1779390590.png?c=2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66875" y="3571875"/>
            <a:ext cx="9953625" cy="2437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Lato"/>
              </a:rPr>
              <a:t>firstproducts.com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117478"/>
            <a:ext cx="857250" cy="4762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666875" y="4110930"/>
            <a:ext cx="9953625" cy="1980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b="0" sz="975" i="0" u="none">
                <a:solidFill>
                  <a:srgbClr val="334155"/>
                </a:solidFill>
                <a:latin typeface="Lato"/>
              </a:rPr>
              <a:t>https://safetytalkideas.com/wp-content/uploads/2026/03/Group-1597880926_clipped_rev_1-2-1.png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66875" y="4356645"/>
            <a:ext cx="9953625" cy="2437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Lato"/>
              </a:rPr>
              <a:t>safetytalkideas.com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902249"/>
            <a:ext cx="857250" cy="4762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666875" y="4895701"/>
            <a:ext cx="9953625" cy="1980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b="0" sz="975" i="0" u="none">
                <a:solidFill>
                  <a:srgbClr val="334155"/>
                </a:solidFill>
                <a:latin typeface="Lato"/>
              </a:rPr>
              <a:t>https://www.mcrsafety.com/product_images/uploaded_images/mcr-blcvl-mp110-action8966.jpg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66875" y="5141416"/>
            <a:ext cx="9953625" cy="2437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Lato"/>
              </a:rPr>
              <a:t>www.mcrsafety.com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