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Segoe UI"/>
              </a:defRPr>
            </a:pPr>
            <a:r>
              <a:t>REACH Kennisdossier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3017520"/>
            <a:ext cx="8229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>
                <a:solidFill>
                  <a:srgbClr val="BBCCDD"/>
                </a:solidFill>
                <a:latin typeface="Segoe UI"/>
              </a:defRPr>
            </a:pPr>
            <a:r>
              <a:t>Registratie, Evaluatie, Autorisatie en Restrictie van Chemische Stoffen</a:t>
            </a:r>
          </a:p>
          <a:p>
            <a:pPr>
              <a:defRPr sz="1600">
                <a:solidFill>
                  <a:srgbClr val="99AABB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6" name="Rectangle 5"/>
          <p:cNvSpPr/>
          <p:nvPr/>
        </p:nvSpPr>
        <p:spPr>
          <a:xfrm>
            <a:off x="914400" y="288036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5029200"/>
            <a:ext cx="45720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400">
                <a:solidFill>
                  <a:srgbClr val="8899AA"/>
                </a:solidFill>
                <a:latin typeface="Segoe UI"/>
              </a:defRPr>
            </a:pPr>
            <a:r>
              <a:t>JvG Consultancy | April 2026 | Versie 1.0</a:t>
            </a:r>
          </a:p>
          <a:p>
            <a:pPr>
              <a:defRPr sz="1300">
                <a:solidFill>
                  <a:srgbClr val="8899AA"/>
                </a:solidFill>
                <a:latin typeface="Segoe UI"/>
              </a:defRPr>
            </a:pPr>
            <a:r>
              <a:t>Case Study: Phoenix Metals IJmuiden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Agenda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0" name="Oval 9"/>
          <p:cNvSpPr/>
          <p:nvPr/>
        </p:nvSpPr>
        <p:spPr>
          <a:xfrm>
            <a:off x="914400" y="137160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14400" y="146304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138988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Introductie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737360" y="171907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Wat is REACH, doelstellingen, scope</a:t>
            </a:r>
          </a:p>
        </p:txBody>
      </p:sp>
      <p:sp>
        <p:nvSpPr>
          <p:cNvPr id="14" name="Oval 13"/>
          <p:cNvSpPr/>
          <p:nvPr/>
        </p:nvSpPr>
        <p:spPr>
          <a:xfrm>
            <a:off x="914400" y="233172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914400" y="242316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37360" y="235000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Kernproces REACH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37360" y="267919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Registratie, evaluatie, stoffenidentificatie, SVHC</a:t>
            </a:r>
          </a:p>
        </p:txBody>
      </p:sp>
      <p:sp>
        <p:nvSpPr>
          <p:cNvPr id="18" name="Oval 17"/>
          <p:cNvSpPr/>
          <p:nvPr/>
        </p:nvSpPr>
        <p:spPr>
          <a:xfrm>
            <a:off x="914400" y="329184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14400" y="338328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737360" y="331012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Autorisatie &amp; Restrictie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37360" y="363931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Bijlage XIV/XVII, SDS, data-deling</a:t>
            </a:r>
          </a:p>
        </p:txBody>
      </p:sp>
      <p:sp>
        <p:nvSpPr>
          <p:cNvPr id="22" name="Oval 21"/>
          <p:cNvSpPr/>
          <p:nvPr/>
        </p:nvSpPr>
        <p:spPr>
          <a:xfrm>
            <a:off x="914400" y="425196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14400" y="434340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737360" y="427024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Praktijk &amp; Actualiteit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737360" y="459943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SCIP, UK REACH, Phoenix Metals case study</a:t>
            </a:r>
          </a:p>
        </p:txBody>
      </p:sp>
      <p:sp>
        <p:nvSpPr>
          <p:cNvPr id="26" name="Oval 25"/>
          <p:cNvSpPr/>
          <p:nvPr/>
        </p:nvSpPr>
        <p:spPr>
          <a:xfrm>
            <a:off x="914400" y="5212080"/>
            <a:ext cx="548640" cy="54864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14400" y="5303520"/>
            <a:ext cx="54864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37360" y="5230368"/>
            <a:ext cx="45720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003366"/>
                </a:solidFill>
                <a:latin typeface="Segoe UI"/>
              </a:defRPr>
            </a:pPr>
            <a:r>
              <a:t>Key Takeaways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737360" y="5559552"/>
            <a:ext cx="731520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>
                <a:solidFill>
                  <a:srgbClr val="374151"/>
                </a:solidFill>
                <a:latin typeface="Segoe UI"/>
              </a:defRPr>
            </a:pPr>
            <a:r>
              <a:t>Kernpunten en vervolgstappen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Wat is REACH?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Verordening (EG) nr. 1907/2006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 werking getreden: 1 juni 2007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 toepassing in alle EU/EER-lidstaten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de industrie bewijst veiligheid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Verving 40+ bestaande chemische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 (Helsinki)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REACH = R-E-A-C-H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 — Registratie van stoffen ≥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 — Evaluatie door ECHA en lidstaten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 — Autorisatie voor SVHC's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 — CHemische 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 — Restrictie van gevaarlijke stoffen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20624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2007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In werking getreden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20624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40+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Vervangen richtlijnen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20624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100.000+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Geregistreerde stoffen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20624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206240"/>
            <a:ext cx="2377440" cy="54864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34340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59E0B"/>
                </a:solidFill>
                <a:latin typeface="Segoe UI"/>
              </a:defRPr>
            </a:pPr>
            <a:r>
              <a:t>27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498348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EU-lidstaten + EER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Waarom REACH belangrijk is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🛡️ Gezondheidsbescherming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werknemers en consumenten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Risicobeheersing blootstelling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risicobeoordelingen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Preventie beroepsziekten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🌍 Milieubescherming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Voorkoming bodem- en waterverontreiniging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PBT/vPvB-stoffen strikt gereguleerd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stimulans groene chemie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Verplichte afvalbeheersing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🏛️ Markttoegang EU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"No data, no market" — geen registratie = geen verkoop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Gelijke speelveld voor alle bedrijven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Harmonisatie binnen EU/EER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Internationale normering (GHS)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9319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0233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Niet-naleving = boetes, marktuitsluiting en aansprakelijkheid bij ongevallen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57200" y="4846320"/>
            <a:ext cx="11247120" cy="1371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57200" y="4937760"/>
            <a:ext cx="54864" cy="11887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85800" y="49834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Doelstellingen REACH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85800" y="5349240"/>
            <a:ext cx="1088136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Bescherming menselijke gezondheid en milieu tegen chemische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Verbetering concurrentiepositie EU chemische industrie door innovatie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Vrije handel in chemische stoffen binnen interne markt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Bevordering alternatieve methoden (vermindering dierproeven)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Het REACH Proces — Overzicht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1645920"/>
            <a:ext cx="2468880" cy="18288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1. REGISTRATIE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Stoffen ≥ 1 ton/jaar</a:t>
            </a:r>
            <a:br/>
            <a:r>
              <a:t>indienen bij ECHA</a:t>
            </a:r>
          </a:p>
        </p:txBody>
      </p:sp>
      <p:sp>
        <p:nvSpPr>
          <p:cNvPr id="13" name="Right Arrow 12"/>
          <p:cNvSpPr/>
          <p:nvPr/>
        </p:nvSpPr>
        <p:spPr>
          <a:xfrm>
            <a:off x="315468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3474720" y="1645920"/>
            <a:ext cx="2468880" cy="1828800"/>
          </a:xfrm>
          <a:prstGeom prst="round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1188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2. EVALUATIE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1188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ECHA beoordeelt</a:t>
            </a:r>
            <a:br/>
            <a:r>
              <a:t>veiligheid dossier</a:t>
            </a:r>
          </a:p>
        </p:txBody>
      </p:sp>
      <p:sp>
        <p:nvSpPr>
          <p:cNvPr id="17" name="Right Arrow 16"/>
          <p:cNvSpPr/>
          <p:nvPr/>
        </p:nvSpPr>
        <p:spPr>
          <a:xfrm>
            <a:off x="598932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309360" y="1645920"/>
            <a:ext cx="2468880" cy="1828800"/>
          </a:xfrm>
          <a:prstGeom prst="round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3. AUTORISATIE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SVHC's vereisen</a:t>
            </a:r>
            <a:br/>
            <a:r>
              <a:t>expliciete toestemming</a:t>
            </a:r>
          </a:p>
        </p:txBody>
      </p:sp>
      <p:sp>
        <p:nvSpPr>
          <p:cNvPr id="21" name="Right Arrow 20"/>
          <p:cNvSpPr/>
          <p:nvPr/>
        </p:nvSpPr>
        <p:spPr>
          <a:xfrm>
            <a:off x="8823960" y="2286000"/>
            <a:ext cx="320040" cy="457200"/>
          </a:xfrm>
          <a:prstGeom prst="rightArrow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44000" y="1645920"/>
            <a:ext cx="2468880" cy="1828800"/>
          </a:xfrm>
          <a:prstGeom prst="round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81160" y="1828800"/>
            <a:ext cx="21945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Segoe UI"/>
              </a:defRPr>
            </a:pPr>
            <a:r>
              <a:t>4. RESTRICTIE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81160" y="2377440"/>
            <a:ext cx="219456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300">
                <a:solidFill>
                  <a:srgbClr val="FFFFFF"/>
                </a:solidFill>
                <a:latin typeface="Segoe UI"/>
              </a:defRPr>
            </a:pPr>
            <a:r>
              <a:t>Beperking/verbod</a:t>
            </a:r>
            <a:br/>
            <a:r>
              <a:t>gevaarlijke stoffen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3931920"/>
            <a:ext cx="11247120" cy="2103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57200" y="4023360"/>
            <a:ext cx="54864" cy="19202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85800" y="40690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Principe: "No Data, No Market"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4434840"/>
            <a:ext cx="1088136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 verantwoordelijkheid voor het aantonen van veiligheid ligt bij de industrie (fabrikanten/importeurs)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Informatie over gevaren en risico's wordt doorgegeven in de toeleveringsketen via 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 gebruikers moeten hun gebruik rapporteren en risicobeheersmaatregelen toepassen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coördineert; nationale overheden handhaven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 — Drempelwaarden &amp; Tonnagebands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2743200"/>
                <a:gridCol w="30175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Tonnageband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Informatie-eis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CSR verplicht?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Typische 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 — 10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aanvullend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 (wel safe use)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€5.000 — €15.000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— 100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(ged.)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(incl. blootstellingsscenario's)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€30.000 — €80.000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— 1.000 ton/jaar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VII + VIII + IX + X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€80.000 — €200.000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&gt; 1.000 ton/jaar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bijlagen VII — X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Ja (volledig)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€200.000 — €500.000+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347472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356616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💡 Tip: Hoe hoger de tonnage, hoe uitgebreider de informatie-eisen en kosten — vroegtijdige planning is essentieel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448056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Drempelwaarde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Registratieplicht geldt vanaf 1 ton/jaar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Per fabrikant of importeur afzonderlijk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Tussenstoffen (art. 18): verlicht regime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Monomeren in polymeren: volledige registratie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438912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217920" y="4480560"/>
            <a:ext cx="54864" cy="16459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46520" y="452628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Gevolgen niet-registratie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46520" y="489204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mag niet op de markt worden gebracht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Nationale handhaving: boetes en sancties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Aansprakelijkheid bij ongevallen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Reputatieschade en klantverlies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Registratiestappen — Stap voor Stap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5156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Stoffenidentificatie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5156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CAS-nummer, IUPAC-naam, samenstelling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09360" y="128016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09360" y="135331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03720" y="128016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Volumebepaling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03720" y="160020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Jaarlijkse tonnage per stof berekenen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56032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5720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5156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Gegevensverzameling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5156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Fysisch-chemische, tox. en ecotox. data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60" y="256032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309360" y="263347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903720" y="256032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Data-deling (SIEF)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903720" y="288036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Gegevens uitwisselen met andere registranten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384048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5720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Chemische Veiligheidsbeoordeling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5156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CSA/CSR bij ≥ 10 ton/jaar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84048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309360" y="391363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903720" y="384048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Dossier in IUCLID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903720" y="416052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Technisch dossier opstellen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7200" y="5120640"/>
            <a:ext cx="457200" cy="457200"/>
          </a:xfrm>
          <a:prstGeom prst="round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5720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Indiening REACH-IT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05156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Dossier indienen + registratiebijdrage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5120640"/>
            <a:ext cx="457200" cy="457200"/>
          </a:xfrm>
          <a:prstGeom prst="round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309360" y="5193792"/>
            <a:ext cx="4572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8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903720" y="5120640"/>
            <a:ext cx="4754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500" b="1">
                <a:solidFill>
                  <a:srgbClr val="003366"/>
                </a:solidFill>
                <a:latin typeface="Segoe UI"/>
              </a:defRPr>
            </a:pPr>
            <a:r>
              <a:t>Bevestiging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903720" y="5440680"/>
            <a:ext cx="47548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>
                <a:solidFill>
                  <a:srgbClr val="374151"/>
                </a:solidFill>
                <a:latin typeface="Segoe UI"/>
              </a:defRPr>
            </a:pPr>
            <a:r>
              <a:t>Registratienummer ontvangen van ECHA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Stoffenidentificatie &amp; Classificatie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8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4747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Identificatiemiddel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Beschrijving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Unieke numerieke identificatie (Chemical Abstracts Service)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EC-nummer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Europees identificatienummer (EINECS/ELINCS)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IUPAC-naam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Systematische chemische naam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SMILES/InChI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Structurele representaties molecuulstructuur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Zuiverheid, bestanddelen, onzuiverheden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6217920" y="1280160"/>
          <a:ext cx="54864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286000"/>
                <a:gridCol w="13716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Gevaarsklasse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Voorbeelden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Signalwoord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Fysieke 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Ontvlambaar, explosief, oxiderend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Gezondheidsgevaren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Acute toxiciteit, CMR, sensibiliserend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Gevaar/Waarschuwing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Milieugevaren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Aquatisch toxisch, ozonlaag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Waarschuwing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2" name="Table 11"/>
          <p:cNvGraphicFramePr>
            <a:graphicFrameLocks noGrp="1"/>
          </p:cNvGraphicFramePr>
          <p:nvPr/>
        </p:nvGraphicFramePr>
        <p:xfrm>
          <a:off x="457200" y="3657600"/>
          <a:ext cx="50292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74320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Pictogram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Gevaar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☠️ Schedel &amp; botten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Acute toxiciteit (cat. 1-3)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🔥 Vlam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Ontvlambaar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💥 Onderslag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Explosief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⭕ Corrosie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Corrosief / huidverbranding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🧪 Gasfles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Gas onder druk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6217920" y="3657600"/>
          <a:ext cx="548640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7280"/>
                <a:gridCol w="4389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Tekst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H314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Veroorzaakt ernstige huidverbrandingen en oogbeschadiging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H331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Giftig bij inademing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H350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 kanker veroorzaken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P260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Stof/gas/nevel/damp niet inademen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P280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Beschermende handschoenen/kleding/oogbescherming dragen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SVHC &amp; Kandidaatlijst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9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Wat zijn SVHC's? (Zeer Zorgwekkende Stoffen)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CMR — Carcinogeen, Mutageen, Reproductietoxisch (cat. 1A/1B)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 — Persistent, Bioaccumulatief, Toxisch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vPvB — Zeer persistent, Zeer bioaccumulatief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 en equivalente zorgniveau (art. 57(f))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Kandidaatlijst bevat medio 2025 &gt; 240 stoffen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Art. 33 — Verplichtingen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SVHC &gt; 0,1% in voorwerp → ontvanger informeren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Consumenten hebben recht op informatie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Art. 7(2): Notificatie aan ECHA bij &gt;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Weg naar Bijlage XIV (autorisatielijst) via Kandidaatlijst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Sunset date → stof alleen nog met autorisatie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1371600"/>
                <a:gridCol w="32004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Reden 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 verbindingen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(carc. cat. 1B)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XIV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Bisfenol A (BPA)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80-05-7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Endocriene stoornis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 (Pb)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7439-92-1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Reprotox cat. 1A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Carcinogeen cat. 1A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Bijlage XVII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 (bepaalde)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vPvB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 / restrictie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Evaluatie door ECHA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Dossierbeoordeling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Compliance checks: controle technische volledigheid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Testvoorstelbeoordeling: noodzaak dierproeven (art. 40)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Derden hebben 45 dagen tijd voor alternatieve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ECHA kan aanvullende informatie 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onnodige dierproeven voorkomen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Stoffenbeoordeling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Lidstaten selecteren stoffen voor verdere 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Criteria: vermoeden onaanvaardbare risico's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Hoge volumes (hoge tonnagebands)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Structuurverwantschap met bekende probleemstoffen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Exposure van kwetsbare populaties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11247120" cy="1645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480560"/>
            <a:ext cx="54864" cy="14630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52628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Verplichtingen voor bedrijven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892040"/>
            <a:ext cx="1088136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Registratiedossiers up-to-date houden (art. 22, UO 2020/1435)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Coöperatief omgaan met testvoorstellen: alternatieven binnen 45 dagen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Voldoen aan besluiten: aanvullende tests of risicobeheersing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 veranderingen (volume, gevaren, toepassingen): dossier bijwerken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Autorisatie — Bijlage XIV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Wanneer is autorisatie nodig?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staat op Bijlage XIV (autorisatielijst)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Vanaf sunset date: alleen gebruiken met autorisatie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Aanvraag minimaal 18 maanden vóór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Autorisatie is tijdelijk: 5 — 15 jaar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Aanvraagproces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1. Verifieer stof op Bijlage XIV + sunset date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2. Onderzoek alternatieven (Substitution Plan)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3. Stel analyserapport op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4. Dien aanvraag in via REACH-IT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5. ECHA advies → Europese Commissie beslist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840480"/>
          <a:ext cx="5486400" cy="160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Kosten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Voorbereiding analyserapport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€150.000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ECHA-verwerkingsbijdrage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 €70.000+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Doorlooptijd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18 — 36 maanden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Betrokkenheid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— 15 jaar (verlenging mogelijk)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9" name="Rounded Rectangle 18"/>
          <p:cNvSpPr/>
          <p:nvPr/>
        </p:nvSpPr>
        <p:spPr>
          <a:xfrm>
            <a:off x="6217920" y="3840480"/>
            <a:ext cx="548640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46520" y="397764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Substitutie: het doel van autorisatie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46520" y="4343400"/>
            <a:ext cx="512064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Aantonen dat risico's adequaat beheerst zijn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Onderzoeken of geschikte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Substitutieplan opstellen als alternatieven bestaan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Motiveren waarom alternatieven niet worden toegepast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Restrictie — Bijlage XVII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12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16459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restrictie?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Beperking/verbod op vervaardiging, handel en gebruik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Kan betrekking hebben op: stof, mengsel, voorwerp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Specifieke toepassingen of gebruiksvormen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Uitgebreid instrument ter bescherming gezondheid/milieu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1828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16459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Restrictieproces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Lidstaat dient restrictiedossier in bij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Openbare raadpleging: 6 maanden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RAC + SEAC brengen advies uit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Europese Commissie neemt definitief besluit</a:t>
            </a: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457200" y="347472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11480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Type restrictie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Kenmerken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Chroom-6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(uitzonderingen)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Diverse overgangsregelingen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Asbest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sinds 2005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PFAS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Universele restrictie (voorgesteld)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 behandeling sinds 2023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Lood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(toepassingsafhankelijk)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concentratie 0,1%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CMR cat. 1A/1B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Verbod in consumentenproducten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Uitzonderingen met toestemming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Nikkel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Beperking migratielimiet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Max. 0,5 µg/cm²/week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Veiligheidsinformatiebladen (SDS)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13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5029200" cy="54406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1520"/>
                <a:gridCol w="429768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Sectie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Inhoud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Identificatie stof/mengsel en vennootschap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Mogelijke gevaren (classificatie, H/P-zinnen)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Samenstelling en bestanddelen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Eerste-hulpmaatregelen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Brandblusmaatregelen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Maatregelen bij onopzettelijke vrijgifte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Hanteren en opslaan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Blootstellingsbeheersing / PBM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Fysische en chemische eigenschappen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Stabiliteit en reactiviteit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Toxicologische informatie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Ecologische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Afvoer van de stof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Vervoerinformatie (ADR/RID/IMDG)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Voorschriften (regelgeving)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5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Overige informatie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28016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59436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172200" y="141732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Uitgebreid SDS (eSDS)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72200" y="178308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bij ≥ 10 ton/jaar + gevaarlijk (of PBT/vPvB)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 blootstellingsscenario's (exposure scenarios)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Operationele voorwaarden en risicobeheersmaatregelen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DNEL/DMEL (mens) en PNEC (milieu) waarden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Advies downstream gebruiker over risicobeheersing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943600" y="3840480"/>
            <a:ext cx="57607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59436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172200" y="3977640"/>
            <a:ext cx="5394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Wanneer is een SDS verplicht?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72200" y="4343400"/>
            <a:ext cx="53949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Stof/mengsel geclassificeerd als gevaarlijk (CLP)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PBT- of vPvB-stof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Stof op Kandidaatlijst (SVHC) in concentratie ≥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 format: Verordening EU 2020/878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Bijwerken bij nieuwe informatie of gewijzigde classificatie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Data-deling &amp; Consortiums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14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3774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SIEF — Substance Information Exchange Forum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Verplicht forum voor alle registranten dezelfde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gegevens delen, dubbel werk voorkomen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Dierproeven zoveel mogelijk delen/vermijden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Opt-in of opt-out voor specifieke studies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Vertrouwelijkheidsregime voor bedrijfsgevoelige data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5603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37744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LoA — Letter of Access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Document waarmee een bedrijf toegang krijgt tot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Verkregen van lead registrant of consortium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Bevat: toxicologische, ecotoxicologische data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Kostenbesparing: data niet zelf genereren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Essentieel voor bedrijven zonder eigen dataset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4297680"/>
            <a:ext cx="54864" cy="182880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Gezamenlijke indiening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Lead registrant dient gezamenlijk dossier in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Co-registranten verwijzen naar lead dossier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Besparing op testkosten en dossieropstelling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Consortiumlidmaatschap: €15.000 — €40.000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4206240"/>
            <a:ext cx="5303520" cy="2011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4297680"/>
            <a:ext cx="54864" cy="182880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434340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Voordelen consortium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709160"/>
            <a:ext cx="493776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Kostenbesparing door data-deling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Toegang tot bestaande toxicologische datasets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Gezamenlijke chemische veiligheidsbeoordeling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Expertise en ondersteuning bij indiening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SCIP Database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15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5603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Wat is SCIP?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Substances of Concern In articles as such or in complex objects (Products)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EU-database met SVHC's in voorwerpen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Beheerd door ECHA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Doel: circulaire economie — stoffen van zorg traceerbaar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Onderdeel van afvalbeleid: weten wat er in afval zit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486400" cy="2743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5603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51206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Wie moet melden?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5120640" cy="2194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Producenten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Importeurs van voorwerpen met SVHC &gt; 0,1%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Assemblateurs van complexe objecten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Leveranciers van voorwerpen (art. 33 verplichting)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NIET: producenten/importeurs stoffen/mengsels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48640" y="4389120"/>
            <a:ext cx="2377440" cy="54864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3366"/>
                </a:solidFill>
                <a:latin typeface="Segoe UI"/>
              </a:defRPr>
            </a:pPr>
            <a:r>
              <a:t>SCIP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Database naam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38328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3474720" y="4389120"/>
            <a:ext cx="2377440" cy="54864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52044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FF6D00"/>
                </a:solidFill>
                <a:latin typeface="Segoe UI"/>
              </a:defRPr>
            </a:pPr>
            <a:r>
              <a:t>&gt; 0,1%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52044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SVHC drempelwaarde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6400800" y="4389120"/>
            <a:ext cx="237744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44652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3B82F6"/>
                </a:solidFill>
                <a:latin typeface="Segoe UI"/>
              </a:defRPr>
            </a:pPr>
            <a:r>
              <a:t>ECHA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4652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Beheerder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235440" y="4389120"/>
            <a:ext cx="2560320" cy="12801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9326880" y="4389120"/>
            <a:ext cx="2377440" cy="54864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372600" y="4526280"/>
            <a:ext cx="22860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800" b="1">
                <a:solidFill>
                  <a:srgbClr val="00A859"/>
                </a:solidFill>
                <a:latin typeface="Segoe UI"/>
              </a:defRPr>
            </a:pPr>
            <a:r>
              <a:t>2021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372600" y="5166360"/>
            <a:ext cx="22860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100">
                <a:solidFill>
                  <a:srgbClr val="374151"/>
                </a:solidFill>
                <a:latin typeface="Segoe UI"/>
              </a:defRPr>
            </a:pPr>
            <a:r>
              <a:t>Meldplicht ingegaan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UK REACH — Post-Brexit Verschillen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16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4480560"/>
                <a:gridCol w="448056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Aspect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EU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UK REACH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Bevoegde instantie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 (Helsinki)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HSE (Health and Safety Executive)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IT-systeem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IT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ECHA-databases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REACH substance database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Registratie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EU-registratie geldt in EU/EER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UK-registratie nodig voor UK-markt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CLP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CLP (EG 1272/2008)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CLP (gewijzigde versie)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Kandidaatlijst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EU Kandidaatlijst (240+ stoffen)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UK Kandidaatlijst (overname EU-lijst)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⚠️ Voor de UK-markt is een aparte UK REACH-registratie vereist — EU-registratie geldt NIET in het VK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Praktische implicaties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Bedrijven die in zowel EU als VK leveren: dubbele registratie nodig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UK REACH IT portaal: submit.ukreacht.com — Nederlandse helpdesk: chemischestoffengoedgeregeld.nl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Phoenix Metals — Case Study</a:t>
            </a:r>
          </a:p>
          <a:p>
            <a:pPr>
              <a:defRPr sz="1400">
                <a:solidFill>
                  <a:srgbClr val="BBCCDD"/>
                </a:solidFill>
                <a:latin typeface="Segoe UI"/>
              </a:defRPr>
            </a:pPr>
            <a:r>
              <a:t>Vanadium-elektrolyten uit staalslakken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17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Over Phoenix Metals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Vervaardigt vanadium-elektrolyten uit staalslakken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Toepassing: batterijopslag (VRFB — Vanadium Redox Flow)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Locatie: IJmuiden (staalindustrie cluster)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Pilot plant: huidige productie &lt; 1 ton/jaar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Opschaling: Demonstrator (1-10t) en Commercieel (&gt;10t)</a:t>
            </a: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457200" y="3840480"/>
          <a:ext cx="11247120" cy="1920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/>
                <a:gridCol w="1828800"/>
                <a:gridCol w="4572000"/>
                <a:gridCol w="39319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Fase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Periode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Activiteiten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Mijlpaal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Stoffeninventarisatie, volumebepaling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Inventarisatie compleet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3-6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Data-verzameling, SIEF, LoA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Dataset compleet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7-10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CSR, blootstellingsscenario's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CSR gereed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11-12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IUCLID, indiening ECHA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Dossier ingediend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4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Maand 13-15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SDS-update, training, monitoring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 compliant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217920" y="1280160"/>
          <a:ext cx="53035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0400"/>
                <a:gridCol w="21031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Post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Bereik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Externe toxicoloog/consultant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€50.000 — €80.000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Consortiumlidmaatschap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€15.000 — €40.000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ECHA-registratiebijdrage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€10.000 — €30.000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Aanvullende testen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€20.000 — €100.000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Interne kosten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€25.000 — €40.000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Totaal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€120.000 — €290.000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Tonnage Scenario's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18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329184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Pilot Plant (&lt; 1 ton/jaar)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directe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Downstream-gebruiker verplichtingen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opvolgen, RI&amp;E, PBM, WIK-kaarten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minimaal (intern HSE)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LAAG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Aanbeveling: begin voorbereiding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29768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297680" y="1371600"/>
            <a:ext cx="54864" cy="329184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2628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Demonstrator (1-10 ton/jaar)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2628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registratieplicht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aanvullend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Geen CSR, wel safe use richtlijnen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€25.000 — €80.000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GEMIDDELD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Start 12 maanden vóór drempel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38160" y="1280160"/>
            <a:ext cx="3474720" cy="3474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138160" y="1371600"/>
            <a:ext cx="54864" cy="329184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366760" y="1417320"/>
            <a:ext cx="31089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Commercieel (&gt; 10 ton/jaar)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6760" y="1783080"/>
            <a:ext cx="310896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JA — met volledige CSA en CSR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Bijlage VII + VIII + IX (+ X bij ≥100t)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CSR met blootstellingsscenario's + eSDS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Kosten: €80.000 — €250.000+ per stof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Risico: HOOG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Consortium essentieel</a:t>
            </a:r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457200" y="5120640"/>
          <a:ext cx="1124712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3200400"/>
                <a:gridCol w="5760720"/>
              </a:tblGrid>
              <a:tr h="32004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Scenario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Phoenix Metals rol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Verplichting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Pilot (&lt; 1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Downstream gebruiker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SDS opvolgen, RI&amp;E, PBM, WIK-kaarten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Demonstrator (1-10 t/j)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(vanadium)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REACH-registratie + downstream hulpstoffen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Commercieel (&gt; 10 t/j)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Registrant met CSA/CSR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Volledige REACH + eSDS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Chemicaliënregister — Phoenix Metals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19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457200" y="1280160"/>
          <a:ext cx="11247120" cy="22402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2286000"/>
                <a:gridCol w="1371600"/>
                <a:gridCol w="640080"/>
                <a:gridCol w="914400"/>
                <a:gridCol w="731520"/>
                <a:gridCol w="4846320"/>
              </a:tblGrid>
              <a:tr h="320039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#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Chemische stof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CAS-nummer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ADR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Volume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SVHC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Segoe UI"/>
                        </a:defRPr>
                      </a:pPr>
                      <a:r>
                        <a:t>REACH-status</a:t>
                      </a:r>
                    </a:p>
                  </a:txBody>
                  <a:tcPr anchor="ctr">
                    <a:solidFill>
                      <a:srgbClr val="003366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Sodium hydroxide,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1310-73-2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2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75%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3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50%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70 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4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Sulfuric acid, 25%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7664-93-9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100 l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  <a:tr h="320039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Aluminum sulfate 18H₂O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7784-31-8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5 kg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320045"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6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Calcium oxide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1305-78-8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N/A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10 kg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Nee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00">
                          <a:solidFill>
                            <a:srgbClr val="1F2937"/>
                          </a:solidFill>
                          <a:latin typeface="Segoe UI"/>
                        </a:defRPr>
                      </a:pPr>
                      <a:r>
                        <a:t>Geregistreerd (leverancier)</a:t>
                      </a:r>
                    </a:p>
                  </a:txBody>
                  <a:tcPr anchor="ctr">
                    <a:solidFill>
                      <a:srgbClr val="F0F4F8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457200" y="4114800"/>
            <a:ext cx="11247120" cy="640080"/>
          </a:xfrm>
          <a:prstGeom prst="roundRect">
            <a:avLst/>
          </a:prstGeom>
          <a:solidFill>
            <a:srgbClr val="FFFBEB"/>
          </a:solidFill>
          <a:ln w="31750">
            <a:solidFill>
              <a:srgbClr val="F59E0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" y="4206240"/>
            <a:ext cx="108813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300" i="1">
                <a:solidFill>
                  <a:srgbClr val="1F2937"/>
                </a:solidFill>
                <a:latin typeface="Segoe UI"/>
              </a:defRPr>
            </a:pPr>
            <a:r>
              <a:t>✅ Alle 6 chemicaliën zijn geregistreerd door leveranciers — Phoenix Metals heeft downstream-gebruikersverplichtingen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029200"/>
            <a:ext cx="11247120" cy="11887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120640"/>
            <a:ext cx="54864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5166360"/>
            <a:ext cx="108813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3366"/>
                </a:solidFill>
                <a:latin typeface="Segoe UI"/>
              </a:defRPr>
            </a:pPr>
            <a:r>
              <a:t>Downstream-gebruikersverplichtingen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5532120"/>
            <a:ext cx="1088136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SDS opvolgen en beschikbaar houden voor werknemers | RI&amp;E TOX uitvoeren | PBM voorzien | WIK-kaarten up-to-date houden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Actuele Ontwikkelingen 2025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20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57200" y="1371600"/>
            <a:ext cx="54864" cy="2103120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8580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3B82F6"/>
                </a:solidFill>
                <a:latin typeface="Segoe UI"/>
              </a:defRPr>
            </a:pPr>
            <a:r>
              <a:t>CLP Updates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gevaarsklassen geïntroduceerd (2024-2025)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Endocriene stoornissen: versterkte classificatie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PFAS: specifieke classificatie-eisen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Digitale etikettering pilot gestart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Nanomaterialen: verfijnde criteria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28016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217920" y="1371600"/>
            <a:ext cx="54864" cy="2103120"/>
          </a:xfrm>
          <a:prstGeom prst="rect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46520" y="141732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F6D00"/>
                </a:solidFill>
                <a:latin typeface="Segoe UI"/>
              </a:defRPr>
            </a:pPr>
            <a:r>
              <a:t>ECHA Enforcement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46520" y="178308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Verhoogde handhavingsactiviteiten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Focus op downstream-gebruikers compliance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SCIP database: steeds meer meldingen verwacht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compliance checks opgevoerd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restrictievoorstellen in behandeling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7200" y="3931920"/>
            <a:ext cx="54864" cy="2103120"/>
          </a:xfrm>
          <a:prstGeom prst="rect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00A859"/>
                </a:solidFill>
                <a:latin typeface="Segoe UI"/>
              </a:defRPr>
            </a:pPr>
            <a:r>
              <a:t>Sustainability &amp; Circulair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8580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Green Deal: chemicaliënbeleid versterkt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CSS (Chemicals Strategy for Sustainability)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Essential use concept geïntroduceerd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Circulaire economie: nadruk op stofbeheersing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Generic risk approach voor consumentenproducten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17920" y="3840480"/>
            <a:ext cx="5303520" cy="2286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17920" y="3931920"/>
            <a:ext cx="54864" cy="2103120"/>
          </a:xfrm>
          <a:prstGeom prst="rect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46520" y="3977640"/>
            <a:ext cx="49377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1">
                <a:solidFill>
                  <a:srgbClr val="F59E0B"/>
                </a:solidFill>
                <a:latin typeface="Segoe UI"/>
              </a:defRPr>
            </a:pPr>
            <a:r>
              <a:t>Belangrijke data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46520" y="4343400"/>
            <a:ext cx="4937760" cy="1737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PFAS universele restrictie: verwachte beslissing 2025-2026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CLP verordening update: implementatie 2025-2027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Nieuwe Kandidaatlijst updates: 2x per jaar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IUCLID 6 updates: continue</a:t>
            </a:r>
          </a:p>
          <a:p>
            <a:pPr>
              <a:spcAft>
                <a:spcPts val="400"/>
              </a:spcAft>
              <a:defRPr sz="1300">
                <a:solidFill>
                  <a:srgbClr val="1F2937"/>
                </a:solidFill>
                <a:latin typeface="Segoe UI"/>
              </a:defRPr>
            </a:pPr>
            <a:r>
              <a:t>• REACH review: gepland evaluatie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137160"/>
            <a:ext cx="91440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Segoe UI"/>
              </a:defRPr>
            </a:pPr>
            <a:r>
              <a:t>Key Takeaways</a:t>
            </a:r>
          </a:p>
        </p:txBody>
      </p:sp>
      <p:pic>
        <p:nvPicPr>
          <p:cNvPr id="4" name="Picture 3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7215" y="45720"/>
            <a:ext cx="1371600" cy="9144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91695" cy="457200"/>
          </a:xfrm>
          <a:prstGeom prst="rect">
            <a:avLst/>
          </a:prstGeom>
          <a:solidFill>
            <a:srgbClr val="F8F9FA"/>
          </a:solidFill>
          <a:ln w="6350">
            <a:solidFill>
              <a:srgbClr val="D1D5D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1440" y="6446520"/>
            <a:ext cx="777240" cy="3657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6464808"/>
            <a:ext cx="685800" cy="33832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28800" y="6473952"/>
            <a:ext cx="82296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374151"/>
                </a:solidFill>
                <a:latin typeface="Segoe UI"/>
              </a:defRPr>
            </a:pPr>
            <a:r>
              <a:t>JvG Consultancy | Safety • Governance • Advisory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277295" y="6473952"/>
            <a:ext cx="73152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374151"/>
                </a:solidFill>
                <a:latin typeface="Segoe UI"/>
              </a:defRPr>
            </a:pPr>
            <a:r>
              <a:t>21</a:t>
            </a:r>
          </a:p>
        </p:txBody>
      </p:sp>
      <p:sp>
        <p:nvSpPr>
          <p:cNvPr id="10" name="Oval 9"/>
          <p:cNvSpPr/>
          <p:nvPr/>
        </p:nvSpPr>
        <p:spPr>
          <a:xfrm>
            <a:off x="640080" y="13258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0080" y="13716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71600" y="13533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REACH is de belangrijkste EU-verordening voor chemische stoffen — "no data, no market"</a:t>
            </a:r>
          </a:p>
        </p:txBody>
      </p:sp>
      <p:sp>
        <p:nvSpPr>
          <p:cNvPr id="13" name="Oval 12"/>
          <p:cNvSpPr/>
          <p:nvPr/>
        </p:nvSpPr>
        <p:spPr>
          <a:xfrm>
            <a:off x="640080" y="20574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0080" y="21031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20848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Registratieplicht geldt vanaf 1 ton/jaar — kosten stijgen exponentieel met tonnage</a:t>
            </a:r>
          </a:p>
        </p:txBody>
      </p:sp>
      <p:sp>
        <p:nvSpPr>
          <p:cNvPr id="16" name="Oval 15"/>
          <p:cNvSpPr/>
          <p:nvPr/>
        </p:nvSpPr>
        <p:spPr>
          <a:xfrm>
            <a:off x="640080" y="2788920"/>
            <a:ext cx="457200" cy="457200"/>
          </a:xfrm>
          <a:prstGeom prst="ellipse">
            <a:avLst/>
          </a:prstGeom>
          <a:solidFill>
            <a:srgbClr val="FF6D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283464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71600" y="281635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SVHC's (240+) vereisen extra communicatie, notificatie en mogelijk autorisatie</a:t>
            </a:r>
          </a:p>
        </p:txBody>
      </p:sp>
      <p:sp>
        <p:nvSpPr>
          <p:cNvPr id="19" name="Oval 18"/>
          <p:cNvSpPr/>
          <p:nvPr/>
        </p:nvSpPr>
        <p:spPr>
          <a:xfrm>
            <a:off x="640080" y="3520440"/>
            <a:ext cx="457200" cy="457200"/>
          </a:xfrm>
          <a:prstGeom prst="ellipse">
            <a:avLst/>
          </a:prstGeom>
          <a:solidFill>
            <a:srgbClr val="00A85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56616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354787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Phoenix Metals pilot (&lt; 1t): geen registratieplicht, maar voorbereiding is essentieel</a:t>
            </a:r>
          </a:p>
        </p:txBody>
      </p:sp>
      <p:sp>
        <p:nvSpPr>
          <p:cNvPr id="22" name="Oval 21"/>
          <p:cNvSpPr/>
          <p:nvPr/>
        </p:nvSpPr>
        <p:spPr>
          <a:xfrm>
            <a:off x="640080" y="4251960"/>
            <a:ext cx="457200" cy="457200"/>
          </a:xfrm>
          <a:prstGeom prst="ellipse">
            <a:avLst/>
          </a:prstGeom>
          <a:solidFill>
            <a:srgbClr val="F59E0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29768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71600" y="427939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Bij opschaling (≥ 1t): REACH-registratie nodig — budget €25.000 — €290.000 afhankelijk van scenario</a:t>
            </a:r>
          </a:p>
        </p:txBody>
      </p:sp>
      <p:sp>
        <p:nvSpPr>
          <p:cNvPr id="25" name="Oval 24"/>
          <p:cNvSpPr/>
          <p:nvPr/>
        </p:nvSpPr>
        <p:spPr>
          <a:xfrm>
            <a:off x="640080" y="4983480"/>
            <a:ext cx="457200" cy="457200"/>
          </a:xfrm>
          <a:prstGeom prst="ellipse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0080" y="502920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71600" y="501091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Alle 6 chemicaliën op het terrein zijn geregistreerd door leveranciers — downstream-verplichtingen gelden</a:t>
            </a:r>
          </a:p>
        </p:txBody>
      </p:sp>
      <p:sp>
        <p:nvSpPr>
          <p:cNvPr id="28" name="Oval 27"/>
          <p:cNvSpPr/>
          <p:nvPr/>
        </p:nvSpPr>
        <p:spPr>
          <a:xfrm>
            <a:off x="640080" y="5715000"/>
            <a:ext cx="457200" cy="457200"/>
          </a:xfrm>
          <a:prstGeom prst="ellipse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40080" y="5760720"/>
            <a:ext cx="457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FFFFFF"/>
                </a:solidFill>
                <a:latin typeface="Segoe UI"/>
              </a:defRPr>
            </a:pPr>
            <a:r>
              <a:t>7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371600" y="5742432"/>
            <a:ext cx="1005840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500">
                <a:solidFill>
                  <a:srgbClr val="1F2937"/>
                </a:solidFill>
                <a:latin typeface="Segoe UI"/>
              </a:defRPr>
            </a:pPr>
            <a:r>
              <a:t>Consortium-aansluiting bespaart kosten en tijd — start voorbereiding minimaal 12 maanden vóór drempel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33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jvg-logo-white-lar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62895" y="457200"/>
            <a:ext cx="1371600" cy="123444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828800"/>
            <a:ext cx="91440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4000" b="1">
                <a:solidFill>
                  <a:srgbClr val="FFFFFF"/>
                </a:solidFill>
                <a:latin typeface="Segoe UI"/>
              </a:defRPr>
            </a:pPr>
            <a:r>
              <a:t>Vragen &amp; Discussie</a:t>
            </a:r>
          </a:p>
        </p:txBody>
      </p:sp>
      <p:sp>
        <p:nvSpPr>
          <p:cNvPr id="5" name="Rectangle 4"/>
          <p:cNvSpPr/>
          <p:nvPr/>
        </p:nvSpPr>
        <p:spPr>
          <a:xfrm>
            <a:off x="914400" y="2834640"/>
            <a:ext cx="3657600" cy="54864"/>
          </a:xfrm>
          <a:prstGeom prst="rect">
            <a:avLst/>
          </a:prstGeom>
          <a:solidFill>
            <a:srgbClr val="3B82F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3200400"/>
            <a:ext cx="914400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1">
                <a:solidFill>
                  <a:srgbClr val="FFFFFF"/>
                </a:solidFill>
                <a:latin typeface="Segoe UI"/>
              </a:defRPr>
            </a:pPr>
            <a:r>
              <a:t>JvG Consultancy</a:t>
            </a:r>
          </a:p>
          <a:p>
            <a:pPr>
              <a:defRPr sz="1600">
                <a:solidFill>
                  <a:srgbClr val="BBCCDD"/>
                </a:solidFill>
                <a:latin typeface="Segoe UI"/>
              </a:defRPr>
            </a:pPr>
            <a:r>
              <a:t>Safety • Governance • Advisory</a:t>
            </a:r>
          </a:p>
          <a:p>
            <a:pPr>
              <a:defRPr sz="1200"/>
            </a:pP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ECHA — REACH: echa.europa.eu/regulations/reach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NL Helpdesk: chemischestoffengoedgeregeld.nl</a:t>
            </a:r>
          </a:p>
          <a:p>
            <a:pPr>
              <a:defRPr sz="1300">
                <a:solidFill>
                  <a:srgbClr val="99AABB"/>
                </a:solidFill>
                <a:latin typeface="Segoe UI"/>
              </a:defRPr>
            </a:pPr>
            <a:r>
              <a:t>Vanadium Consortium: vanadiumconsortium.com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