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9144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B4C8E6"/>
                </a:solidFill>
              </a:defRPr>
            </a:pPr>
            <a:r>
              <a:t>JvG Consultancy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828800"/>
            <a:ext cx="109728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>
                <a:solidFill>
                  <a:srgbClr val="FFFFFF"/>
                </a:solidFill>
              </a:defRPr>
            </a:pPr>
            <a:r>
              <a:t>Veilig Werken met</a:t>
            </a:r>
            <a:br/>
            <a:r>
              <a:t>Vanadium in het Laboratorium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840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B4C8E6"/>
                </a:solidFill>
              </a:defRPr>
            </a:pPr>
            <a:r>
              <a:t>Awareness Training | 30-45 minuten | Gevorderd niveau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0292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8CAAD2"/>
                </a:solidFill>
              </a:defRPr>
            </a:pPr>
            <a:r>
              <a:t>Trainer: [Naam]  |  Datum: [Datum]  |  Locatie: [Lab]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</a:defRPr>
            </a:pPr>
            <a:r>
              <a:t>Leerdoelen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C8DCF0"/>
                </a:solidFill>
              </a:defRPr>
            </a:pPr>
            <a:r>
              <a:t>Na deze training kun je: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1F2937"/>
                </a:solidFill>
              </a:defRPr>
            </a:pPr>
            <a:r>
              <a:t>•  Chemische eigenschappen van vanadium en V₂O₅, VCl₃, NH₄VO₃ benoemen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7452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1F2937"/>
                </a:solidFill>
              </a:defRPr>
            </a:pPr>
            <a:r>
              <a:t>•  Arbowetgeving en grenswaarden (TWA 0,04 mg/m³ stof, 0,01 mg/m³ rook) weergeven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3774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1F2937"/>
                </a:solidFill>
              </a:defRPr>
            </a:pPr>
            <a:r>
              <a:t>•  Juiste PBM's en veiligheidsmaatregelen selecteren per handeling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88036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1F2937"/>
                </a:solidFill>
              </a:defRPr>
            </a:pPr>
            <a:r>
              <a:t>•  Symptomen van vanadiumblootstelling herkennen en actieplan uitvoeren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38328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1F2937"/>
                </a:solidFill>
              </a:defRPr>
            </a:pPr>
            <a:r>
              <a:t>•  Veilige werkwijze voor wegen, oplossen, verwarmen en afvoeren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</a:defRPr>
            </a:pPr>
            <a:r>
              <a:t>Wat is Vanadium?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371600"/>
          <a:ext cx="109728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  <a:gridCol w="3657600"/>
              </a:tblGrid>
              <a:tr h="41148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Eigenschap</a:t>
                      </a:r>
                    </a:p>
                  </a:txBody>
                  <a:tcPr>
                    <a:solidFill>
                      <a:srgbClr val="0055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Waarde</a:t>
                      </a:r>
                    </a:p>
                  </a:txBody>
                  <a:tcPr>
                    <a:solidFill>
                      <a:srgbClr val="0055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Relevantie</a:t>
                      </a:r>
                    </a:p>
                  </a:txBody>
                  <a:tcPr>
                    <a:solidFill>
                      <a:srgbClr val="0055A4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Symbool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V (Vanadium)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Overgangsmetaal, groep 5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Atoomnummer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Zwaar metaal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Toxischste vorm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+5 (V₂O₅)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H331: toxiciteit bij inademing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Smeltpunt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1910°C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Poeder = het echte risico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GHS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H331, H302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Inademing + inslikken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</a:defRPr>
            </a:pPr>
            <a:r>
              <a:t>Vanadiumverbindingen in het Lab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371600"/>
          <a:ext cx="1097280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41148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Verbinding</a:t>
                      </a:r>
                    </a:p>
                  </a:txBody>
                  <a:tcPr>
                    <a:solidFill>
                      <a:srgbClr val="0055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Formule</a:t>
                      </a:r>
                    </a:p>
                  </a:txBody>
                  <a:tcPr>
                    <a:solidFill>
                      <a:srgbClr val="0055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Risico</a:t>
                      </a:r>
                    </a:p>
                  </a:txBody>
                  <a:tcPr>
                    <a:solidFill>
                      <a:srgbClr val="0055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GHS</a:t>
                      </a:r>
                    </a:p>
                  </a:txBody>
                  <a:tcPr>
                    <a:solidFill>
                      <a:srgbClr val="0055A4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Vanadiumpentoxide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V₂O₅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Inhalatie stof/rook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H331, H302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Ammoniummetavanaadat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NH₄VO₃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Oraal toxisch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H301, H315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Vanadylsulfaat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VOSO₄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Huid/oog irritatie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H302, H319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Vanadiumtrichloride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VCl₃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CORROSIEF + HCl-gas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H314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</a:defRPr>
            </a:pPr>
            <a:r>
              <a:t>Grenswaarden &amp; Wetgeving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371600"/>
          <a:ext cx="109728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  <a:gridCol w="3657600"/>
              </a:tblGrid>
              <a:tr h="41148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Parameter</a:t>
                      </a:r>
                    </a:p>
                  </a:txBody>
                  <a:tcPr>
                    <a:solidFill>
                      <a:srgbClr val="0055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Waarde</a:t>
                      </a:r>
                    </a:p>
                  </a:txBody>
                  <a:tcPr>
                    <a:solidFill>
                      <a:srgbClr val="0055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Opmerking</a:t>
                      </a:r>
                    </a:p>
                  </a:txBody>
                  <a:tcPr>
                    <a:solidFill>
                      <a:srgbClr val="0055A4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TWA V₂O₅-stof (8u)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0,04 mg/m³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Inadembare fractie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TWA V₂O₅-rook (8u)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0,01 mg/m³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4x strikter dan stof!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Biologische grenswaarde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&lt; 1 µg/g creat. (urine)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Biomonitoring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IDLH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70 mg/m³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Direct levensgevaarlijk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Arbobesluit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Art. 4.1a-4.5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RI&amp;E + voorlichting verplicht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</a:defRPr>
            </a:pPr>
            <a:r>
              <a:t>Gezondheidseffecten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C8DCF0"/>
                </a:solidFill>
              </a:defRPr>
            </a:pPr>
            <a:r>
              <a:t>Herken de symptomen — snel handelen redt levens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1F2937"/>
                </a:solidFill>
              </a:defRPr>
            </a:pPr>
            <a:r>
              <a:t>•  ACUUT: Hoesten, keelpijn, benauwdheid, longoedeem bij hoge blootstelling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7452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1F2937"/>
                </a:solidFill>
              </a:defRPr>
            </a:pPr>
            <a:r>
              <a:t>•  ACUUT: Rode tranende ogen, huidirritatie, misselijkheid, hoofdpijn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3774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1F2937"/>
                </a:solidFill>
              </a:defRPr>
            </a:pPr>
            <a:r>
              <a:t>•  CHRONISCH: Bronchitis, longfunctiestoornissen, nierschade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88036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1F2937"/>
                </a:solidFill>
              </a:defRPr>
            </a:pPr>
            <a:r>
              <a:t>•  CHRONISCH: Groene verkleuring van tong en tandvlees (KENMERKEND)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38328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1F2937"/>
                </a:solidFill>
              </a:defRPr>
            </a:pPr>
            <a:r>
              <a:t>•  VCl₃: Extra gevaar — brandwonden + HCl-gas bij reactie met water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</a:defRPr>
            </a:pPr>
            <a:r>
              <a:t>Veilig Werken — Maatregelen per Handeling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371600"/>
          <a:ext cx="109728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  <a:gridCol w="3657600"/>
              </a:tblGrid>
              <a:tr h="41148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Handeling</a:t>
                      </a:r>
                    </a:p>
                  </a:txBody>
                  <a:tcPr>
                    <a:solidFill>
                      <a:srgbClr val="0055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Maatregel</a:t>
                      </a:r>
                    </a:p>
                  </a:txBody>
                  <a:tcPr>
                    <a:solidFill>
                      <a:srgbClr val="0055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PBM</a:t>
                      </a:r>
                    </a:p>
                  </a:txBody>
                  <a:tcPr>
                    <a:solidFill>
                      <a:srgbClr val="0055A4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Afwegen V₂O₅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Glovebox of trekkap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FFP3 + nitril + goggles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Oplossen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Geleidelijk toevoegen, roeren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Handschoenen + goggles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Verhitten V₂O₅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GESLOTEN systeem + afzuiging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FFP3 + koolfilter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Werken met VCl₃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Schlenk/glovebox + inert 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Dubbele handschoenen + scherm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Afvoeren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Apart zwaar-metaalafvat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Handschoenen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BE32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</a:defRPr>
            </a:pPr>
            <a:r>
              <a:t>⚠️ ABSOLUUT VERBODEN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BE3232"/>
                </a:solidFill>
              </a:defRPr>
            </a:pPr>
            <a:r>
              <a:t>❌  V₂O₅ afwegen op open labtafel zonder afzuiging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1168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BE3232"/>
                </a:solidFill>
              </a:defRPr>
            </a:pPr>
            <a:r>
              <a:t>❌  VCl₃ blootstellen aan luchtvochtigheid (vormt HCl-gas!)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65176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BE3232"/>
                </a:solidFill>
              </a:defRPr>
            </a:pPr>
            <a:r>
              <a:t>❌  Vanadiumafval door de gootsteen spoelen (H412: milieugevaarlijk)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291839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BE3232"/>
                </a:solidFill>
              </a:defRPr>
            </a:pPr>
            <a:r>
              <a:t>❌  Open reageerbuizen verwarmen met V₂O₅ (rookvorming)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93192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BE3232"/>
                </a:solidFill>
              </a:defRPr>
            </a:pPr>
            <a:r>
              <a:t>❌  Eten, drinken of roken tijdens vanadiumwerkzaamheden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</a:defRPr>
            </a:pPr>
            <a:r>
              <a:t>Eerste Hulp bij Blootstelling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371600"/>
          <a:ext cx="109728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  <a:gridCol w="3657600"/>
              </a:tblGrid>
              <a:tr h="41148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Situatie</a:t>
                      </a:r>
                    </a:p>
                  </a:txBody>
                  <a:tcPr>
                    <a:solidFill>
                      <a:srgbClr val="0055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EERSTE actie</a:t>
                      </a:r>
                    </a:p>
                  </a:txBody>
                  <a:tcPr>
                    <a:solidFill>
                      <a:srgbClr val="0055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NIET doen</a:t>
                      </a:r>
                    </a:p>
                  </a:txBody>
                  <a:tcPr>
                    <a:solidFill>
                      <a:srgbClr val="0055A4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Inhalatie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Naar frisse lucht; bij klachten 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Terugkeren zonder PBM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Huidcontact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15 min spoelen met 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Zelf neutraliseren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Oogcontact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15 min spoelen; oogarts inschakelen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In ogen wrijven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Inslikken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Mond spoelen; NIET braken; 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Braken opwekken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VCl₃ op huid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15 min water; polikliniek brandwonden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</a:defRPr>
                      </a:pPr>
                      <a:r>
                        <a:t>Neutraliseren met base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</a:defRPr>
            </a:pPr>
            <a:r>
              <a:t>Opslag &amp; Afvalverwerking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1F2937"/>
                </a:solidFill>
              </a:defRPr>
            </a:pPr>
            <a:r>
              <a:t>•  V₂O₅: Droog, koel, gesloten container — gescheiden van zuren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7452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1F2937"/>
                </a:solidFill>
              </a:defRPr>
            </a:pPr>
            <a:r>
              <a:t>•  VCl₃: Onder inert gas (N₂/Ar), droge glovebox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3774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1F2937"/>
                </a:solidFill>
              </a:defRPr>
            </a:pPr>
            <a:r>
              <a:t>•  Afval ALTIJD in zwaar-metaalafvat — NOOIT gootsteen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88036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1F2937"/>
                </a:solidFill>
              </a:defRPr>
            </a:pPr>
            <a:r>
              <a:t>•  VCl₃-afval eerst voorzichtig quenchen onder afzuiging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38328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1F2937"/>
                </a:solidFill>
              </a:defRPr>
            </a:pPr>
            <a:r>
              <a:t>•  Labelen: "Vanadiumafval — Zwaar metaal — H331/H302"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7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5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</a:defRPr>
            </a:pPr>
            <a:r>
              <a:t>💬 Discussiepunten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4592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1F2937"/>
                </a:solidFill>
              </a:defRPr>
            </a:pPr>
            <a:r>
              <a:t>Situatie 1: "Je moet 500 mg V₂O₅ afwegen. De glovebox is bezet. Wat doe je?"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92608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1F2937"/>
                </a:solidFill>
              </a:defRPr>
            </a:pPr>
            <a:r>
              <a:t>Situatie 2: "Bij het verwarmen van een V₂O₅-mengsel zie je gele rook. Wat is dit en wat doe je?"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</a:defRPr>
            </a:pPr>
            <a:r>
              <a:t>Key Takeaways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1F2937"/>
                </a:solidFill>
              </a:defRPr>
            </a:pPr>
            <a:r>
              <a:t>•  V₂O₅ (+5) is de meest gevaarlijke vorm — H331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7452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1F2937"/>
                </a:solidFill>
              </a:defRPr>
            </a:pPr>
            <a:r>
              <a:t>•  TWA rook (0,01) is 4x strikter dan stof (0,04 mg/m³)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3774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1F2937"/>
                </a:solidFill>
              </a:defRPr>
            </a:pPr>
            <a:r>
              <a:t>•  ALTIJD afwegen in glovebox of onder trekkap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88036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1F2937"/>
                </a:solidFill>
              </a:defRPr>
            </a:pPr>
            <a:r>
              <a:t>•  VCl₃ = CORROSIEF — reageert met water tot HCl-gas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38328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1F2937"/>
                </a:solidFill>
              </a:defRPr>
            </a:pPr>
            <a:r>
              <a:t>•  Groene tong = kenmerkend vanadiumsignaal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8862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1F2937"/>
                </a:solidFill>
              </a:defRPr>
            </a:pPr>
            <a:r>
              <a:t>•  Afval ALTIJD in zwaar-metaalafvat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38912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1F2937"/>
                </a:solidFill>
              </a:defRPr>
            </a:pPr>
            <a:r>
              <a:t>•  Verhitten = gesloten systeem (rookvorming!)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8920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1F2937"/>
                </a:solidFill>
              </a:defRPr>
            </a:pPr>
            <a:r>
              <a:t>•  Bij blootstelling: medische hulp + biomonitoring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1828800"/>
            <a:ext cx="109728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Vragen?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0">
                <a:solidFill>
                  <a:srgbClr val="B4C8E6"/>
                </a:solidFill>
              </a:defRPr>
            </a:pPr>
            <a:r>
              <a:t>Evaluatieformulier invullen | Certificaat na succesvolle afname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8CAAD2"/>
                </a:solidFill>
              </a:defRPr>
            </a:pPr>
            <a:r>
              <a:t>JvG Consultancy — Awareness Training Vanadium in het Laboratorium v1.0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