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8" r:id="rId29"/>
    <p:sldId id="279" r:id="rId30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9.xml"/><Relationship Id="rId3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Ontvlambaar, explosief, oxiderend, gas onder druk (17 klassen incl. 2019)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Acute toxiciteit, CMR, STOT, endocriene disruptie 2023 (11 klassen)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Aquatisch, endocriene disruptie, PBT/vPvB, PMT/vPvM (4+ klassen,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GHS01 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GHS02 🔥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GHS03 🔥⭕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Oxiderend (vlam boven cirkel)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GHS04 🫙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Gas onder druk (gascilinder)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GHS05 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GHS06 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Giftig (acuut 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GHS07 ❗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Gezondheidsgevaar (irritatie, sensibiliserend)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GHS08 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Ernstig gezondheidsgevaar (CMR, STOT)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GHS09 🐟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Milieugevaar (aquatisch)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0624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F0000"/>
                </a:solidFill>
                <a:latin typeface="Calibri"/>
              </a:defRPr>
            </a:pPr>
            <a:r>
              <a:t>⚠️ CLP pictogrammen zijn RUITVORMIG (diamant): witte achtergrond, rode rand — onderscheid met oud oranje vierkant 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Ernstig_x000B_gezondheidsgevaar</a:t>
            </a:r>
            <a:br/>
            <a:r>
              <a:t>Ernstig_x000B_gezondheidsgevaar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2743200"/>
            <a:ext cx="3657600" cy="3520440"/>
          </a:xfrm>
          <a:prstGeom prst="roundRect">
            <a:avLst/>
          </a:prstGeom>
          <a:solidFill>
            <a:srgbClr val="E8F0F8"/>
          </a:solidFill>
          <a:ln w="12700">
            <a:solidFill>
              <a:srgbClr val="007B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2779776"/>
            <a:ext cx="3657600" cy="54864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Fysieke gevaren (17 klassen)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1960" y="2743200"/>
            <a:ext cx="3657600" cy="352044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60" y="2779776"/>
            <a:ext cx="365760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348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Gezondheidsgevaren (11 klassen)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60" y="2743200"/>
            <a:ext cx="3657600" cy="3520440"/>
          </a:xfrm>
          <a:prstGeom prst="roundRect">
            <a:avLst/>
          </a:prstGeom>
          <a:solidFill>
            <a:srgbClr val="E8F5E9"/>
          </a:solidFill>
          <a:ln w="127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38160" y="2779776"/>
            <a:ext cx="3657600" cy="5486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gh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" cy="640080"/>
          </a:xfrm>
          <a:prstGeom prst="rect">
            <a:avLst/>
          </a:prstGeom>
        </p:spPr>
      </p:pic>
      <p:pic>
        <p:nvPicPr>
          <p:cNvPr id="46" name="Picture 45" descr="ghs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2" y="1280160"/>
            <a:ext cx="640080" cy="640080"/>
          </a:xfrm>
          <a:prstGeom prst="rect">
            <a:avLst/>
          </a:prstGeom>
        </p:spPr>
      </p:pic>
      <p:pic>
        <p:nvPicPr>
          <p:cNvPr id="47" name="Picture 46" descr="ghs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944" y="1280160"/>
            <a:ext cx="640080" cy="640080"/>
          </a:xfrm>
          <a:prstGeom prst="rect">
            <a:avLst/>
          </a:prstGeom>
        </p:spPr>
      </p:pic>
      <p:pic>
        <p:nvPicPr>
          <p:cNvPr id="48" name="Picture 47" descr="ghs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16" y="1280160"/>
            <a:ext cx="640080" cy="640080"/>
          </a:xfrm>
          <a:prstGeom prst="rect">
            <a:avLst/>
          </a:prstGeom>
        </p:spPr>
      </p:pic>
      <p:pic>
        <p:nvPicPr>
          <p:cNvPr id="49" name="Picture 48" descr="ghs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688" y="1280160"/>
            <a:ext cx="640080" cy="640080"/>
          </a:xfrm>
          <a:prstGeom prst="rect">
            <a:avLst/>
          </a:prstGeom>
        </p:spPr>
      </p:pic>
      <p:pic>
        <p:nvPicPr>
          <p:cNvPr id="50" name="Picture 49" descr="ghs0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0" y="1280160"/>
            <a:ext cx="640080" cy="640080"/>
          </a:xfrm>
          <a:prstGeom prst="rect">
            <a:avLst/>
          </a:prstGeom>
        </p:spPr>
      </p:pic>
      <p:pic>
        <p:nvPicPr>
          <p:cNvPr id="51" name="Picture 50" descr="ghs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8432" y="1280160"/>
            <a:ext cx="640080" cy="640080"/>
          </a:xfrm>
          <a:prstGeom prst="rect">
            <a:avLst/>
          </a:prstGeom>
        </p:spPr>
      </p:pic>
      <p:pic>
        <p:nvPicPr>
          <p:cNvPr id="52" name="Picture 51" descr="ghs0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304" y="1280160"/>
            <a:ext cx="640080" cy="640080"/>
          </a:xfrm>
          <a:prstGeom prst="rect">
            <a:avLst/>
          </a:prstGeom>
        </p:spPr>
      </p:pic>
      <p:pic>
        <p:nvPicPr>
          <p:cNvPr id="53" name="Picture 52" descr="ghs0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2176" y="1280160"/>
            <a:ext cx="640080" cy="640080"/>
          </a:xfrm>
          <a:prstGeom prst="rect">
            <a:avLst/>
          </a:prstGeom>
        </p:spPr>
      </p:pic>
      <p:pic>
        <p:nvPicPr>
          <p:cNvPr id="54" name="Picture 53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5172" y="137160"/>
            <a:ext cx="649224" cy="649224"/>
          </a:xfrm>
          <a:prstGeom prst="rect">
            <a:avLst/>
          </a:prstGeom>
        </p:spPr>
      </p:pic>
      <p:pic>
        <p:nvPicPr>
          <p:cNvPr id="55" name="Picture 54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2185416"/>
            <a:ext cx="182880" cy="182880"/>
          </a:xfrm>
          <a:prstGeom prst="rect">
            <a:avLst/>
          </a:prstGeom>
        </p:spPr>
      </p:pic>
      <p:pic>
        <p:nvPicPr>
          <p:cNvPr id="56" name="Picture 55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60" y="2368296"/>
            <a:ext cx="365760" cy="365760"/>
          </a:xfrm>
          <a:prstGeom prst="rect">
            <a:avLst/>
          </a:prstGeom>
        </p:spPr>
      </p:pic>
      <p:pic>
        <p:nvPicPr>
          <p:cNvPr id="57" name="Picture 56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1972" y="2185416"/>
            <a:ext cx="182880" cy="182880"/>
          </a:xfrm>
          <a:prstGeom prst="rect">
            <a:avLst/>
          </a:prstGeom>
        </p:spPr>
      </p:pic>
      <p:pic>
        <p:nvPicPr>
          <p:cNvPr id="58" name="Picture 57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0532" y="2368296"/>
            <a:ext cx="365760" cy="365760"/>
          </a:xfrm>
          <a:prstGeom prst="rect">
            <a:avLst/>
          </a:prstGeom>
        </p:spPr>
      </p:pic>
      <p:pic>
        <p:nvPicPr>
          <p:cNvPr id="59" name="Picture 58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3844" y="2185416"/>
            <a:ext cx="182880" cy="182880"/>
          </a:xfrm>
          <a:prstGeom prst="rect">
            <a:avLst/>
          </a:prstGeom>
        </p:spPr>
      </p:pic>
      <p:pic>
        <p:nvPicPr>
          <p:cNvPr id="60" name="Picture 59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2404" y="2368296"/>
            <a:ext cx="365760" cy="365760"/>
          </a:xfrm>
          <a:prstGeom prst="rect">
            <a:avLst/>
          </a:prstGeom>
        </p:spPr>
      </p:pic>
      <p:pic>
        <p:nvPicPr>
          <p:cNvPr id="61" name="Picture 60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85716" y="2185416"/>
            <a:ext cx="182880" cy="182880"/>
          </a:xfrm>
          <a:prstGeom prst="rect">
            <a:avLst/>
          </a:prstGeom>
        </p:spPr>
      </p:pic>
      <p:pic>
        <p:nvPicPr>
          <p:cNvPr id="62" name="Picture 61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4276" y="2368296"/>
            <a:ext cx="365760" cy="365760"/>
          </a:xfrm>
          <a:prstGeom prst="rect">
            <a:avLst/>
          </a:prstGeom>
        </p:spPr>
      </p:pic>
      <p:pic>
        <p:nvPicPr>
          <p:cNvPr id="63" name="Picture 6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47588" y="2185416"/>
            <a:ext cx="182880" cy="182880"/>
          </a:xfrm>
          <a:prstGeom prst="rect">
            <a:avLst/>
          </a:prstGeom>
        </p:spPr>
      </p:pic>
      <p:pic>
        <p:nvPicPr>
          <p:cNvPr id="64" name="Picture 63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6148" y="2368296"/>
            <a:ext cx="365760" cy="365760"/>
          </a:xfrm>
          <a:prstGeom prst="rect">
            <a:avLst/>
          </a:prstGeom>
        </p:spPr>
      </p:pic>
      <p:pic>
        <p:nvPicPr>
          <p:cNvPr id="65" name="Picture 64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09460" y="2185416"/>
            <a:ext cx="182880" cy="182880"/>
          </a:xfrm>
          <a:prstGeom prst="rect">
            <a:avLst/>
          </a:prstGeom>
        </p:spPr>
      </p:pic>
      <p:pic>
        <p:nvPicPr>
          <p:cNvPr id="66" name="Picture 65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18020" y="2368296"/>
            <a:ext cx="365760" cy="365760"/>
          </a:xfrm>
          <a:prstGeom prst="rect">
            <a:avLst/>
          </a:prstGeom>
        </p:spPr>
      </p:pic>
      <p:pic>
        <p:nvPicPr>
          <p:cNvPr id="67" name="Picture 66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71332" y="2185416"/>
            <a:ext cx="182880" cy="182880"/>
          </a:xfrm>
          <a:prstGeom prst="rect">
            <a:avLst/>
          </a:prstGeom>
        </p:spPr>
      </p:pic>
      <p:pic>
        <p:nvPicPr>
          <p:cNvPr id="68" name="Picture 67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79892" y="2368296"/>
            <a:ext cx="365760" cy="365760"/>
          </a:xfrm>
          <a:prstGeom prst="rect">
            <a:avLst/>
          </a:prstGeom>
        </p:spPr>
      </p:pic>
      <p:pic>
        <p:nvPicPr>
          <p:cNvPr id="69" name="Picture 68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3204" y="2185416"/>
            <a:ext cx="182880" cy="182880"/>
          </a:xfrm>
          <a:prstGeom prst="rect">
            <a:avLst/>
          </a:prstGeom>
        </p:spPr>
      </p:pic>
      <p:pic>
        <p:nvPicPr>
          <p:cNvPr id="70" name="Picture 69" descr="GHS09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895076" y="2185416"/>
            <a:ext cx="182880" cy="182880"/>
          </a:xfrm>
          <a:prstGeom prst="rect">
            <a:avLst/>
          </a:prstGeom>
        </p:spPr>
      </p:pic>
      <p:pic>
        <p:nvPicPr>
          <p:cNvPr id="71" name="Picture 70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03636" y="2368296"/>
            <a:ext cx="365760" cy="365760"/>
          </a:xfrm>
          <a:prstGeom prst="rect">
            <a:avLst/>
          </a:prstGeom>
        </p:spPr>
      </p:pic>
      <p:pic>
        <p:nvPicPr>
          <p:cNvPr id="72" name="Picture 71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" y="3246120"/>
            <a:ext cx="2880360" cy="2880360"/>
          </a:xfrm>
          <a:prstGeom prst="rect">
            <a:avLst/>
          </a:prstGeom>
        </p:spPr>
      </p:pic>
      <p:pic>
        <p:nvPicPr>
          <p:cNvPr id="73" name="Picture 7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40580" y="3246120"/>
            <a:ext cx="2880360" cy="2880360"/>
          </a:xfrm>
          <a:prstGeom prst="rect">
            <a:avLst/>
          </a:prstGeom>
        </p:spPr>
      </p:pic>
      <p:pic>
        <p:nvPicPr>
          <p:cNvPr id="74" name="Picture 73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29800" y="2926080"/>
            <a:ext cx="274320" cy="274320"/>
          </a:xfrm>
          <a:prstGeom prst="rect">
            <a:avLst/>
          </a:prstGeom>
        </p:spPr>
      </p:pic>
      <p:pic>
        <p:nvPicPr>
          <p:cNvPr id="75" name="Picture 74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6780" y="3246120"/>
            <a:ext cx="288036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100584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Classificatiesystemen: CLP vs ADR vs ADN vs IMDG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188720"/>
          <a:ext cx="11430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468880"/>
                <a:gridCol w="2468880"/>
                <a:gridCol w="2560320"/>
              </a:tblGrid>
              <a:tr h="36576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 (EC 1272/2008)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IMDG Code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Werkplek / Consument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Wegvervoer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Binnenvaart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Zeevaart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Vorm etiket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 (diamant)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Kleuren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Wit + rode rand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Oranje achtergrond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Blauw/wit + oranje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Verschillend per klasse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Nummering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GHS01–GHS09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Signalering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Signalwoord (Gevaar/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Waarschuwing)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(boven/onder)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ADN-bepalingen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marine pollutant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Wettelijke basis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 CLP Verordening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ADR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ADN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IMDG Code (IMO)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Beheerder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11680" y="4572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t>➡️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4389120"/>
            <a:ext cx="1005840" cy="457200"/>
          </a:xfrm>
          <a:prstGeom prst="rect">
            <a:avLst/>
          </a:prstGeom>
          <a:solidFill>
            <a:srgbClr val="FF8C0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4846320"/>
            <a:ext cx="1005840" cy="365760"/>
          </a:xfrm>
          <a:prstGeom prst="rect">
            <a:avLst/>
          </a:prstGeom>
          <a:solidFill>
            <a:srgbClr val="FF8C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/>
            </a:pPr>
            <a:r>
              <a:t>UN 1824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530352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04000"/>
                </a:solidFill>
                <a:latin typeface="Calibri"/>
              </a:defRPr>
            </a:pPr>
            <a:r>
              <a:t>ADR: Klasse 8</a:t>
            </a:r>
            <a:br/>
            <a:r>
              <a:t>UN 1824 (NaOH)</a:t>
            </a:r>
            <a:br/>
            <a:r>
              <a:t>Oranje rechthoek (transport)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297680"/>
            <a:ext cx="7132320" cy="1920240"/>
          </a:xfrm>
          <a:prstGeom prst="roundRect">
            <a:avLst/>
          </a:prstGeom>
          <a:solidFill>
            <a:srgbClr val="FFF8E1"/>
          </a:solidFill>
          <a:ln w="1905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4334256"/>
            <a:ext cx="713232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44348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Case Study Phoenix Metals — Dubbele classificatie verplicht</a:t>
            </a:r>
          </a:p>
        </p:txBody>
      </p:sp>
      <p:pic>
        <p:nvPicPr>
          <p:cNvPr id="17" name="Picture 16" descr="gh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297680"/>
            <a:ext cx="548640" cy="548640"/>
          </a:xfrm>
          <a:prstGeom prst="rect">
            <a:avLst/>
          </a:prstGeom>
        </p:spPr>
      </p:pic>
      <p:pic>
        <p:nvPicPr>
          <p:cNvPr id="18" name="Picture 17" descr="GHS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94960"/>
            <a:ext cx="640080" cy="640080"/>
          </a:xfrm>
          <a:prstGeom prst="rect">
            <a:avLst/>
          </a:prstGeom>
        </p:spPr>
      </p:pic>
      <p:pic>
        <p:nvPicPr>
          <p:cNvPr id="19" name="Picture 18" descr="GHS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4754880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aanvullend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€25.000 — €80.000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Commercieel (&gt; 10 ton/jaar)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met volledige CSA en CSR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VIII + IX (+ X bij ≥100t)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met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€80.000 — €250.000+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essentieel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7BC0"/>
                </a:solidFill>
                <a:latin typeface="Calibri"/>
              </a:defRPr>
            </a:pPr>
            <a:r>
              <a:t>📋 Dubbele classificatie: CLP GHS-code (werkplek) + ADR Klasse/UN-nr (transport) — beide verplicht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23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