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336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2926080"/>
            <a:ext cx="12191695" cy="54864"/>
          </a:xfrm>
          <a:prstGeom prst="rect">
            <a:avLst/>
          </a:prstGeom>
          <a:solidFill>
            <a:srgbClr val="00669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" name="Picture 3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4960" y="731520"/>
            <a:ext cx="1371600" cy="122986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914400" y="1828800"/>
            <a:ext cx="1033272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4800" b="1">
                <a:solidFill>
                  <a:srgbClr val="FFFFFF"/>
                </a:solidFill>
                <a:latin typeface="Calibri"/>
              </a:defRPr>
            </a:pPr>
            <a:r>
              <a:t>JvG CONSULTANCY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3200400"/>
            <a:ext cx="1033272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800" b="0">
                <a:solidFill>
                  <a:srgbClr val="E0ECF5"/>
                </a:solidFill>
                <a:latin typeface="Calibri"/>
              </a:defRPr>
            </a:pPr>
            <a:r>
              <a:t>HSEQ Businessplan 2027-2029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4114800"/>
            <a:ext cx="103327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600" b="0">
                <a:solidFill>
                  <a:srgbClr val="666666"/>
                </a:solidFill>
                <a:latin typeface="Calibri"/>
              </a:defRPr>
            </a:pPr>
            <a:r>
              <a:t>Master Businessplan — Strategie, Markt, Financiën &amp; Operatie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5303520"/>
            <a:ext cx="1033272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400" b="0">
                <a:solidFill>
                  <a:srgbClr val="666666"/>
                </a:solidFill>
                <a:latin typeface="Calibri"/>
              </a:defRPr>
            </a:pPr>
            <a:r>
              <a:t>Jorick van Gemert  |  Heiloo, Noord-Holland  |  April 2026  |  Vertrouwelijk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3716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274320"/>
            <a:ext cx="91440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200" b="1">
                <a:solidFill>
                  <a:srgbClr val="FFFFFF"/>
                </a:solidFill>
                <a:latin typeface="Calibri"/>
              </a:defRPr>
            </a:pPr>
            <a:r>
              <a:t>Executive Summary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868680"/>
            <a:ext cx="91440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400" b="0">
                <a:solidFill>
                  <a:srgbClr val="E0ECF5"/>
                </a:solidFill>
                <a:latin typeface="Calibri"/>
              </a:defRPr>
            </a:pPr>
            <a:r>
              <a:t>Kernboodschap in drie punten</a:t>
            </a:r>
          </a:p>
        </p:txBody>
      </p:sp>
      <p:pic>
        <p:nvPicPr>
          <p:cNvPr id="5" name="Picture 4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41280" y="274320"/>
            <a:ext cx="1371600" cy="122986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371600" y="2286000"/>
            <a:ext cx="914400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800">
                <a:solidFill>
                  <a:srgbClr val="1A1A2E"/>
                </a:solidFill>
                <a:latin typeface="Calibri"/>
              </a:defRPr>
            </a:pPr>
            <a:r>
              <a:t>• Markt timing optimaal: wereldwijde HSE markt $55,1B (CAGR 7,1%), NL kent 1.840 vacatures (+23%), verscherpte regelgeving (CSRD, Arbowet, EU-chroom-6) creëert structurele vraag.</a:t>
            </a:r>
          </a:p>
          <a:p>
            <a:pPr>
              <a:spcAft>
                <a:spcPts val="800"/>
              </a:spcAft>
              <a:defRPr sz="1800">
                <a:solidFill>
                  <a:srgbClr val="1A1A2E"/>
                </a:solidFill>
                <a:latin typeface="Calibri"/>
              </a:defRPr>
            </a:pPr>
            <a:r>
              <a:t>• Unieke propositie: senior HSEQ-ervaring gecombineerd met schaarse niche-expertise (chroom-6, asbest) — slechts 2-3 bureaus in NL met vergelijkbare diepgang.</a:t>
            </a:r>
          </a:p>
          <a:p>
            <a:pPr>
              <a:spcAft>
                <a:spcPts val="800"/>
              </a:spcAft>
              <a:defRPr sz="1800">
                <a:solidFill>
                  <a:srgbClr val="1A1A2E"/>
                </a:solidFill>
                <a:latin typeface="Calibri"/>
              </a:defRPr>
            </a:pPr>
            <a:r>
              <a:t>• Sterk financieel model: startup €11K, break-even maand 7-8, netto winst €72K-€141K over 3 jaar (normaal scenario), operationele marge 57-64%.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3716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274320"/>
            <a:ext cx="91440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200" b="1">
                <a:solidFill>
                  <a:srgbClr val="FFFFFF"/>
                </a:solidFill>
                <a:latin typeface="Calibri"/>
              </a:defRPr>
            </a:pPr>
            <a:r>
              <a:t>De Markt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868680"/>
            <a:ext cx="91440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400" b="0">
                <a:solidFill>
                  <a:srgbClr val="E0ECF5"/>
                </a:solidFill>
                <a:latin typeface="Calibri"/>
              </a:defRPr>
            </a:pPr>
            <a:r>
              <a:t>Marktomvang, groei en sleutelsegmenten</a:t>
            </a:r>
          </a:p>
        </p:txBody>
      </p:sp>
      <p:pic>
        <p:nvPicPr>
          <p:cNvPr id="5" name="Picture 4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41280" y="274320"/>
            <a:ext cx="1371600" cy="1229868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731520" y="1828800"/>
            <a:ext cx="2560320" cy="1463040"/>
          </a:xfrm>
          <a:prstGeom prst="rect">
            <a:avLst/>
          </a:prstGeom>
          <a:solidFill>
            <a:srgbClr val="FFFFFF"/>
          </a:solidFill>
          <a:ln w="12700">
            <a:solidFill>
              <a:srgbClr val="00669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31520" y="2011680"/>
            <a:ext cx="256032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800" b="1">
                <a:solidFill>
                  <a:srgbClr val="003366"/>
                </a:solidFill>
                <a:latin typeface="Calibri"/>
              </a:defRPr>
            </a:pPr>
            <a:r>
              <a:t>$55,1B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2651760"/>
            <a:ext cx="2560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200" b="0">
                <a:solidFill>
                  <a:srgbClr val="666666"/>
                </a:solidFill>
                <a:latin typeface="Calibri"/>
              </a:defRPr>
            </a:pPr>
            <a:r>
              <a:t>Wereldwijd (2026)</a:t>
            </a:r>
          </a:p>
        </p:txBody>
      </p:sp>
      <p:sp>
        <p:nvSpPr>
          <p:cNvPr id="9" name="Rectangle 8"/>
          <p:cNvSpPr/>
          <p:nvPr/>
        </p:nvSpPr>
        <p:spPr>
          <a:xfrm>
            <a:off x="3657600" y="1828800"/>
            <a:ext cx="2560320" cy="1463040"/>
          </a:xfrm>
          <a:prstGeom prst="rect">
            <a:avLst/>
          </a:prstGeom>
          <a:solidFill>
            <a:srgbClr val="FFFFFF"/>
          </a:solidFill>
          <a:ln w="12700">
            <a:solidFill>
              <a:srgbClr val="00669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657600" y="2011680"/>
            <a:ext cx="256032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800" b="1">
                <a:solidFill>
                  <a:srgbClr val="003366"/>
                </a:solidFill>
                <a:latin typeface="Calibri"/>
              </a:defRPr>
            </a:pPr>
            <a:r>
              <a:t>7,1%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657600" y="2651760"/>
            <a:ext cx="2560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200" b="0">
                <a:solidFill>
                  <a:srgbClr val="666666"/>
                </a:solidFill>
                <a:latin typeface="Calibri"/>
              </a:defRPr>
            </a:pPr>
            <a:r>
              <a:t>CAGR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583680" y="1828800"/>
            <a:ext cx="2560320" cy="1463040"/>
          </a:xfrm>
          <a:prstGeom prst="rect">
            <a:avLst/>
          </a:prstGeom>
          <a:solidFill>
            <a:srgbClr val="FFFFFF"/>
          </a:solidFill>
          <a:ln w="12700">
            <a:solidFill>
              <a:srgbClr val="00669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583680" y="2011680"/>
            <a:ext cx="256032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800" b="1">
                <a:solidFill>
                  <a:srgbClr val="003366"/>
                </a:solidFill>
                <a:latin typeface="Calibri"/>
              </a:defRPr>
            </a:pPr>
            <a:r>
              <a:t>1.840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583680" y="2651760"/>
            <a:ext cx="2560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200" b="0">
                <a:solidFill>
                  <a:srgbClr val="666666"/>
                </a:solidFill>
                <a:latin typeface="Calibri"/>
              </a:defRPr>
            </a:pPr>
            <a:r>
              <a:t>Vacatures NL (Q4'25)</a:t>
            </a:r>
          </a:p>
        </p:txBody>
      </p:sp>
      <p:sp>
        <p:nvSpPr>
          <p:cNvPr id="15" name="Rectangle 14"/>
          <p:cNvSpPr/>
          <p:nvPr/>
        </p:nvSpPr>
        <p:spPr>
          <a:xfrm>
            <a:off x="9509760" y="1828800"/>
            <a:ext cx="2560320" cy="1463040"/>
          </a:xfrm>
          <a:prstGeom prst="rect">
            <a:avLst/>
          </a:prstGeom>
          <a:solidFill>
            <a:srgbClr val="FFFFFF"/>
          </a:solidFill>
          <a:ln w="12700">
            <a:solidFill>
              <a:srgbClr val="00669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9509760" y="2011680"/>
            <a:ext cx="256032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800" b="1">
                <a:solidFill>
                  <a:srgbClr val="003366"/>
                </a:solidFill>
                <a:latin typeface="Calibri"/>
              </a:defRPr>
            </a:pPr>
            <a:r>
              <a:t>+23%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509760" y="2651760"/>
            <a:ext cx="2560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200" b="0">
                <a:solidFill>
                  <a:srgbClr val="666666"/>
                </a:solidFill>
                <a:latin typeface="Calibri"/>
              </a:defRPr>
            </a:pPr>
            <a:r>
              <a:t>Stijging vs. 2024</a:t>
            </a:r>
          </a:p>
        </p:txBody>
      </p:sp>
      <p:graphicFrame>
        <p:nvGraphicFramePr>
          <p:cNvPr id="18" name="Table 17"/>
          <p:cNvGraphicFramePr>
            <a:graphicFrameLocks noGrp="1"/>
          </p:cNvGraphicFramePr>
          <p:nvPr/>
        </p:nvGraphicFramePr>
        <p:xfrm>
          <a:off x="731520" y="3657600"/>
          <a:ext cx="10698480" cy="2468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74620"/>
                <a:gridCol w="2674620"/>
                <a:gridCol w="2674620"/>
                <a:gridCol w="2674620"/>
              </a:tblGrid>
              <a:tr h="411480">
                <a:tc>
                  <a:txBody>
                    <a:bodyPr/>
                    <a:lstStyle/>
                    <a:p>
                      <a:pPr algn="ctr">
                        <a:defRPr sz="1100" b="1">
                          <a:solidFill>
                            <a:srgbClr val="FFFFFF"/>
                          </a:solidFill>
                        </a:defRPr>
                      </a:pPr>
                      <a:r>
                        <a:t>Segment</a:t>
                      </a:r>
                    </a:p>
                  </a:txBody>
                  <a:tcPr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100" b="1">
                          <a:solidFill>
                            <a:srgbClr val="FFFFFF"/>
                          </a:solidFill>
                        </a:defRPr>
                      </a:pPr>
                      <a:r>
                        <a:t>Marktaandeel</a:t>
                      </a:r>
                    </a:p>
                  </a:txBody>
                  <a:tcPr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100" b="1">
                          <a:solidFill>
                            <a:srgbClr val="FFFFFF"/>
                          </a:solidFill>
                        </a:defRPr>
                      </a:pPr>
                      <a:r>
                        <a:t>Groei 2024-2026</a:t>
                      </a:r>
                    </a:p>
                  </a:txBody>
                  <a:tcPr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100" b="1">
                          <a:solidFill>
                            <a:srgbClr val="FFFFFF"/>
                          </a:solidFill>
                        </a:defRPr>
                      </a:pPr>
                      <a:r>
                        <a:t>Interim frequentie</a:t>
                      </a:r>
                    </a:p>
                  </a:txBody>
                  <a:tcPr>
                    <a:solidFill>
                      <a:srgbClr val="003366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algn="ctr">
                        <a:defRPr sz="1000">
                          <a:solidFill>
                            <a:srgbClr val="1A1A2E"/>
                          </a:solidFill>
                        </a:defRPr>
                      </a:pPr>
                      <a:r>
                        <a:t>Olie &amp; Gas / Petrochemie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000">
                          <a:solidFill>
                            <a:srgbClr val="1A1A2E"/>
                          </a:solidFill>
                        </a:defRPr>
                      </a:pPr>
                      <a:r>
                        <a:t>28%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000">
                          <a:solidFill>
                            <a:srgbClr val="1A1A2E"/>
                          </a:solidFill>
                        </a:defRPr>
                      </a:pPr>
                      <a:r>
                        <a:t>5,2%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000">
                          <a:solidFill>
                            <a:srgbClr val="1A1A2E"/>
                          </a:solidFill>
                        </a:defRPr>
                      </a:pPr>
                      <a:r>
                        <a:t>Hoog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algn="ctr">
                        <a:defRPr sz="1000">
                          <a:solidFill>
                            <a:srgbClr val="1A1A2E"/>
                          </a:solidFill>
                        </a:defRPr>
                      </a:pPr>
                      <a:r>
                        <a:t>Offshore / Maritiem</a:t>
                      </a:r>
                    </a:p>
                  </a:txBody>
                  <a:tcPr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000">
                          <a:solidFill>
                            <a:srgbClr val="1A1A2E"/>
                          </a:solidFill>
                        </a:defRPr>
                      </a:pPr>
                      <a:r>
                        <a:t>18%</a:t>
                      </a:r>
                    </a:p>
                  </a:txBody>
                  <a:tcPr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000">
                          <a:solidFill>
                            <a:srgbClr val="1A1A2E"/>
                          </a:solidFill>
                        </a:defRPr>
                      </a:pPr>
                      <a:r>
                        <a:t>6,8%</a:t>
                      </a:r>
                    </a:p>
                  </a:txBody>
                  <a:tcPr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000">
                          <a:solidFill>
                            <a:srgbClr val="1A1A2E"/>
                          </a:solidFill>
                        </a:defRPr>
                      </a:pPr>
                      <a:r>
                        <a:t>Zeer hoog</a:t>
                      </a:r>
                    </a:p>
                  </a:txBody>
                  <a:tcPr>
                    <a:solidFill>
                      <a:srgbClr val="F0F4F8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algn="ctr">
                        <a:defRPr sz="1000">
                          <a:solidFill>
                            <a:srgbClr val="1A1A2E"/>
                          </a:solidFill>
                        </a:defRPr>
                      </a:pPr>
                      <a:r>
                        <a:t>Bouw &amp; Infrastructuur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000">
                          <a:solidFill>
                            <a:srgbClr val="1A1A2E"/>
                          </a:solidFill>
                        </a:defRPr>
                      </a:pPr>
                      <a:r>
                        <a:t>22%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000">
                          <a:solidFill>
                            <a:srgbClr val="1A1A2E"/>
                          </a:solidFill>
                        </a:defRPr>
                      </a:pPr>
                      <a:r>
                        <a:t>7,5%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000">
                          <a:solidFill>
                            <a:srgbClr val="1A1A2E"/>
                          </a:solidFill>
                        </a:defRPr>
                      </a:pPr>
                      <a:r>
                        <a:t>Hoog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algn="ctr">
                        <a:defRPr sz="1000">
                          <a:solidFill>
                            <a:srgbClr val="1A1A2E"/>
                          </a:solidFill>
                        </a:defRPr>
                      </a:pPr>
                      <a:r>
                        <a:t>Industrie / Manufacturing</a:t>
                      </a:r>
                    </a:p>
                  </a:txBody>
                  <a:tcPr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000">
                          <a:solidFill>
                            <a:srgbClr val="1A1A2E"/>
                          </a:solidFill>
                        </a:defRPr>
                      </a:pPr>
                      <a:r>
                        <a:t>20%</a:t>
                      </a:r>
                    </a:p>
                  </a:txBody>
                  <a:tcPr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000">
                          <a:solidFill>
                            <a:srgbClr val="1A1A2E"/>
                          </a:solidFill>
                        </a:defRPr>
                      </a:pPr>
                      <a:r>
                        <a:t>4,9%</a:t>
                      </a:r>
                    </a:p>
                  </a:txBody>
                  <a:tcPr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000">
                          <a:solidFill>
                            <a:srgbClr val="1A1A2E"/>
                          </a:solidFill>
                        </a:defRPr>
                      </a:pPr>
                      <a:r>
                        <a:t>Gemiddeld</a:t>
                      </a:r>
                    </a:p>
                  </a:txBody>
                  <a:tcPr>
                    <a:solidFill>
                      <a:srgbClr val="F0F4F8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algn="ctr">
                        <a:defRPr sz="1000">
                          <a:solidFill>
                            <a:srgbClr val="1A1A2E"/>
                          </a:solidFill>
                        </a:defRPr>
                      </a:pPr>
                      <a:r>
                        <a:t>Overheid / Defensie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000">
                          <a:solidFill>
                            <a:srgbClr val="1A1A2E"/>
                          </a:solidFill>
                        </a:defRPr>
                      </a:pPr>
                      <a:r>
                        <a:t>12%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000">
                          <a:solidFill>
                            <a:srgbClr val="1A1A2E"/>
                          </a:solidFill>
                        </a:defRPr>
                      </a:pPr>
                      <a:r>
                        <a:t>3,8%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000">
                          <a:solidFill>
                            <a:srgbClr val="1A1A2E"/>
                          </a:solidFill>
                        </a:defRPr>
                      </a:pPr>
                      <a:r>
                        <a:t>Laag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3716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274320"/>
            <a:ext cx="91440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200" b="1">
                <a:solidFill>
                  <a:srgbClr val="FFFFFF"/>
                </a:solidFill>
                <a:latin typeface="Calibri"/>
              </a:defRPr>
            </a:pPr>
            <a:r>
              <a:t>Onze Positie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868680"/>
            <a:ext cx="91440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400" b="0">
                <a:solidFill>
                  <a:srgbClr val="E0ECF5"/>
                </a:solidFill>
                <a:latin typeface="Calibri"/>
              </a:defRPr>
            </a:pPr>
            <a:r>
              <a:t>USP, niche en concurrentievoordeel</a:t>
            </a:r>
          </a:p>
        </p:txBody>
      </p:sp>
      <p:pic>
        <p:nvPicPr>
          <p:cNvPr id="5" name="Picture 4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41280" y="274320"/>
            <a:ext cx="1371600" cy="122986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371600" y="2286000"/>
            <a:ext cx="914400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700">
                <a:solidFill>
                  <a:srgbClr val="1A1A2E"/>
                </a:solidFill>
                <a:latin typeface="Calibri"/>
              </a:defRPr>
            </a:pPr>
            <a:r>
              <a:t>• Niche-expertise chroom-6, asbest, gevaarlijke stoffen — schaarse capaciteit, slechts 2-3 bureaus in NL met vergelijkbare diepgang</a:t>
            </a:r>
          </a:p>
          <a:p>
            <a:pPr>
              <a:spcAft>
                <a:spcPts val="800"/>
              </a:spcAft>
              <a:defRPr sz="1700">
                <a:solidFill>
                  <a:srgbClr val="1A1A2E"/>
                </a:solidFill>
                <a:latin typeface="Calibri"/>
              </a:defRPr>
            </a:pPr>
            <a:r>
              <a:t>• Flexibiliteit: direct beschikbaar, geen minimum projectomvang, korte doorlooptijd vs. 4-8 weken bij grote bureaus</a:t>
            </a:r>
          </a:p>
          <a:p>
            <a:pPr>
              <a:spcAft>
                <a:spcPts val="800"/>
              </a:spcAft>
              <a:defRPr sz="1700">
                <a:solidFill>
                  <a:srgbClr val="1A1A2E"/>
                </a:solidFill>
                <a:latin typeface="Calibri"/>
              </a:defRPr>
            </a:pPr>
            <a:r>
              <a:t>• Persoonlijke aanpak: één aanspreekpunt, diepgaande kennis vs. brede maar oppervlakkige expertise bij grote bureaus</a:t>
            </a:r>
          </a:p>
          <a:p>
            <a:pPr>
              <a:spcAft>
                <a:spcPts val="800"/>
              </a:spcAft>
              <a:defRPr sz="1700">
                <a:solidFill>
                  <a:srgbClr val="1A1A2E"/>
                </a:solidFill>
                <a:latin typeface="Calibri"/>
              </a:defRPr>
            </a:pPr>
            <a:r>
              <a:t>• Tarief: €850-€1.350/dag — concurrerend met grote bureaus (€1.200-€2.000/dag), zonder hun overhead</a:t>
            </a:r>
          </a:p>
          <a:p>
            <a:pPr>
              <a:spcAft>
                <a:spcPts val="800"/>
              </a:spcAft>
              <a:defRPr sz="1700">
                <a:solidFill>
                  <a:srgbClr val="1A1A2E"/>
                </a:solidFill>
                <a:latin typeface="Calibri"/>
              </a:defRPr>
            </a:pPr>
            <a:r>
              <a:t>• Regio: lokale aanwezigheid Noord-Holland + landelijke dekking via remote tools en netwerk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3716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274320"/>
            <a:ext cx="91440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200" b="1">
                <a:solidFill>
                  <a:srgbClr val="FFFFFF"/>
                </a:solidFill>
                <a:latin typeface="Calibri"/>
              </a:defRPr>
            </a:pPr>
            <a:r>
              <a:t>Dienstenportfolio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868680"/>
            <a:ext cx="91440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400" b="0">
                <a:solidFill>
                  <a:srgbClr val="E0ECF5"/>
                </a:solidFill>
                <a:latin typeface="Calibri"/>
              </a:defRPr>
            </a:pPr>
            <a:r>
              <a:t>Zes kernproducten</a:t>
            </a:r>
          </a:p>
        </p:txBody>
      </p:sp>
      <p:pic>
        <p:nvPicPr>
          <p:cNvPr id="5" name="Picture 4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41280" y="274320"/>
            <a:ext cx="1371600" cy="1229868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731520" y="2011680"/>
            <a:ext cx="3383280" cy="1920240"/>
          </a:xfrm>
          <a:prstGeom prst="rect">
            <a:avLst/>
          </a:prstGeom>
          <a:solidFill>
            <a:srgbClr val="FFFFFF"/>
          </a:solidFill>
          <a:ln w="12700">
            <a:solidFill>
              <a:srgbClr val="00669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14400" y="2286000"/>
            <a:ext cx="301752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800" b="1">
                <a:solidFill>
                  <a:srgbClr val="003366"/>
                </a:solidFill>
                <a:latin typeface="Calibri"/>
              </a:defRPr>
            </a:pPr>
            <a:r>
              <a:t>Interim HSEQ</a:t>
            </a:r>
            <a:br/>
            <a:r>
              <a:t>Manager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3291840"/>
            <a:ext cx="30175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400" b="0">
                <a:solidFill>
                  <a:srgbClr val="006699"/>
                </a:solidFill>
                <a:latin typeface="Calibri"/>
              </a:defRPr>
            </a:pPr>
            <a:r>
              <a:t>€850-€1.350/dag</a:t>
            </a:r>
          </a:p>
        </p:txBody>
      </p:sp>
      <p:sp>
        <p:nvSpPr>
          <p:cNvPr id="9" name="Rectangle 8"/>
          <p:cNvSpPr/>
          <p:nvPr/>
        </p:nvSpPr>
        <p:spPr>
          <a:xfrm>
            <a:off x="4480559" y="2011680"/>
            <a:ext cx="3383280" cy="1920240"/>
          </a:xfrm>
          <a:prstGeom prst="rect">
            <a:avLst/>
          </a:prstGeom>
          <a:solidFill>
            <a:srgbClr val="FFFFFF"/>
          </a:solidFill>
          <a:ln w="12700">
            <a:solidFill>
              <a:srgbClr val="00669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663439" y="2286000"/>
            <a:ext cx="301752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800" b="1">
                <a:solidFill>
                  <a:srgbClr val="003366"/>
                </a:solidFill>
                <a:latin typeface="Calibri"/>
              </a:defRPr>
            </a:pPr>
            <a:r>
              <a:t>HSEQ Audits &amp;</a:t>
            </a:r>
            <a:br/>
            <a:r>
              <a:t>Inspecties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63439" y="3291840"/>
            <a:ext cx="30175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400" b="0">
                <a:solidFill>
                  <a:srgbClr val="006699"/>
                </a:solidFill>
                <a:latin typeface="Calibri"/>
              </a:defRPr>
            </a:pPr>
            <a:r>
              <a:t>€700-€1.000/dag</a:t>
            </a:r>
          </a:p>
        </p:txBody>
      </p:sp>
      <p:sp>
        <p:nvSpPr>
          <p:cNvPr id="12" name="Rectangle 11"/>
          <p:cNvSpPr/>
          <p:nvPr/>
        </p:nvSpPr>
        <p:spPr>
          <a:xfrm>
            <a:off x="8229600" y="2011680"/>
            <a:ext cx="3383280" cy="1920240"/>
          </a:xfrm>
          <a:prstGeom prst="rect">
            <a:avLst/>
          </a:prstGeom>
          <a:solidFill>
            <a:srgbClr val="FFFFFF"/>
          </a:solidFill>
          <a:ln w="12700">
            <a:solidFill>
              <a:srgbClr val="00669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412480" y="2286000"/>
            <a:ext cx="301752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800" b="1">
                <a:solidFill>
                  <a:srgbClr val="003366"/>
                </a:solidFill>
                <a:latin typeface="Calibri"/>
              </a:defRPr>
            </a:pPr>
            <a:r>
              <a:t>Chroom-6 / Asbest</a:t>
            </a:r>
            <a:br/>
            <a:r>
              <a:t>Advies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412480" y="3291840"/>
            <a:ext cx="30175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400" b="0">
                <a:solidFill>
                  <a:srgbClr val="006699"/>
                </a:solidFill>
                <a:latin typeface="Calibri"/>
              </a:defRPr>
            </a:pPr>
            <a:r>
              <a:t>€900-€1.400/dag</a:t>
            </a:r>
          </a:p>
        </p:txBody>
      </p:sp>
      <p:sp>
        <p:nvSpPr>
          <p:cNvPr id="15" name="Rectangle 14"/>
          <p:cNvSpPr/>
          <p:nvPr/>
        </p:nvSpPr>
        <p:spPr>
          <a:xfrm>
            <a:off x="731520" y="4297680"/>
            <a:ext cx="3383280" cy="1920240"/>
          </a:xfrm>
          <a:prstGeom prst="rect">
            <a:avLst/>
          </a:prstGeom>
          <a:solidFill>
            <a:srgbClr val="FFFFFF"/>
          </a:solidFill>
          <a:ln w="12700">
            <a:solidFill>
              <a:srgbClr val="00669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914400" y="4572000"/>
            <a:ext cx="301752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800" b="1">
                <a:solidFill>
                  <a:srgbClr val="003366"/>
                </a:solidFill>
                <a:latin typeface="Calibri"/>
              </a:defRPr>
            </a:pPr>
            <a:r>
              <a:t>RI&amp;E &amp; TRA</a:t>
            </a:r>
            <a:br/>
            <a:r>
              <a:t>Opstelling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14400" y="5577840"/>
            <a:ext cx="30175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400" b="0">
                <a:solidFill>
                  <a:srgbClr val="006699"/>
                </a:solidFill>
                <a:latin typeface="Calibri"/>
              </a:defRPr>
            </a:pPr>
            <a:r>
              <a:t>€700-€950/dag</a:t>
            </a:r>
          </a:p>
        </p:txBody>
      </p:sp>
      <p:sp>
        <p:nvSpPr>
          <p:cNvPr id="18" name="Rectangle 17"/>
          <p:cNvSpPr/>
          <p:nvPr/>
        </p:nvSpPr>
        <p:spPr>
          <a:xfrm>
            <a:off x="4480559" y="4297680"/>
            <a:ext cx="3383280" cy="1920240"/>
          </a:xfrm>
          <a:prstGeom prst="rect">
            <a:avLst/>
          </a:prstGeom>
          <a:solidFill>
            <a:srgbClr val="FFFFFF"/>
          </a:solidFill>
          <a:ln w="12700">
            <a:solidFill>
              <a:srgbClr val="00669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4663439" y="4572000"/>
            <a:ext cx="301752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800" b="1">
                <a:solidFill>
                  <a:srgbClr val="003366"/>
                </a:solidFill>
                <a:latin typeface="Calibri"/>
              </a:defRPr>
            </a:pPr>
            <a:r>
              <a:t>Trainingen &amp;</a:t>
            </a:r>
            <a:br/>
            <a:r>
              <a:t>Toolbox Talks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663439" y="5577840"/>
            <a:ext cx="30175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400" b="0">
                <a:solidFill>
                  <a:srgbClr val="006699"/>
                </a:solidFill>
                <a:latin typeface="Calibri"/>
              </a:defRPr>
            </a:pPr>
            <a:r>
              <a:t>€600-€900/dag</a:t>
            </a:r>
          </a:p>
        </p:txBody>
      </p:sp>
      <p:sp>
        <p:nvSpPr>
          <p:cNvPr id="21" name="Rectangle 20"/>
          <p:cNvSpPr/>
          <p:nvPr/>
        </p:nvSpPr>
        <p:spPr>
          <a:xfrm>
            <a:off x="8229600" y="4297680"/>
            <a:ext cx="3383280" cy="1920240"/>
          </a:xfrm>
          <a:prstGeom prst="rect">
            <a:avLst/>
          </a:prstGeom>
          <a:solidFill>
            <a:srgbClr val="FFFFFF"/>
          </a:solidFill>
          <a:ln w="12700">
            <a:solidFill>
              <a:srgbClr val="00669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8412480" y="4572000"/>
            <a:ext cx="301752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800" b="1">
                <a:solidFill>
                  <a:srgbClr val="003366"/>
                </a:solidFill>
                <a:latin typeface="Calibri"/>
              </a:defRPr>
            </a:pPr>
            <a:r>
              <a:t>CSRD ESG Data</a:t>
            </a:r>
            <a:br/>
            <a:r>
              <a:t>Verzameling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412480" y="5577840"/>
            <a:ext cx="30175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400" b="0">
                <a:solidFill>
                  <a:srgbClr val="006699"/>
                </a:solidFill>
                <a:latin typeface="Calibri"/>
              </a:defRPr>
            </a:pPr>
            <a:r>
              <a:t>€800-€1.100/dag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3716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274320"/>
            <a:ext cx="91440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200" b="1">
                <a:solidFill>
                  <a:srgbClr val="FFFFFF"/>
                </a:solidFill>
                <a:latin typeface="Calibri"/>
              </a:defRPr>
            </a:pPr>
            <a:r>
              <a:t>Tariefstructuur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868680"/>
            <a:ext cx="91440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400" b="0">
                <a:solidFill>
                  <a:srgbClr val="E0ECF5"/>
                </a:solidFill>
                <a:latin typeface="Calibri"/>
              </a:defRPr>
            </a:pPr>
            <a:r>
              <a:t>Staffelprijzen en groeipad</a:t>
            </a:r>
          </a:p>
        </p:txBody>
      </p:sp>
      <p:pic>
        <p:nvPicPr>
          <p:cNvPr id="5" name="Picture 4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41280" y="274320"/>
            <a:ext cx="1371600" cy="1229868"/>
          </a:xfrm>
          <a:prstGeom prst="rect">
            <a:avLst/>
          </a:prstGeom>
        </p:spPr>
      </p:pic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731520" y="2011680"/>
          <a:ext cx="10698480" cy="1645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6"/>
                <a:gridCol w="2139696"/>
                <a:gridCol w="2139696"/>
                <a:gridCol w="2139696"/>
                <a:gridCol w="2139696"/>
              </a:tblGrid>
              <a:tr h="411480">
                <a:tc>
                  <a:txBody>
                    <a:bodyPr/>
                    <a:lstStyle/>
                    <a:p>
                      <a:pPr algn="ctr">
                        <a:defRPr sz="1100" b="1">
                          <a:solidFill>
                            <a:srgbClr val="FFFFFF"/>
                          </a:solidFill>
                        </a:defRPr>
                      </a:pPr>
                      <a:r>
                        <a:t>Fase</a:t>
                      </a:r>
                    </a:p>
                  </a:txBody>
                  <a:tcPr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100" b="1">
                          <a:solidFill>
                            <a:srgbClr val="FFFFFF"/>
                          </a:solidFill>
                        </a:defRPr>
                      </a:pPr>
                      <a:r>
                        <a:t>Periode</a:t>
                      </a:r>
                    </a:p>
                  </a:txBody>
                  <a:tcPr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100" b="1">
                          <a:solidFill>
                            <a:srgbClr val="FFFFFF"/>
                          </a:solidFill>
                        </a:defRPr>
                      </a:pPr>
                      <a:r>
                        <a:t>Interim (dag)</a:t>
                      </a:r>
                    </a:p>
                  </a:txBody>
                  <a:tcPr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100" b="1">
                          <a:solidFill>
                            <a:srgbClr val="FFFFFF"/>
                          </a:solidFill>
                        </a:defRPr>
                      </a:pPr>
                      <a:r>
                        <a:t>Audit (dag)</a:t>
                      </a:r>
                    </a:p>
                  </a:txBody>
                  <a:tcPr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100" b="1">
                          <a:solidFill>
                            <a:srgbClr val="FFFFFF"/>
                          </a:solidFill>
                        </a:defRPr>
                      </a:pPr>
                      <a:r>
                        <a:t>Advies (dag)</a:t>
                      </a:r>
                    </a:p>
                  </a:txBody>
                  <a:tcPr>
                    <a:solidFill>
                      <a:srgbClr val="003366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algn="ctr">
                        <a:defRPr sz="1000">
                          <a:solidFill>
                            <a:srgbClr val="1A1A2E"/>
                          </a:solidFill>
                        </a:defRPr>
                      </a:pPr>
                      <a:r>
                        <a:t>Starttarief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000">
                          <a:solidFill>
                            <a:srgbClr val="1A1A2E"/>
                          </a:solidFill>
                        </a:defRPr>
                      </a:pPr>
                      <a:r>
                        <a:t>0-12 mnd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000">
                          <a:solidFill>
                            <a:srgbClr val="1A1A2E"/>
                          </a:solidFill>
                        </a:defRPr>
                      </a:pPr>
                      <a:r>
                        <a:t>€850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000">
                          <a:solidFill>
                            <a:srgbClr val="1A1A2E"/>
                          </a:solidFill>
                        </a:defRPr>
                      </a:pPr>
                      <a:r>
                        <a:t>€960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000">
                          <a:solidFill>
                            <a:srgbClr val="1A1A2E"/>
                          </a:solidFill>
                        </a:defRPr>
                      </a:pPr>
                      <a:r>
                        <a:t>€1.040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algn="ctr">
                        <a:defRPr sz="1000">
                          <a:solidFill>
                            <a:srgbClr val="1A1A2E"/>
                          </a:solidFill>
                        </a:defRPr>
                      </a:pPr>
                      <a:r>
                        <a:t>Geestablished</a:t>
                      </a:r>
                    </a:p>
                  </a:txBody>
                  <a:tcPr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000">
                          <a:solidFill>
                            <a:srgbClr val="1A1A2E"/>
                          </a:solidFill>
                        </a:defRPr>
                      </a:pPr>
                      <a:r>
                        <a:t>12-24 mnd</a:t>
                      </a:r>
                    </a:p>
                  </a:txBody>
                  <a:tcPr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000">
                          <a:solidFill>
                            <a:srgbClr val="1A1A2E"/>
                          </a:solidFill>
                        </a:defRPr>
                      </a:pPr>
                      <a:r>
                        <a:t>€950</a:t>
                      </a:r>
                    </a:p>
                  </a:txBody>
                  <a:tcPr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000">
                          <a:solidFill>
                            <a:srgbClr val="1A1A2E"/>
                          </a:solidFill>
                        </a:defRPr>
                      </a:pPr>
                      <a:r>
                        <a:t>€1.100</a:t>
                      </a:r>
                    </a:p>
                  </a:txBody>
                  <a:tcPr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000">
                          <a:solidFill>
                            <a:srgbClr val="1A1A2E"/>
                          </a:solidFill>
                        </a:defRPr>
                      </a:pPr>
                      <a:r>
                        <a:t>€1.200</a:t>
                      </a:r>
                    </a:p>
                  </a:txBody>
                  <a:tcPr>
                    <a:solidFill>
                      <a:srgbClr val="F0F4F8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algn="ctr">
                        <a:defRPr sz="1000">
                          <a:solidFill>
                            <a:srgbClr val="1A1A2E"/>
                          </a:solidFill>
                        </a:defRPr>
                      </a:pPr>
                      <a:r>
                        <a:t>Premium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000">
                          <a:solidFill>
                            <a:srgbClr val="1A1A2E"/>
                          </a:solidFill>
                        </a:defRPr>
                      </a:pPr>
                      <a:r>
                        <a:t>24+ mnd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000">
                          <a:solidFill>
                            <a:srgbClr val="1A1A2E"/>
                          </a:solidFill>
                        </a:defRPr>
                      </a:pPr>
                      <a:r>
                        <a:t>€1.100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000">
                          <a:solidFill>
                            <a:srgbClr val="1A1A2E"/>
                          </a:solidFill>
                        </a:defRPr>
                      </a:pPr>
                      <a:r>
                        <a:t>€1.250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000">
                          <a:solidFill>
                            <a:srgbClr val="1A1A2E"/>
                          </a:solidFill>
                        </a:defRPr>
                      </a:pPr>
                      <a:r>
                        <a:t>€1.350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731520" y="4572000"/>
            <a:ext cx="10698480" cy="137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400" b="0">
                <a:solidFill>
                  <a:srgbClr val="666666"/>
                </a:solidFill>
                <a:latin typeface="Calibri"/>
              </a:defRPr>
            </a:pPr>
            <a:r>
              <a:t>Offshore premie: +15-25%  |  Min. contractwaarde: €5.000  |  Interim min. 3 maanden</a:t>
            </a:r>
            <a:br/>
            <a:r>
              <a:t>Startadvies: €850/dag → verhoog naar €950-€1.100 na 12 maanden op basis van track record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3716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274320"/>
            <a:ext cx="91440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200" b="1">
                <a:solidFill>
                  <a:srgbClr val="FFFFFF"/>
                </a:solidFill>
                <a:latin typeface="Calibri"/>
              </a:defRPr>
            </a:pPr>
            <a:r>
              <a:t>Rechtsvorm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868680"/>
            <a:ext cx="91440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400" b="0">
                <a:solidFill>
                  <a:srgbClr val="E0ECF5"/>
                </a:solidFill>
                <a:latin typeface="Calibri"/>
              </a:defRPr>
            </a:pPr>
            <a:r>
              <a:t>Fasegewijze structuur</a:t>
            </a:r>
          </a:p>
        </p:txBody>
      </p:sp>
      <p:pic>
        <p:nvPicPr>
          <p:cNvPr id="5" name="Picture 4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41280" y="274320"/>
            <a:ext cx="1371600" cy="1229868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731520" y="1828800"/>
            <a:ext cx="3200400" cy="1463040"/>
          </a:xfrm>
          <a:prstGeom prst="rect">
            <a:avLst/>
          </a:prstGeom>
          <a:solidFill>
            <a:srgbClr val="FFFFFF"/>
          </a:solidFill>
          <a:ln w="12700">
            <a:solidFill>
              <a:srgbClr val="00669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31520" y="2011680"/>
            <a:ext cx="32004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800" b="1">
                <a:solidFill>
                  <a:srgbClr val="003366"/>
                </a:solidFill>
                <a:latin typeface="Calibri"/>
              </a:defRPr>
            </a:pPr>
            <a:r>
              <a:t>Eenmanszaak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2651760"/>
            <a:ext cx="32004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200" b="0">
                <a:solidFill>
                  <a:srgbClr val="666666"/>
                </a:solidFill>
                <a:latin typeface="Calibri"/>
              </a:defRPr>
            </a:pPr>
            <a:r>
              <a:t>Start Q4 2026</a:t>
            </a:r>
          </a:p>
        </p:txBody>
      </p:sp>
      <p:sp>
        <p:nvSpPr>
          <p:cNvPr id="9" name="Rectangle 8"/>
          <p:cNvSpPr/>
          <p:nvPr/>
        </p:nvSpPr>
        <p:spPr>
          <a:xfrm>
            <a:off x="4389120" y="1828800"/>
            <a:ext cx="3200400" cy="1463040"/>
          </a:xfrm>
          <a:prstGeom prst="rect">
            <a:avLst/>
          </a:prstGeom>
          <a:solidFill>
            <a:srgbClr val="FFFFFF"/>
          </a:solidFill>
          <a:ln w="12700">
            <a:solidFill>
              <a:srgbClr val="00669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389120" y="2011680"/>
            <a:ext cx="32004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800" b="1">
                <a:solidFill>
                  <a:srgbClr val="003366"/>
                </a:solidFill>
                <a:latin typeface="Calibri"/>
              </a:defRPr>
            </a:pPr>
            <a:r>
              <a:t>BV (optie)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389120" y="2651760"/>
            <a:ext cx="32004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200" b="0">
                <a:solidFill>
                  <a:srgbClr val="666666"/>
                </a:solidFill>
                <a:latin typeface="Calibri"/>
              </a:defRPr>
            </a:pPr>
            <a:r>
              <a:t>Na 12-18 maanden</a:t>
            </a:r>
          </a:p>
        </p:txBody>
      </p:sp>
      <p:sp>
        <p:nvSpPr>
          <p:cNvPr id="12" name="Rectangle 11"/>
          <p:cNvSpPr/>
          <p:nvPr/>
        </p:nvSpPr>
        <p:spPr>
          <a:xfrm>
            <a:off x="8046720" y="1828800"/>
            <a:ext cx="3200400" cy="1463040"/>
          </a:xfrm>
          <a:prstGeom prst="rect">
            <a:avLst/>
          </a:prstGeom>
          <a:solidFill>
            <a:srgbClr val="FFFFFF"/>
          </a:solidFill>
          <a:ln w="12700">
            <a:solidFill>
              <a:srgbClr val="00669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046720" y="2011680"/>
            <a:ext cx="32004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800" b="1">
                <a:solidFill>
                  <a:srgbClr val="003366"/>
                </a:solidFill>
                <a:latin typeface="Calibri"/>
              </a:defRPr>
            </a:pPr>
            <a:r>
              <a:t>Holding-BV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046720" y="2651760"/>
            <a:ext cx="32004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200" b="0">
                <a:solidFill>
                  <a:srgbClr val="666666"/>
                </a:solidFill>
                <a:latin typeface="Calibri"/>
              </a:defRPr>
            </a:pPr>
            <a:r>
              <a:t>Bij winst &gt;€150K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371600" y="3657600"/>
            <a:ext cx="914400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600">
                <a:solidFill>
                  <a:srgbClr val="1A1A2E"/>
                </a:solidFill>
                <a:latin typeface="Calibri"/>
              </a:defRPr>
            </a:pPr>
            <a:r>
              <a:t>• Start als eenmanszaak: geen oprichtingskosten, volledige fiscale aftrek (€7.500 + €2.123), maximale flexibiliteit</a:t>
            </a:r>
          </a:p>
          <a:p>
            <a:pPr>
              <a:spcAft>
                <a:spcPts val="800"/>
              </a:spcAft>
              <a:defRPr sz="1600">
                <a:solidFill>
                  <a:srgbClr val="1A1A2E"/>
                </a:solidFill>
                <a:latin typeface="Calibri"/>
              </a:defRPr>
            </a:pPr>
            <a:r>
              <a:t>• BV-conversie bij winst &gt;€100K: beperkte aansprakelijkheid, VPB 25,8%, professioneler imago</a:t>
            </a:r>
          </a:p>
          <a:p>
            <a:pPr>
              <a:spcAft>
                <a:spcPts val="800"/>
              </a:spcAft>
              <a:defRPr sz="1600">
                <a:solidFill>
                  <a:srgbClr val="1A1A2E"/>
                </a:solidFill>
                <a:latin typeface="Calibri"/>
              </a:defRPr>
            </a:pPr>
            <a:r>
              <a:t>• Fiscaal advies inwinnen vóór KvK-inschrijving — kan tienduizenden euro's schelen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3716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274320"/>
            <a:ext cx="91440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200" b="1">
                <a:solidFill>
                  <a:srgbClr val="FFFFFF"/>
                </a:solidFill>
                <a:latin typeface="Calibri"/>
              </a:defRPr>
            </a:pPr>
            <a:r>
              <a:t>Juridische Risico's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868680"/>
            <a:ext cx="91440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400" b="0">
                <a:solidFill>
                  <a:srgbClr val="E0ECF5"/>
                </a:solidFill>
                <a:latin typeface="Calibri"/>
              </a:defRPr>
            </a:pPr>
            <a:r>
              <a:t>Top 5 risico's en mitigatie</a:t>
            </a:r>
          </a:p>
        </p:txBody>
      </p:sp>
      <p:pic>
        <p:nvPicPr>
          <p:cNvPr id="5" name="Picture 4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41280" y="274320"/>
            <a:ext cx="1371600" cy="1229868"/>
          </a:xfrm>
          <a:prstGeom prst="rect">
            <a:avLst/>
          </a:prstGeom>
        </p:spPr>
      </p:pic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731520" y="2011680"/>
          <a:ext cx="10698480" cy="2468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66160"/>
                <a:gridCol w="3566160"/>
                <a:gridCol w="3566160"/>
              </a:tblGrid>
              <a:tr h="411480">
                <a:tc>
                  <a:txBody>
                    <a:bodyPr/>
                    <a:lstStyle/>
                    <a:p>
                      <a:pPr algn="ctr">
                        <a:defRPr sz="1100" b="1">
                          <a:solidFill>
                            <a:srgbClr val="FFFFFF"/>
                          </a:solidFill>
                        </a:defRPr>
                      </a:pPr>
                      <a:r>
                        <a:t>Risico</a:t>
                      </a:r>
                    </a:p>
                  </a:txBody>
                  <a:tcPr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100" b="1">
                          <a:solidFill>
                            <a:srgbClr val="FFFFFF"/>
                          </a:solidFill>
                        </a:defRPr>
                      </a:pPr>
                      <a:r>
                        <a:t>Impact</a:t>
                      </a:r>
                    </a:p>
                  </a:txBody>
                  <a:tcPr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100" b="1">
                          <a:solidFill>
                            <a:srgbClr val="FFFFFF"/>
                          </a:solidFill>
                        </a:defRPr>
                      </a:pPr>
                      <a:r>
                        <a:t>Mitigatie</a:t>
                      </a:r>
                    </a:p>
                  </a:txBody>
                  <a:tcPr>
                    <a:solidFill>
                      <a:srgbClr val="003366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algn="ctr">
                        <a:defRPr sz="1000">
                          <a:solidFill>
                            <a:srgbClr val="1A1A2E"/>
                          </a:solidFill>
                        </a:defRPr>
                      </a:pPr>
                      <a:r>
                        <a:t>Onbeperkte aansprakelijkheid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000">
                          <a:solidFill>
                            <a:srgbClr val="1A1A2E"/>
                          </a:solidFill>
                        </a:defRPr>
                      </a:pPr>
                      <a:r>
                        <a:t>Zeer hoog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000">
                          <a:solidFill>
                            <a:srgbClr val="1A1A2E"/>
                          </a:solidFill>
                        </a:defRPr>
                      </a:pPr>
                      <a:r>
                        <a:t>BA ≥€1M; BV-conversie na jaar 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algn="ctr">
                        <a:defRPr sz="1000">
                          <a:solidFill>
                            <a:srgbClr val="1A1A2E"/>
                          </a:solidFill>
                        </a:defRPr>
                      </a:pPr>
                      <a:r>
                        <a:t>Adviesfout / nalatigheid</a:t>
                      </a:r>
                    </a:p>
                  </a:txBody>
                  <a:tcPr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000">
                          <a:solidFill>
                            <a:srgbClr val="1A1A2E"/>
                          </a:solidFill>
                        </a:defRPr>
                      </a:pPr>
                      <a:r>
                        <a:t>Zeer hoog</a:t>
                      </a:r>
                    </a:p>
                  </a:txBody>
                  <a:tcPr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000">
                          <a:solidFill>
                            <a:srgbClr val="1A1A2E"/>
                          </a:solidFill>
                        </a:defRPr>
                      </a:pPr>
                      <a:r>
                        <a:t>Aansprakelijkheidsbeperking in contracten</a:t>
                      </a:r>
                    </a:p>
                  </a:txBody>
                  <a:tcPr>
                    <a:solidFill>
                      <a:srgbClr val="F0F4F8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algn="ctr">
                        <a:defRPr sz="1000">
                          <a:solidFill>
                            <a:srgbClr val="1A1A2E"/>
                          </a:solidFill>
                        </a:defRPr>
                      </a:pPr>
                      <a:r>
                        <a:t>Datalek / AVG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000">
                          <a:solidFill>
                            <a:srgbClr val="1A1A2E"/>
                          </a:solidFill>
                        </a:defRPr>
                      </a:pPr>
                      <a:r>
                        <a:t>Hoog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000">
                          <a:solidFill>
                            <a:srgbClr val="1A1A2E"/>
                          </a:solidFill>
                        </a:defRPr>
                      </a:pPr>
                      <a:r>
                        <a:t>Privacyverklaring, encryptie, bewaartermijnen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algn="ctr">
                        <a:defRPr sz="1000">
                          <a:solidFill>
                            <a:srgbClr val="1A1A2E"/>
                          </a:solidFill>
                        </a:defRPr>
                      </a:pPr>
                      <a:r>
                        <a:t>Wet DBA / schijnzelfstandigheid</a:t>
                      </a:r>
                    </a:p>
                  </a:txBody>
                  <a:tcPr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000">
                          <a:solidFill>
                            <a:srgbClr val="1A1A2E"/>
                          </a:solidFill>
                        </a:defRPr>
                      </a:pPr>
                      <a:r>
                        <a:t>Hoog</a:t>
                      </a:r>
                    </a:p>
                  </a:txBody>
                  <a:tcPr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000">
                          <a:solidFill>
                            <a:srgbClr val="1A1A2E"/>
                          </a:solidFill>
                        </a:defRPr>
                      </a:pPr>
                      <a:r>
                        <a:t>Modelovereenkomst, vrijheid van werkwijze</a:t>
                      </a:r>
                    </a:p>
                  </a:txBody>
                  <a:tcPr>
                    <a:solidFill>
                      <a:srgbClr val="F0F4F8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algn="ctr">
                        <a:defRPr sz="1000">
                          <a:solidFill>
                            <a:srgbClr val="1A1A2E"/>
                          </a:solidFill>
                        </a:defRPr>
                      </a:pPr>
                      <a:r>
                        <a:t>Contractuele overtreding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000">
                          <a:solidFill>
                            <a:srgbClr val="1A1A2E"/>
                          </a:solidFill>
                        </a:defRPr>
                      </a:pPr>
                      <a:r>
                        <a:t>Middel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000">
                          <a:solidFill>
                            <a:srgbClr val="1A1A2E"/>
                          </a:solidFill>
                        </a:defRPr>
                      </a:pPr>
                      <a:r>
                        <a:t>Duidelijke SLA's, NDA, geheimhouding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3716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274320"/>
            <a:ext cx="91440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200" b="1">
                <a:solidFill>
                  <a:srgbClr val="FFFFFF"/>
                </a:solidFill>
                <a:latin typeface="Calibri"/>
              </a:defRPr>
            </a:pPr>
            <a:r>
              <a:t>Prijsstrategie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868680"/>
            <a:ext cx="91440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400" b="0">
                <a:solidFill>
                  <a:srgbClr val="E0ECF5"/>
                </a:solidFill>
                <a:latin typeface="Calibri"/>
              </a:defRPr>
            </a:pPr>
            <a:r>
              <a:t>Segmenten en offshore premie</a:t>
            </a:r>
          </a:p>
        </p:txBody>
      </p:sp>
      <p:pic>
        <p:nvPicPr>
          <p:cNvPr id="5" name="Picture 4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41280" y="274320"/>
            <a:ext cx="1371600" cy="1229868"/>
          </a:xfrm>
          <a:prstGeom prst="rect">
            <a:avLst/>
          </a:prstGeom>
        </p:spPr>
      </p:pic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731520" y="2011680"/>
          <a:ext cx="10698480" cy="1645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66160"/>
                <a:gridCol w="3566160"/>
                <a:gridCol w="3566160"/>
              </a:tblGrid>
              <a:tr h="411480">
                <a:tc>
                  <a:txBody>
                    <a:bodyPr/>
                    <a:lstStyle/>
                    <a:p>
                      <a:pPr algn="ctr">
                        <a:defRPr sz="1100" b="1">
                          <a:solidFill>
                            <a:srgbClr val="FFFFFF"/>
                          </a:solidFill>
                        </a:defRPr>
                      </a:pPr>
                      <a:r>
                        <a:t>Segment</a:t>
                      </a:r>
                    </a:p>
                  </a:txBody>
                  <a:tcPr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100" b="1">
                          <a:solidFill>
                            <a:srgbClr val="FFFFFF"/>
                          </a:solidFill>
                        </a:defRPr>
                      </a:pPr>
                      <a:r>
                        <a:t>Dagtarief</a:t>
                      </a:r>
                    </a:p>
                  </a:txBody>
                  <a:tcPr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100" b="1">
                          <a:solidFill>
                            <a:srgbClr val="FFFFFF"/>
                          </a:solidFill>
                        </a:defRPr>
                      </a:pPr>
                      <a:r>
                        <a:t>Positie JvG</a:t>
                      </a:r>
                    </a:p>
                  </a:txBody>
                  <a:tcPr>
                    <a:solidFill>
                      <a:srgbClr val="003366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algn="ctr">
                        <a:defRPr sz="1000">
                          <a:solidFill>
                            <a:srgbClr val="1A1A2E"/>
                          </a:solidFill>
                        </a:defRPr>
                      </a:pPr>
                      <a:r>
                        <a:t>Low-end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000">
                          <a:solidFill>
                            <a:srgbClr val="1A1A2E"/>
                          </a:solidFill>
                        </a:defRPr>
                      </a:pPr>
                      <a:r>
                        <a:t>€600-€800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000">
                          <a:solidFill>
                            <a:srgbClr val="1A1A2E"/>
                          </a:solidFill>
                        </a:defRPr>
                      </a:pPr>
                      <a:r>
                        <a:t>Boven — niche-premie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algn="ctr">
                        <a:defRPr sz="1000">
                          <a:solidFill>
                            <a:srgbClr val="1A1A2E"/>
                          </a:solidFill>
                        </a:defRPr>
                      </a:pPr>
                      <a:r>
                        <a:t>Midden</a:t>
                      </a:r>
                    </a:p>
                  </a:txBody>
                  <a:tcPr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000">
                          <a:solidFill>
                            <a:srgbClr val="1A1A2E"/>
                          </a:solidFill>
                        </a:defRPr>
                      </a:pPr>
                      <a:r>
                        <a:t>€800-€1.100</a:t>
                      </a:r>
                    </a:p>
                  </a:txBody>
                  <a:tcPr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000">
                          <a:solidFill>
                            <a:srgbClr val="1A1A2E"/>
                          </a:solidFill>
                        </a:defRPr>
                      </a:pPr>
                      <a:r>
                        <a:t>In lijn — concurrerend</a:t>
                      </a:r>
                    </a:p>
                  </a:txBody>
                  <a:tcPr>
                    <a:solidFill>
                      <a:srgbClr val="F0F4F8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algn="ctr">
                        <a:defRPr sz="1000">
                          <a:solidFill>
                            <a:srgbClr val="1A1A2E"/>
                          </a:solidFill>
                        </a:defRPr>
                      </a:pPr>
                      <a:r>
                        <a:t>Premium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000">
                          <a:solidFill>
                            <a:srgbClr val="1A1A2E"/>
                          </a:solidFill>
                        </a:defRPr>
                      </a:pPr>
                      <a:r>
                        <a:t>€1.100-€1.500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000">
                          <a:solidFill>
                            <a:srgbClr val="1A1A2E"/>
                          </a:solidFill>
                        </a:defRPr>
                      </a:pPr>
                      <a:r>
                        <a:t>Onder — waardepropositie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1371600" y="3840480"/>
            <a:ext cx="914400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600">
                <a:solidFill>
                  <a:srgbClr val="1A1A2E"/>
                </a:solidFill>
                <a:latin typeface="Calibri"/>
              </a:defRPr>
            </a:pPr>
            <a:r>
              <a:t>• Offshore: +15-25% premie (logistiek, verblijf, veiligheidscertificeringen OPITO/BOSIET)</a:t>
            </a:r>
          </a:p>
          <a:p>
            <a:pPr>
              <a:spcAft>
                <a:spcPts val="800"/>
              </a:spcAft>
              <a:defRPr sz="1600">
                <a:solidFill>
                  <a:srgbClr val="1A1A2E"/>
                </a:solidFill>
                <a:latin typeface="Calibri"/>
              </a:defRPr>
            </a:pPr>
            <a:r>
              <a:t>• Positie in mid-to-premium segment: niche-expertise rechtvaardigt premie vs. algemene adviseurs</a:t>
            </a:r>
          </a:p>
          <a:p>
            <a:pPr>
              <a:spcAft>
                <a:spcPts val="800"/>
              </a:spcAft>
              <a:defRPr sz="1600">
                <a:solidFill>
                  <a:srgbClr val="1A1A2E"/>
                </a:solidFill>
                <a:latin typeface="Calibri"/>
              </a:defRPr>
            </a:pPr>
            <a:r>
              <a:t>• Groeipad: €850 → €1.000 → €1.200/dag over 3 jaar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3716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274320"/>
            <a:ext cx="91440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200" b="1">
                <a:solidFill>
                  <a:srgbClr val="FFFFFF"/>
                </a:solidFill>
                <a:latin typeface="Calibri"/>
              </a:defRPr>
            </a:pPr>
            <a:r>
              <a:t>Kostenstructuur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868680"/>
            <a:ext cx="91440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400" b="0">
                <a:solidFill>
                  <a:srgbClr val="E0ECF5"/>
                </a:solidFill>
                <a:latin typeface="Calibri"/>
              </a:defRPr>
            </a:pPr>
            <a:r>
              <a:t>Startup, vast en variabel</a:t>
            </a:r>
          </a:p>
        </p:txBody>
      </p:sp>
      <p:pic>
        <p:nvPicPr>
          <p:cNvPr id="5" name="Picture 4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41280" y="274320"/>
            <a:ext cx="1371600" cy="1229868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731520" y="1828800"/>
            <a:ext cx="3200400" cy="1463040"/>
          </a:xfrm>
          <a:prstGeom prst="rect">
            <a:avLst/>
          </a:prstGeom>
          <a:solidFill>
            <a:srgbClr val="FFFFFF"/>
          </a:solidFill>
          <a:ln w="12700">
            <a:solidFill>
              <a:srgbClr val="00669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31520" y="2011680"/>
            <a:ext cx="32004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800" b="1">
                <a:solidFill>
                  <a:srgbClr val="003366"/>
                </a:solidFill>
                <a:latin typeface="Calibri"/>
              </a:defRPr>
            </a:pPr>
            <a:r>
              <a:t>€11.325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2651760"/>
            <a:ext cx="32004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200" b="0">
                <a:solidFill>
                  <a:srgbClr val="666666"/>
                </a:solidFill>
                <a:latin typeface="Calibri"/>
              </a:defRPr>
            </a:pPr>
            <a:r>
              <a:t>Startup (eenmalig)</a:t>
            </a:r>
          </a:p>
        </p:txBody>
      </p:sp>
      <p:sp>
        <p:nvSpPr>
          <p:cNvPr id="9" name="Rectangle 8"/>
          <p:cNvSpPr/>
          <p:nvPr/>
        </p:nvSpPr>
        <p:spPr>
          <a:xfrm>
            <a:off x="4389120" y="1828800"/>
            <a:ext cx="3200400" cy="1463040"/>
          </a:xfrm>
          <a:prstGeom prst="rect">
            <a:avLst/>
          </a:prstGeom>
          <a:solidFill>
            <a:srgbClr val="FFFFFF"/>
          </a:solidFill>
          <a:ln w="12700">
            <a:solidFill>
              <a:srgbClr val="00669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389120" y="2011680"/>
            <a:ext cx="32004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800" b="1">
                <a:solidFill>
                  <a:srgbClr val="003366"/>
                </a:solidFill>
                <a:latin typeface="Calibri"/>
              </a:defRPr>
            </a:pPr>
            <a:r>
              <a:t>€1.195/mnd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389120" y="2651760"/>
            <a:ext cx="32004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200" b="0">
                <a:solidFill>
                  <a:srgbClr val="666666"/>
                </a:solidFill>
                <a:latin typeface="Calibri"/>
              </a:defRPr>
            </a:pPr>
            <a:r>
              <a:t>Vaste lasten</a:t>
            </a:r>
          </a:p>
        </p:txBody>
      </p:sp>
      <p:sp>
        <p:nvSpPr>
          <p:cNvPr id="12" name="Rectangle 11"/>
          <p:cNvSpPr/>
          <p:nvPr/>
        </p:nvSpPr>
        <p:spPr>
          <a:xfrm>
            <a:off x="8046720" y="1828800"/>
            <a:ext cx="3200400" cy="1463040"/>
          </a:xfrm>
          <a:prstGeom prst="rect">
            <a:avLst/>
          </a:prstGeom>
          <a:solidFill>
            <a:srgbClr val="FFFFFF"/>
          </a:solidFill>
          <a:ln w="12700">
            <a:solidFill>
              <a:srgbClr val="00669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046720" y="2011680"/>
            <a:ext cx="32004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800" b="1">
                <a:solidFill>
                  <a:srgbClr val="003366"/>
                </a:solidFill>
                <a:latin typeface="Calibri"/>
              </a:defRPr>
            </a:pPr>
            <a:r>
              <a:t>€6.000/jaar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046720" y="2651760"/>
            <a:ext cx="32004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200" b="0">
                <a:solidFill>
                  <a:srgbClr val="666666"/>
                </a:solidFill>
                <a:latin typeface="Calibri"/>
              </a:defRPr>
            </a:pPr>
            <a:r>
              <a:t>Variabele kosten</a:t>
            </a:r>
          </a:p>
        </p:txBody>
      </p:sp>
      <p:graphicFrame>
        <p:nvGraphicFramePr>
          <p:cNvPr id="15" name="Table 14"/>
          <p:cNvGraphicFramePr>
            <a:graphicFrameLocks noGrp="1"/>
          </p:cNvGraphicFramePr>
          <p:nvPr/>
        </p:nvGraphicFramePr>
        <p:xfrm>
          <a:off x="731520" y="3840480"/>
          <a:ext cx="10698480" cy="2057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74620"/>
                <a:gridCol w="2674620"/>
                <a:gridCol w="2674620"/>
                <a:gridCol w="2674620"/>
              </a:tblGrid>
              <a:tr h="411480">
                <a:tc>
                  <a:txBody>
                    <a:bodyPr/>
                    <a:lstStyle/>
                    <a:p>
                      <a:pPr algn="ctr">
                        <a:defRPr sz="1100" b="1">
                          <a:solidFill>
                            <a:srgbClr val="FFFFFF"/>
                          </a:solidFill>
                        </a:defRPr>
                      </a:pPr>
                      <a:r>
                        <a:t>Type</a:t>
                      </a:r>
                    </a:p>
                  </a:txBody>
                  <a:tcPr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100" b="1">
                          <a:solidFill>
                            <a:srgbClr val="FFFFFF"/>
                          </a:solidFill>
                        </a:defRPr>
                      </a:pPr>
                      <a:r>
                        <a:t>Jaar 1</a:t>
                      </a:r>
                    </a:p>
                  </a:txBody>
                  <a:tcPr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100" b="1">
                          <a:solidFill>
                            <a:srgbClr val="FFFFFF"/>
                          </a:solidFill>
                        </a:defRPr>
                      </a:pPr>
                      <a:r>
                        <a:t>Jaar 2</a:t>
                      </a:r>
                    </a:p>
                  </a:txBody>
                  <a:tcPr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100" b="1">
                          <a:solidFill>
                            <a:srgbClr val="FFFFFF"/>
                          </a:solidFill>
                        </a:defRPr>
                      </a:pPr>
                      <a:r>
                        <a:t>Jaar 3</a:t>
                      </a:r>
                    </a:p>
                  </a:txBody>
                  <a:tcPr>
                    <a:solidFill>
                      <a:srgbClr val="003366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algn="ctr">
                        <a:defRPr sz="1000">
                          <a:solidFill>
                            <a:srgbClr val="1A1A2E"/>
                          </a:solidFill>
                        </a:defRPr>
                      </a:pPr>
                      <a:r>
                        <a:t>Startup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000">
                          <a:solidFill>
                            <a:srgbClr val="1A1A2E"/>
                          </a:solidFill>
                        </a:defRPr>
                      </a:pPr>
                      <a:r>
                        <a:t>€11.325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000">
                          <a:solidFill>
                            <a:srgbClr val="1A1A2E"/>
                          </a:solidFill>
                        </a:defRPr>
                      </a:pPr>
                      <a:r>
                        <a:t>—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000">
                          <a:solidFill>
                            <a:srgbClr val="1A1A2E"/>
                          </a:solidFill>
                        </a:defRPr>
                      </a:pPr>
                      <a:r>
                        <a:t>—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algn="ctr">
                        <a:defRPr sz="1000">
                          <a:solidFill>
                            <a:srgbClr val="1A1A2E"/>
                          </a:solidFill>
                        </a:defRPr>
                      </a:pPr>
                      <a:r>
                        <a:t>Vast</a:t>
                      </a:r>
                    </a:p>
                  </a:txBody>
                  <a:tcPr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000">
                          <a:solidFill>
                            <a:srgbClr val="1A1A2E"/>
                          </a:solidFill>
                        </a:defRPr>
                      </a:pPr>
                      <a:r>
                        <a:t>€14.340</a:t>
                      </a:r>
                    </a:p>
                  </a:txBody>
                  <a:tcPr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000">
                          <a:solidFill>
                            <a:srgbClr val="1A1A2E"/>
                          </a:solidFill>
                        </a:defRPr>
                      </a:pPr>
                      <a:r>
                        <a:t>€14.890</a:t>
                      </a:r>
                    </a:p>
                  </a:txBody>
                  <a:tcPr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000">
                          <a:solidFill>
                            <a:srgbClr val="1A1A2E"/>
                          </a:solidFill>
                        </a:defRPr>
                      </a:pPr>
                      <a:r>
                        <a:t>€15.350</a:t>
                      </a:r>
                    </a:p>
                  </a:txBody>
                  <a:tcPr>
                    <a:solidFill>
                      <a:srgbClr val="F0F4F8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algn="ctr">
                        <a:defRPr sz="1000">
                          <a:solidFill>
                            <a:srgbClr val="1A1A2E"/>
                          </a:solidFill>
                        </a:defRPr>
                      </a:pPr>
                      <a:r>
                        <a:t>Variabel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000">
                          <a:solidFill>
                            <a:srgbClr val="1A1A2E"/>
                          </a:solidFill>
                        </a:defRPr>
                      </a:pPr>
                      <a:r>
                        <a:t>€6.000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000">
                          <a:solidFill>
                            <a:srgbClr val="1A1A2E"/>
                          </a:solidFill>
                        </a:defRPr>
                      </a:pPr>
                      <a:r>
                        <a:t>€6.500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000">
                          <a:solidFill>
                            <a:srgbClr val="1A1A2E"/>
                          </a:solidFill>
                        </a:defRPr>
                      </a:pPr>
                      <a:r>
                        <a:t>€7.000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algn="ctr">
                        <a:defRPr sz="1000">
                          <a:solidFill>
                            <a:srgbClr val="1A1A2E"/>
                          </a:solidFill>
                        </a:defRPr>
                      </a:pPr>
                      <a:r>
                        <a:t>TOTAAL</a:t>
                      </a:r>
                    </a:p>
                  </a:txBody>
                  <a:tcPr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000">
                          <a:solidFill>
                            <a:srgbClr val="1A1A2E"/>
                          </a:solidFill>
                        </a:defRPr>
                      </a:pPr>
                      <a:r>
                        <a:t>€31.665</a:t>
                      </a:r>
                    </a:p>
                  </a:txBody>
                  <a:tcPr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000">
                          <a:solidFill>
                            <a:srgbClr val="1A1A2E"/>
                          </a:solidFill>
                        </a:defRPr>
                      </a:pPr>
                      <a:r>
                        <a:t>€21.390</a:t>
                      </a:r>
                    </a:p>
                  </a:txBody>
                  <a:tcPr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000">
                          <a:solidFill>
                            <a:srgbClr val="1A1A2E"/>
                          </a:solidFill>
                        </a:defRPr>
                      </a:pPr>
                      <a:r>
                        <a:t>€22.350</a:t>
                      </a:r>
                    </a:p>
                  </a:txBody>
                  <a:tcPr>
                    <a:solidFill>
                      <a:srgbClr val="F0F4F8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3716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274320"/>
            <a:ext cx="91440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200" b="1">
                <a:solidFill>
                  <a:srgbClr val="FFFFFF"/>
                </a:solidFill>
                <a:latin typeface="Calibri"/>
              </a:defRPr>
            </a:pPr>
            <a:r>
              <a:t>Fiscale Voordelen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868680"/>
            <a:ext cx="91440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400" b="0">
                <a:solidFill>
                  <a:srgbClr val="E0ECF5"/>
                </a:solidFill>
                <a:latin typeface="Calibri"/>
              </a:defRPr>
            </a:pPr>
            <a:r>
              <a:t>Aftrekposten en faciliteiten</a:t>
            </a:r>
          </a:p>
        </p:txBody>
      </p:sp>
      <p:pic>
        <p:nvPicPr>
          <p:cNvPr id="5" name="Picture 4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41280" y="274320"/>
            <a:ext cx="1371600" cy="1229868"/>
          </a:xfrm>
          <a:prstGeom prst="rect">
            <a:avLst/>
          </a:prstGeom>
        </p:spPr>
      </p:pic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731520" y="2011680"/>
          <a:ext cx="10698480" cy="2880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66160"/>
                <a:gridCol w="3566160"/>
                <a:gridCol w="3566160"/>
              </a:tblGrid>
              <a:tr h="411480">
                <a:tc>
                  <a:txBody>
                    <a:bodyPr/>
                    <a:lstStyle/>
                    <a:p>
                      <a:pPr algn="ctr">
                        <a:defRPr sz="1100" b="1">
                          <a:solidFill>
                            <a:srgbClr val="FFFFFF"/>
                          </a:solidFill>
                        </a:defRPr>
                      </a:pPr>
                      <a:r>
                        <a:t>Aftrekpost</a:t>
                      </a:r>
                    </a:p>
                  </a:txBody>
                  <a:tcPr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100" b="1">
                          <a:solidFill>
                            <a:srgbClr val="FFFFFF"/>
                          </a:solidFill>
                        </a:defRPr>
                      </a:pPr>
                      <a:r>
                        <a:t>Bedrag</a:t>
                      </a:r>
                    </a:p>
                  </a:txBody>
                  <a:tcPr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100" b="1">
                          <a:solidFill>
                            <a:srgbClr val="FFFFFF"/>
                          </a:solidFill>
                        </a:defRPr>
                      </a:pPr>
                      <a:r>
                        <a:t>Periode</a:t>
                      </a:r>
                    </a:p>
                  </a:txBody>
                  <a:tcPr>
                    <a:solidFill>
                      <a:srgbClr val="003366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algn="ctr">
                        <a:defRPr sz="1000">
                          <a:solidFill>
                            <a:srgbClr val="1A1A2E"/>
                          </a:solidFill>
                        </a:defRPr>
                      </a:pPr>
                      <a:r>
                        <a:t>Zelfstandigenaftrek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000">
                          <a:solidFill>
                            <a:srgbClr val="1A1A2E"/>
                          </a:solidFill>
                        </a:defRPr>
                      </a:pPr>
                      <a:r>
                        <a:t>€7.500/jaar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000">
                          <a:solidFill>
                            <a:srgbClr val="1A1A2E"/>
                          </a:solidFill>
                        </a:defRPr>
                      </a:pPr>
                      <a:r>
                        <a:t>Elk jaar als ZZP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algn="ctr">
                        <a:defRPr sz="1000">
                          <a:solidFill>
                            <a:srgbClr val="1A1A2E"/>
                          </a:solidFill>
                        </a:defRPr>
                      </a:pPr>
                      <a:r>
                        <a:t>Startersaftrek</a:t>
                      </a:r>
                    </a:p>
                  </a:txBody>
                  <a:tcPr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000">
                          <a:solidFill>
                            <a:srgbClr val="1A1A2E"/>
                          </a:solidFill>
                        </a:defRPr>
                      </a:pPr>
                      <a:r>
                        <a:t>€2.123/jaar</a:t>
                      </a:r>
                    </a:p>
                  </a:txBody>
                  <a:tcPr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000">
                          <a:solidFill>
                            <a:srgbClr val="1A1A2E"/>
                          </a:solidFill>
                        </a:defRPr>
                      </a:pPr>
                      <a:r>
                        <a:t>Jaar 1-3</a:t>
                      </a:r>
                    </a:p>
                  </a:txBody>
                  <a:tcPr>
                    <a:solidFill>
                      <a:srgbClr val="F0F4F8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algn="ctr">
                        <a:defRPr sz="1000">
                          <a:solidFill>
                            <a:srgbClr val="1A1A2E"/>
                          </a:solidFill>
                        </a:defRPr>
                      </a:pPr>
                      <a:r>
                        <a:t>MKB-winstvrijstelling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000">
                          <a:solidFill>
                            <a:srgbClr val="1A1A2E"/>
                          </a:solidFill>
                        </a:defRPr>
                      </a:pPr>
                      <a:r>
                        <a:t>19% op winst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000">
                          <a:solidFill>
                            <a:srgbClr val="1A1A2E"/>
                          </a:solidFill>
                        </a:defRPr>
                      </a:pPr>
                      <a:r>
                        <a:t>Tot €200K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algn="ctr">
                        <a:defRPr sz="1000">
                          <a:solidFill>
                            <a:srgbClr val="1A1A2E"/>
                          </a:solidFill>
                        </a:defRPr>
                      </a:pPr>
                      <a:r>
                        <a:t>Afschrijvingen</a:t>
                      </a:r>
                    </a:p>
                  </a:txBody>
                  <a:tcPr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000">
                          <a:solidFill>
                            <a:srgbClr val="1A1A2E"/>
                          </a:solidFill>
                        </a:defRPr>
                      </a:pPr>
                      <a:r>
                        <a:t>€600/jaar</a:t>
                      </a:r>
                    </a:p>
                  </a:txBody>
                  <a:tcPr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000">
                          <a:solidFill>
                            <a:srgbClr val="1A1A2E"/>
                          </a:solidFill>
                        </a:defRPr>
                      </a:pPr>
                      <a:r>
                        <a:t>Jaar 1-5</a:t>
                      </a:r>
                    </a:p>
                  </a:txBody>
                  <a:tcPr>
                    <a:solidFill>
                      <a:srgbClr val="F0F4F8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algn="ctr">
                        <a:defRPr sz="1000">
                          <a:solidFill>
                            <a:srgbClr val="1A1A2E"/>
                          </a:solidFill>
                        </a:defRPr>
                      </a:pPr>
                      <a:r>
                        <a:t>Thuiskantoor + telecom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000">
                          <a:solidFill>
                            <a:srgbClr val="1A1A2E"/>
                          </a:solidFill>
                        </a:defRPr>
                      </a:pPr>
                      <a:r>
                        <a:t>€2.460/jaar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000">
                          <a:solidFill>
                            <a:srgbClr val="1A1A2E"/>
                          </a:solidFill>
                        </a:defRPr>
                      </a:pPr>
                      <a:r>
                        <a:t>Elk jaar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algn="ctr">
                        <a:defRPr sz="1000">
                          <a:solidFill>
                            <a:srgbClr val="1A1A2E"/>
                          </a:solidFill>
                        </a:defRPr>
                      </a:pPr>
                      <a:r>
                        <a:t>FOR (oudedagsreserve)</a:t>
                      </a:r>
                    </a:p>
                  </a:txBody>
                  <a:tcPr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000">
                          <a:solidFill>
                            <a:srgbClr val="1A1A2E"/>
                          </a:solidFill>
                        </a:defRPr>
                      </a:pPr>
                      <a:r>
                        <a:t>13,9% max €20.531</a:t>
                      </a:r>
                    </a:p>
                  </a:txBody>
                  <a:tcPr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000">
                          <a:solidFill>
                            <a:srgbClr val="1A1A2E"/>
                          </a:solidFill>
                        </a:defRPr>
                      </a:pPr>
                      <a:r>
                        <a:t>Elk jaar</a:t>
                      </a:r>
                    </a:p>
                  </a:txBody>
                  <a:tcPr>
                    <a:solidFill>
                      <a:srgbClr val="F0F4F8"/>
                    </a:solidFill>
                  </a:tcPr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731520" y="5029200"/>
            <a:ext cx="1069848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500" b="1">
                <a:solidFill>
                  <a:srgbClr val="003366"/>
                </a:solidFill>
                <a:latin typeface="Calibri"/>
              </a:defRPr>
            </a:pPr>
            <a:r>
              <a:t>Effectieve belastingdruk: ~30-37% (eenmanszaak) | ~25-30% (BV bij winst &gt;€100K)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3716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274320"/>
            <a:ext cx="91440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200" b="1">
                <a:solidFill>
                  <a:srgbClr val="FFFFFF"/>
                </a:solidFill>
                <a:latin typeface="Calibri"/>
              </a:defRPr>
            </a:pPr>
            <a:r>
              <a:t>Omzetprognose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868680"/>
            <a:ext cx="91440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400" b="0">
                <a:solidFill>
                  <a:srgbClr val="E0ECF5"/>
                </a:solidFill>
                <a:latin typeface="Calibri"/>
              </a:defRPr>
            </a:pPr>
            <a:r>
              <a:t>3-jaar, 3 scenario's</a:t>
            </a:r>
          </a:p>
        </p:txBody>
      </p:sp>
      <p:pic>
        <p:nvPicPr>
          <p:cNvPr id="5" name="Picture 4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41280" y="274320"/>
            <a:ext cx="1371600" cy="1229868"/>
          </a:xfrm>
          <a:prstGeom prst="rect">
            <a:avLst/>
          </a:prstGeom>
        </p:spPr>
      </p:pic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731520" y="2011680"/>
          <a:ext cx="10698480" cy="1645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74620"/>
                <a:gridCol w="2674620"/>
                <a:gridCol w="2674620"/>
                <a:gridCol w="2674620"/>
              </a:tblGrid>
              <a:tr h="411480">
                <a:tc>
                  <a:txBody>
                    <a:bodyPr/>
                    <a:lstStyle/>
                    <a:p>
                      <a:pPr algn="ctr">
                        <a:defRPr sz="1100" b="1">
                          <a:solidFill>
                            <a:srgbClr val="FFFFFF"/>
                          </a:solidFill>
                        </a:defRPr>
                      </a:pPr>
                      <a:r>
                        <a:t>Scenario</a:t>
                      </a:r>
                    </a:p>
                  </a:txBody>
                  <a:tcPr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100" b="1">
                          <a:solidFill>
                            <a:srgbClr val="FFFFFF"/>
                          </a:solidFill>
                        </a:defRPr>
                      </a:pPr>
                      <a:r>
                        <a:t>Jaar 1 (2027)</a:t>
                      </a:r>
                    </a:p>
                  </a:txBody>
                  <a:tcPr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100" b="1">
                          <a:solidFill>
                            <a:srgbClr val="FFFFFF"/>
                          </a:solidFill>
                        </a:defRPr>
                      </a:pPr>
                      <a:r>
                        <a:t>Jaar 2 (2028)</a:t>
                      </a:r>
                    </a:p>
                  </a:txBody>
                  <a:tcPr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100" b="1">
                          <a:solidFill>
                            <a:srgbClr val="FFFFFF"/>
                          </a:solidFill>
                        </a:defRPr>
                      </a:pPr>
                      <a:r>
                        <a:t>Jaar 3 (2029)</a:t>
                      </a:r>
                    </a:p>
                  </a:txBody>
                  <a:tcPr>
                    <a:solidFill>
                      <a:srgbClr val="003366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algn="ctr">
                        <a:defRPr sz="1000">
                          <a:solidFill>
                            <a:srgbClr val="1A1A2E"/>
                          </a:solidFill>
                        </a:defRPr>
                      </a:pPr>
                      <a:r>
                        <a:t>Conservatief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000">
                          <a:solidFill>
                            <a:srgbClr val="1A1A2E"/>
                          </a:solidFill>
                        </a:defRPr>
                      </a:pPr>
                      <a:r>
                        <a:t>€85.000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000">
                          <a:solidFill>
                            <a:srgbClr val="1A1A2E"/>
                          </a:solidFill>
                        </a:defRPr>
                      </a:pPr>
                      <a:r>
                        <a:t>€133.000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000">
                          <a:solidFill>
                            <a:srgbClr val="1A1A2E"/>
                          </a:solidFill>
                        </a:defRPr>
                      </a:pPr>
                      <a:r>
                        <a:t>€170.000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algn="ctr">
                        <a:defRPr sz="1000">
                          <a:solidFill>
                            <a:srgbClr val="1A1A2E"/>
                          </a:solidFill>
                        </a:defRPr>
                      </a:pPr>
                      <a:r>
                        <a:t>Normaal</a:t>
                      </a:r>
                    </a:p>
                  </a:txBody>
                  <a:tcPr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000">
                          <a:solidFill>
                            <a:srgbClr val="1A1A2E"/>
                          </a:solidFill>
                        </a:defRPr>
                      </a:pPr>
                      <a:r>
                        <a:t>€126.000</a:t>
                      </a:r>
                    </a:p>
                  </a:txBody>
                  <a:tcPr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000">
                          <a:solidFill>
                            <a:srgbClr val="1A1A2E"/>
                          </a:solidFill>
                        </a:defRPr>
                      </a:pPr>
                      <a:r>
                        <a:t>€170.000</a:t>
                      </a:r>
                    </a:p>
                  </a:txBody>
                  <a:tcPr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000">
                          <a:solidFill>
                            <a:srgbClr val="1A1A2E"/>
                          </a:solidFill>
                        </a:defRPr>
                      </a:pPr>
                      <a:r>
                        <a:t>€220.000</a:t>
                      </a:r>
                    </a:p>
                  </a:txBody>
                  <a:tcPr>
                    <a:solidFill>
                      <a:srgbClr val="F0F4F8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algn="ctr">
                        <a:defRPr sz="1000">
                          <a:solidFill>
                            <a:srgbClr val="1A1A2E"/>
                          </a:solidFill>
                        </a:defRPr>
                      </a:pPr>
                      <a:r>
                        <a:t>Optimistisch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000">
                          <a:solidFill>
                            <a:srgbClr val="1A1A2E"/>
                          </a:solidFill>
                        </a:defRPr>
                      </a:pPr>
                      <a:r>
                        <a:t>€161.500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000">
                          <a:solidFill>
                            <a:srgbClr val="1A1A2E"/>
                          </a:solidFill>
                        </a:defRPr>
                      </a:pPr>
                      <a:r>
                        <a:t>€210.000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000">
                          <a:solidFill>
                            <a:srgbClr val="1A1A2E"/>
                          </a:solidFill>
                        </a:defRPr>
                      </a:pPr>
                      <a:r>
                        <a:t>€264.000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7" name="Rectangle 6"/>
          <p:cNvSpPr/>
          <p:nvPr/>
        </p:nvSpPr>
        <p:spPr>
          <a:xfrm>
            <a:off x="731520" y="4114800"/>
            <a:ext cx="3200400" cy="1463040"/>
          </a:xfrm>
          <a:prstGeom prst="rect">
            <a:avLst/>
          </a:prstGeom>
          <a:solidFill>
            <a:srgbClr val="FFFFFF"/>
          </a:solidFill>
          <a:ln w="12700">
            <a:solidFill>
              <a:srgbClr val="00669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31520" y="4297680"/>
            <a:ext cx="32004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800" b="1">
                <a:solidFill>
                  <a:srgbClr val="003366"/>
                </a:solidFill>
                <a:latin typeface="Calibri"/>
              </a:defRPr>
            </a:pPr>
            <a:r>
              <a:t>140 dagen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1520" y="4937760"/>
            <a:ext cx="32004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200" b="0">
                <a:solidFill>
                  <a:srgbClr val="666666"/>
                </a:solidFill>
                <a:latin typeface="Calibri"/>
              </a:defRPr>
            </a:pPr>
            <a:r>
              <a:t>Factureerbaar (J1 normaal)</a:t>
            </a:r>
          </a:p>
        </p:txBody>
      </p:sp>
      <p:sp>
        <p:nvSpPr>
          <p:cNvPr id="10" name="Rectangle 9"/>
          <p:cNvSpPr/>
          <p:nvPr/>
        </p:nvSpPr>
        <p:spPr>
          <a:xfrm>
            <a:off x="4389120" y="4114800"/>
            <a:ext cx="3200400" cy="1463040"/>
          </a:xfrm>
          <a:prstGeom prst="rect">
            <a:avLst/>
          </a:prstGeom>
          <a:solidFill>
            <a:srgbClr val="FFFFFF"/>
          </a:solidFill>
          <a:ln w="12700">
            <a:solidFill>
              <a:srgbClr val="00669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389120" y="4297680"/>
            <a:ext cx="32004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800" b="1">
                <a:solidFill>
                  <a:srgbClr val="003366"/>
                </a:solidFill>
                <a:latin typeface="Calibri"/>
              </a:defRPr>
            </a:pPr>
            <a:r>
              <a:t>64%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389120" y="4937760"/>
            <a:ext cx="32004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200" b="0">
                <a:solidFill>
                  <a:srgbClr val="666666"/>
                </a:solidFill>
                <a:latin typeface="Calibri"/>
              </a:defRPr>
            </a:pPr>
            <a:r>
              <a:t>Bezetting jaar 1</a:t>
            </a:r>
          </a:p>
        </p:txBody>
      </p:sp>
      <p:sp>
        <p:nvSpPr>
          <p:cNvPr id="13" name="Rectangle 12"/>
          <p:cNvSpPr/>
          <p:nvPr/>
        </p:nvSpPr>
        <p:spPr>
          <a:xfrm>
            <a:off x="8046720" y="4114800"/>
            <a:ext cx="3200400" cy="1463040"/>
          </a:xfrm>
          <a:prstGeom prst="rect">
            <a:avLst/>
          </a:prstGeom>
          <a:solidFill>
            <a:srgbClr val="FFFFFF"/>
          </a:solidFill>
          <a:ln w="12700">
            <a:solidFill>
              <a:srgbClr val="00669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046720" y="4297680"/>
            <a:ext cx="32004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800" b="1">
                <a:solidFill>
                  <a:srgbClr val="003366"/>
                </a:solidFill>
                <a:latin typeface="Calibri"/>
              </a:defRPr>
            </a:pPr>
            <a:r>
              <a:t>220 dagen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046720" y="4937760"/>
            <a:ext cx="32004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200" b="0">
                <a:solidFill>
                  <a:srgbClr val="666666"/>
                </a:solidFill>
                <a:latin typeface="Calibri"/>
              </a:defRPr>
            </a:pPr>
            <a:r>
              <a:t>Max. werkbare/jaar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3716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274320"/>
            <a:ext cx="91440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200" b="1">
                <a:solidFill>
                  <a:srgbClr val="FFFFFF"/>
                </a:solidFill>
                <a:latin typeface="Calibri"/>
              </a:defRPr>
            </a:pPr>
            <a:r>
              <a:t>Winst- en Verliesrekening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868680"/>
            <a:ext cx="91440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400" b="0">
                <a:solidFill>
                  <a:srgbClr val="E0ECF5"/>
                </a:solidFill>
                <a:latin typeface="Calibri"/>
              </a:defRPr>
            </a:pPr>
            <a:r>
              <a:t>Normaal scenario, 3 jaar</a:t>
            </a:r>
          </a:p>
        </p:txBody>
      </p:sp>
      <p:pic>
        <p:nvPicPr>
          <p:cNvPr id="5" name="Picture 4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41280" y="274320"/>
            <a:ext cx="1371600" cy="1229868"/>
          </a:xfrm>
          <a:prstGeom prst="rect">
            <a:avLst/>
          </a:prstGeom>
        </p:spPr>
      </p:pic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731520" y="2011680"/>
          <a:ext cx="10698480" cy="2880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74620"/>
                <a:gridCol w="2674620"/>
                <a:gridCol w="2674620"/>
                <a:gridCol w="2674620"/>
              </a:tblGrid>
              <a:tr h="411480">
                <a:tc>
                  <a:txBody>
                    <a:bodyPr/>
                    <a:lstStyle/>
                    <a:p>
                      <a:pPr algn="ctr">
                        <a:defRPr sz="1100" b="1">
                          <a:solidFill>
                            <a:srgbClr val="FFFFFF"/>
                          </a:solidFill>
                        </a:defRPr>
                      </a:pPr>
                      <a:r>
                        <a:t>Post</a:t>
                      </a:r>
                    </a:p>
                  </a:txBody>
                  <a:tcPr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100" b="1">
                          <a:solidFill>
                            <a:srgbClr val="FFFFFF"/>
                          </a:solidFill>
                        </a:defRPr>
                      </a:pPr>
                      <a:r>
                        <a:t>Jaar 1</a:t>
                      </a:r>
                    </a:p>
                  </a:txBody>
                  <a:tcPr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100" b="1">
                          <a:solidFill>
                            <a:srgbClr val="FFFFFF"/>
                          </a:solidFill>
                        </a:defRPr>
                      </a:pPr>
                      <a:r>
                        <a:t>Jaar 2</a:t>
                      </a:r>
                    </a:p>
                  </a:txBody>
                  <a:tcPr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100" b="1">
                          <a:solidFill>
                            <a:srgbClr val="FFFFFF"/>
                          </a:solidFill>
                        </a:defRPr>
                      </a:pPr>
                      <a:r>
                        <a:t>Jaar 3</a:t>
                      </a:r>
                    </a:p>
                  </a:txBody>
                  <a:tcPr>
                    <a:solidFill>
                      <a:srgbClr val="003366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algn="ctr">
                        <a:defRPr sz="1000">
                          <a:solidFill>
                            <a:srgbClr val="1A1A2E"/>
                          </a:solidFill>
                        </a:defRPr>
                      </a:pPr>
                      <a:r>
                        <a:t>Omzet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000">
                          <a:solidFill>
                            <a:srgbClr val="1A1A2E"/>
                          </a:solidFill>
                        </a:defRPr>
                      </a:pPr>
                      <a:r>
                        <a:t>€126.000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000">
                          <a:solidFill>
                            <a:srgbClr val="1A1A2E"/>
                          </a:solidFill>
                        </a:defRPr>
                      </a:pPr>
                      <a:r>
                        <a:t>€170.000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000">
                          <a:solidFill>
                            <a:srgbClr val="1A1A2E"/>
                          </a:solidFill>
                        </a:defRPr>
                      </a:pPr>
                      <a:r>
                        <a:t>€220.000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algn="ctr">
                        <a:defRPr sz="1000">
                          <a:solidFill>
                            <a:srgbClr val="1A1A2E"/>
                          </a:solidFill>
                        </a:defRPr>
                      </a:pPr>
                      <a:r>
                        <a:t>Totaal kosten</a:t>
                      </a:r>
                    </a:p>
                  </a:txBody>
                  <a:tcPr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000">
                          <a:solidFill>
                            <a:srgbClr val="1A1A2E"/>
                          </a:solidFill>
                        </a:defRPr>
                      </a:pPr>
                      <a:r>
                        <a:t>-€31.665</a:t>
                      </a:r>
                    </a:p>
                  </a:txBody>
                  <a:tcPr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000">
                          <a:solidFill>
                            <a:srgbClr val="1A1A2E"/>
                          </a:solidFill>
                        </a:defRPr>
                      </a:pPr>
                      <a:r>
                        <a:t>-€21.390</a:t>
                      </a:r>
                    </a:p>
                  </a:txBody>
                  <a:tcPr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000">
                          <a:solidFill>
                            <a:srgbClr val="1A1A2E"/>
                          </a:solidFill>
                        </a:defRPr>
                      </a:pPr>
                      <a:r>
                        <a:t>-€22.350</a:t>
                      </a:r>
                    </a:p>
                  </a:txBody>
                  <a:tcPr>
                    <a:solidFill>
                      <a:srgbClr val="F0F4F8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algn="ctr">
                        <a:defRPr sz="1000">
                          <a:solidFill>
                            <a:srgbClr val="1A1A2E"/>
                          </a:solidFill>
                        </a:defRPr>
                      </a:pPr>
                      <a:r>
                        <a:t>Brutowinst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000">
                          <a:solidFill>
                            <a:srgbClr val="1A1A2E"/>
                          </a:solidFill>
                        </a:defRPr>
                      </a:pPr>
                      <a:r>
                        <a:t>€94.335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000">
                          <a:solidFill>
                            <a:srgbClr val="1A1A2E"/>
                          </a:solidFill>
                        </a:defRPr>
                      </a:pPr>
                      <a:r>
                        <a:t>€148.610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000">
                          <a:solidFill>
                            <a:srgbClr val="1A1A2E"/>
                          </a:solidFill>
                        </a:defRPr>
                      </a:pPr>
                      <a:r>
                        <a:t>€197.650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algn="ctr">
                        <a:defRPr sz="1000">
                          <a:solidFill>
                            <a:srgbClr val="1A1A2E"/>
                          </a:solidFill>
                        </a:defRPr>
                      </a:pPr>
                      <a:r>
                        <a:t>IB (indicatief)</a:t>
                      </a:r>
                    </a:p>
                  </a:txBody>
                  <a:tcPr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000">
                          <a:solidFill>
                            <a:srgbClr val="1A1A2E"/>
                          </a:solidFill>
                        </a:defRPr>
                      </a:pPr>
                      <a:r>
                        <a:t>-€21.960</a:t>
                      </a:r>
                    </a:p>
                  </a:txBody>
                  <a:tcPr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000">
                          <a:solidFill>
                            <a:srgbClr val="1A1A2E"/>
                          </a:solidFill>
                        </a:defRPr>
                      </a:pPr>
                      <a:r>
                        <a:t>-€40.840</a:t>
                      </a:r>
                    </a:p>
                  </a:txBody>
                  <a:tcPr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000">
                          <a:solidFill>
                            <a:srgbClr val="1A1A2E"/>
                          </a:solidFill>
                        </a:defRPr>
                      </a:pPr>
                      <a:r>
                        <a:t>-€56.930</a:t>
                      </a:r>
                    </a:p>
                  </a:txBody>
                  <a:tcPr>
                    <a:solidFill>
                      <a:srgbClr val="F0F4F8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algn="ctr">
                        <a:defRPr sz="1000">
                          <a:solidFill>
                            <a:srgbClr val="1A1A2E"/>
                          </a:solidFill>
                        </a:defRPr>
                      </a:pPr>
                      <a:r>
                        <a:t>Nettowinst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000">
                          <a:solidFill>
                            <a:srgbClr val="1A1A2E"/>
                          </a:solidFill>
                        </a:defRPr>
                      </a:pPr>
                      <a:r>
                        <a:t>€72.375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000">
                          <a:solidFill>
                            <a:srgbClr val="1A1A2E"/>
                          </a:solidFill>
                        </a:defRPr>
                      </a:pPr>
                      <a:r>
                        <a:t>€107.770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000">
                          <a:solidFill>
                            <a:srgbClr val="1A1A2E"/>
                          </a:solidFill>
                        </a:defRPr>
                      </a:pPr>
                      <a:r>
                        <a:t>€140.720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algn="ctr">
                        <a:defRPr sz="1000">
                          <a:solidFill>
                            <a:srgbClr val="1A1A2E"/>
                          </a:solidFill>
                        </a:defRPr>
                      </a:pPr>
                      <a:r>
                        <a:t>Marge</a:t>
                      </a:r>
                    </a:p>
                  </a:txBody>
                  <a:tcPr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000">
                          <a:solidFill>
                            <a:srgbClr val="1A1A2E"/>
                          </a:solidFill>
                        </a:defRPr>
                      </a:pPr>
                      <a:r>
                        <a:t>57,4%</a:t>
                      </a:r>
                    </a:p>
                  </a:txBody>
                  <a:tcPr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000">
                          <a:solidFill>
                            <a:srgbClr val="1A1A2E"/>
                          </a:solidFill>
                        </a:defRPr>
                      </a:pPr>
                      <a:r>
                        <a:t>63,4%</a:t>
                      </a:r>
                    </a:p>
                  </a:txBody>
                  <a:tcPr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000">
                          <a:solidFill>
                            <a:srgbClr val="1A1A2E"/>
                          </a:solidFill>
                        </a:defRPr>
                      </a:pPr>
                      <a:r>
                        <a:t>64,0%</a:t>
                      </a:r>
                    </a:p>
                  </a:txBody>
                  <a:tcPr>
                    <a:solidFill>
                      <a:srgbClr val="F0F4F8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3716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274320"/>
            <a:ext cx="91440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200" b="1">
                <a:solidFill>
                  <a:srgbClr val="FFFFFF"/>
                </a:solidFill>
                <a:latin typeface="Calibri"/>
              </a:defRPr>
            </a:pPr>
            <a:r>
              <a:t>Cashflow &amp; Break-even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868680"/>
            <a:ext cx="91440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400" b="0">
                <a:solidFill>
                  <a:srgbClr val="E0ECF5"/>
                </a:solidFill>
                <a:latin typeface="Calibri"/>
              </a:defRPr>
            </a:pPr>
            <a:r>
              <a:t>Winstgevend vanaf maand 7-8</a:t>
            </a:r>
          </a:p>
        </p:txBody>
      </p:sp>
      <p:pic>
        <p:nvPicPr>
          <p:cNvPr id="5" name="Picture 4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41280" y="274320"/>
            <a:ext cx="1371600" cy="1229868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731520" y="1828800"/>
            <a:ext cx="3200400" cy="1463040"/>
          </a:xfrm>
          <a:prstGeom prst="rect">
            <a:avLst/>
          </a:prstGeom>
          <a:solidFill>
            <a:srgbClr val="FFFFFF"/>
          </a:solidFill>
          <a:ln w="12700">
            <a:solidFill>
              <a:srgbClr val="00669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31520" y="2011680"/>
            <a:ext cx="32004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800" b="1">
                <a:solidFill>
                  <a:srgbClr val="003366"/>
                </a:solidFill>
                <a:latin typeface="Calibri"/>
              </a:defRPr>
            </a:pPr>
            <a:r>
              <a:t>Maand 7-8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2651760"/>
            <a:ext cx="32004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200" b="0">
                <a:solidFill>
                  <a:srgbClr val="666666"/>
                </a:solidFill>
                <a:latin typeface="Calibri"/>
              </a:defRPr>
            </a:pPr>
            <a:r>
              <a:t>Break-even</a:t>
            </a:r>
          </a:p>
        </p:txBody>
      </p:sp>
      <p:sp>
        <p:nvSpPr>
          <p:cNvPr id="9" name="Rectangle 8"/>
          <p:cNvSpPr/>
          <p:nvPr/>
        </p:nvSpPr>
        <p:spPr>
          <a:xfrm>
            <a:off x="4389120" y="1828800"/>
            <a:ext cx="3200400" cy="1463040"/>
          </a:xfrm>
          <a:prstGeom prst="rect">
            <a:avLst/>
          </a:prstGeom>
          <a:solidFill>
            <a:srgbClr val="FFFFFF"/>
          </a:solidFill>
          <a:ln w="12700">
            <a:solidFill>
              <a:srgbClr val="00669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389120" y="2011680"/>
            <a:ext cx="32004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800" b="1">
                <a:solidFill>
                  <a:srgbClr val="003366"/>
                </a:solidFill>
                <a:latin typeface="Calibri"/>
              </a:defRPr>
            </a:pPr>
            <a:r>
              <a:t>1,5 dagen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389120" y="2651760"/>
            <a:ext cx="32004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200" b="0">
                <a:solidFill>
                  <a:srgbClr val="666666"/>
                </a:solidFill>
                <a:latin typeface="Calibri"/>
              </a:defRPr>
            </a:pPr>
            <a:r>
              <a:t>Break-even/maand</a:t>
            </a:r>
          </a:p>
        </p:txBody>
      </p:sp>
      <p:sp>
        <p:nvSpPr>
          <p:cNvPr id="12" name="Rectangle 11"/>
          <p:cNvSpPr/>
          <p:nvPr/>
        </p:nvSpPr>
        <p:spPr>
          <a:xfrm>
            <a:off x="8046720" y="1828800"/>
            <a:ext cx="3200400" cy="1463040"/>
          </a:xfrm>
          <a:prstGeom prst="rect">
            <a:avLst/>
          </a:prstGeom>
          <a:solidFill>
            <a:srgbClr val="FFFFFF"/>
          </a:solidFill>
          <a:ln w="12700">
            <a:solidFill>
              <a:srgbClr val="00669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046720" y="2011680"/>
            <a:ext cx="32004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800" b="1">
                <a:solidFill>
                  <a:srgbClr val="003366"/>
                </a:solidFill>
                <a:latin typeface="Calibri"/>
              </a:defRPr>
            </a:pPr>
            <a:r>
              <a:t>€96.335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046720" y="2651760"/>
            <a:ext cx="32004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200" b="0">
                <a:solidFill>
                  <a:srgbClr val="666666"/>
                </a:solidFill>
                <a:latin typeface="Calibri"/>
              </a:defRPr>
            </a:pPr>
            <a:r>
              <a:t>Netto kas J1</a:t>
            </a:r>
          </a:p>
        </p:txBody>
      </p:sp>
      <p:graphicFrame>
        <p:nvGraphicFramePr>
          <p:cNvPr id="15" name="Table 14"/>
          <p:cNvGraphicFramePr>
            <a:graphicFrameLocks noGrp="1"/>
          </p:cNvGraphicFramePr>
          <p:nvPr/>
        </p:nvGraphicFramePr>
        <p:xfrm>
          <a:off x="731520" y="3840480"/>
          <a:ext cx="10698480" cy="1645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83080"/>
                <a:gridCol w="1783080"/>
                <a:gridCol w="1783080"/>
                <a:gridCol w="1783080"/>
                <a:gridCol w="1783080"/>
                <a:gridCol w="1783080"/>
              </a:tblGrid>
              <a:tr h="411480">
                <a:tc>
                  <a:txBody>
                    <a:bodyPr/>
                    <a:lstStyle/>
                    <a:p>
                      <a:pPr algn="ctr">
                        <a:defRPr sz="1100" b="1">
                          <a:solidFill>
                            <a:srgbClr val="FFFFFF"/>
                          </a:solidFill>
                        </a:defRPr>
                      </a:pPr>
                      <a:r>
                        <a:t>Post</a:t>
                      </a:r>
                    </a:p>
                  </a:txBody>
                  <a:tcPr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100" b="1">
                          <a:solidFill>
                            <a:srgbClr val="FFFFFF"/>
                          </a:solidFill>
                        </a:defRPr>
                      </a:pPr>
                      <a:r>
                        <a:t>Q1</a:t>
                      </a:r>
                    </a:p>
                  </a:txBody>
                  <a:tcPr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100" b="1">
                          <a:solidFill>
                            <a:srgbClr val="FFFFFF"/>
                          </a:solidFill>
                        </a:defRPr>
                      </a:pPr>
                      <a:r>
                        <a:t>Q2</a:t>
                      </a:r>
                    </a:p>
                  </a:txBody>
                  <a:tcPr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100" b="1">
                          <a:solidFill>
                            <a:srgbClr val="FFFFFF"/>
                          </a:solidFill>
                        </a:defRPr>
                      </a:pPr>
                      <a:r>
                        <a:t>Q3</a:t>
                      </a:r>
                    </a:p>
                  </a:txBody>
                  <a:tcPr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100" b="1">
                          <a:solidFill>
                            <a:srgbClr val="FFFFFF"/>
                          </a:solidFill>
                        </a:defRPr>
                      </a:pPr>
                      <a:r>
                        <a:t>Q4</a:t>
                      </a:r>
                    </a:p>
                  </a:txBody>
                  <a:tcPr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100" b="1">
                          <a:solidFill>
                            <a:srgbClr val="FFFFFF"/>
                          </a:solidFill>
                        </a:defRPr>
                      </a:pPr>
                      <a:r>
                        <a:t>Totaal</a:t>
                      </a:r>
                    </a:p>
                  </a:txBody>
                  <a:tcPr>
                    <a:solidFill>
                      <a:srgbClr val="003366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algn="ctr">
                        <a:defRPr sz="1000">
                          <a:solidFill>
                            <a:srgbClr val="1A1A2E"/>
                          </a:solidFill>
                        </a:defRPr>
                      </a:pPr>
                      <a:r>
                        <a:t>Inkomsten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000">
                          <a:solidFill>
                            <a:srgbClr val="1A1A2E"/>
                          </a:solidFill>
                        </a:defRPr>
                      </a:pPr>
                      <a:r>
                        <a:t>€15.750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000">
                          <a:solidFill>
                            <a:srgbClr val="1A1A2E"/>
                          </a:solidFill>
                        </a:defRPr>
                      </a:pPr>
                      <a:r>
                        <a:t>€31.500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000">
                          <a:solidFill>
                            <a:srgbClr val="1A1A2E"/>
                          </a:solidFill>
                        </a:defRPr>
                      </a:pPr>
                      <a:r>
                        <a:t>€31.500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000">
                          <a:solidFill>
                            <a:srgbClr val="1A1A2E"/>
                          </a:solidFill>
                        </a:defRPr>
                      </a:pPr>
                      <a:r>
                        <a:t>€47.250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000">
                          <a:solidFill>
                            <a:srgbClr val="1A1A2E"/>
                          </a:solidFill>
                        </a:defRPr>
                      </a:pPr>
                      <a:r>
                        <a:t>€126.000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algn="ctr">
                        <a:defRPr sz="1000">
                          <a:solidFill>
                            <a:srgbClr val="1A1A2E"/>
                          </a:solidFill>
                        </a:defRPr>
                      </a:pPr>
                      <a:r>
                        <a:t>Uitgaven</a:t>
                      </a:r>
                    </a:p>
                  </a:txBody>
                  <a:tcPr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000">
                          <a:solidFill>
                            <a:srgbClr val="1A1A2E"/>
                          </a:solidFill>
                        </a:defRPr>
                      </a:pPr>
                      <a:r>
                        <a:t>-€16.410</a:t>
                      </a:r>
                    </a:p>
                  </a:txBody>
                  <a:tcPr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000">
                          <a:solidFill>
                            <a:srgbClr val="1A1A2E"/>
                          </a:solidFill>
                        </a:defRPr>
                      </a:pPr>
                      <a:r>
                        <a:t>-€5.085</a:t>
                      </a:r>
                    </a:p>
                  </a:txBody>
                  <a:tcPr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000">
                          <a:solidFill>
                            <a:srgbClr val="1A1A2E"/>
                          </a:solidFill>
                        </a:defRPr>
                      </a:pPr>
                      <a:r>
                        <a:t>-€5.085</a:t>
                      </a:r>
                    </a:p>
                  </a:txBody>
                  <a:tcPr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000">
                          <a:solidFill>
                            <a:srgbClr val="1A1A2E"/>
                          </a:solidFill>
                        </a:defRPr>
                      </a:pPr>
                      <a:r>
                        <a:t>-€5.085</a:t>
                      </a:r>
                    </a:p>
                  </a:txBody>
                  <a:tcPr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000">
                          <a:solidFill>
                            <a:srgbClr val="1A1A2E"/>
                          </a:solidFill>
                        </a:defRPr>
                      </a:pPr>
                      <a:r>
                        <a:t>-€31.665</a:t>
                      </a:r>
                    </a:p>
                  </a:txBody>
                  <a:tcPr>
                    <a:solidFill>
                      <a:srgbClr val="F0F4F8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algn="ctr">
                        <a:defRPr sz="1000">
                          <a:solidFill>
                            <a:srgbClr val="1A1A2E"/>
                          </a:solidFill>
                        </a:defRPr>
                      </a:pPr>
                      <a:r>
                        <a:t>Cumulatief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000">
                          <a:solidFill>
                            <a:srgbClr val="1A1A2E"/>
                          </a:solidFill>
                        </a:defRPr>
                      </a:pPr>
                      <a:r>
                        <a:t>-€1.160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000">
                          <a:solidFill>
                            <a:srgbClr val="1A1A2E"/>
                          </a:solidFill>
                        </a:defRPr>
                      </a:pPr>
                      <a:r>
                        <a:t>€26.005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000">
                          <a:solidFill>
                            <a:srgbClr val="1A1A2E"/>
                          </a:solidFill>
                        </a:defRPr>
                      </a:pPr>
                      <a:r>
                        <a:t>€53.170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000">
                          <a:solidFill>
                            <a:srgbClr val="1A1A2E"/>
                          </a:solidFill>
                        </a:defRPr>
                      </a:pPr>
                      <a:r>
                        <a:t>€96.335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000">
                          <a:solidFill>
                            <a:srgbClr val="1A1A2E"/>
                          </a:solidFill>
                        </a:defRPr>
                      </a:pP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3716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274320"/>
            <a:ext cx="91440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200" b="1">
                <a:solidFill>
                  <a:srgbClr val="FFFFFF"/>
                </a:solidFill>
                <a:latin typeface="Calibri"/>
              </a:defRPr>
            </a:pPr>
            <a:r>
              <a:t>Top 5 Risico's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868680"/>
            <a:ext cx="91440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400" b="0">
                <a:solidFill>
                  <a:srgbClr val="E0ECF5"/>
                </a:solidFill>
                <a:latin typeface="Calibri"/>
              </a:defRPr>
            </a:pPr>
            <a:r>
              <a:t>Likelihood / Impact matrix</a:t>
            </a:r>
          </a:p>
        </p:txBody>
      </p:sp>
      <p:pic>
        <p:nvPicPr>
          <p:cNvPr id="5" name="Picture 4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41280" y="274320"/>
            <a:ext cx="1371600" cy="1229868"/>
          </a:xfrm>
          <a:prstGeom prst="rect">
            <a:avLst/>
          </a:prstGeom>
        </p:spPr>
      </p:pic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731520" y="2011680"/>
          <a:ext cx="10698480" cy="2468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6"/>
                <a:gridCol w="2139696"/>
                <a:gridCol w="2139696"/>
                <a:gridCol w="2139696"/>
                <a:gridCol w="2139696"/>
              </a:tblGrid>
              <a:tr h="411480">
                <a:tc>
                  <a:txBody>
                    <a:bodyPr/>
                    <a:lstStyle/>
                    <a:p>
                      <a:pPr algn="ctr">
                        <a:defRPr sz="1100" b="1">
                          <a:solidFill>
                            <a:srgbClr val="FFFFFF"/>
                          </a:solidFill>
                        </a:defRPr>
                      </a:pPr>
                      <a:r>
                        <a:t>#</a:t>
                      </a:r>
                    </a:p>
                  </a:txBody>
                  <a:tcPr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100" b="1">
                          <a:solidFill>
                            <a:srgbClr val="FFFFFF"/>
                          </a:solidFill>
                        </a:defRPr>
                      </a:pPr>
                      <a:r>
                        <a:t>Risico</a:t>
                      </a:r>
                    </a:p>
                  </a:txBody>
                  <a:tcPr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100" b="1">
                          <a:solidFill>
                            <a:srgbClr val="FFFFFF"/>
                          </a:solidFill>
                        </a:defRPr>
                      </a:pPr>
                      <a:r>
                        <a:t>Likelihood</a:t>
                      </a:r>
                    </a:p>
                  </a:txBody>
                  <a:tcPr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100" b="1">
                          <a:solidFill>
                            <a:srgbClr val="FFFFFF"/>
                          </a:solidFill>
                        </a:defRPr>
                      </a:pPr>
                      <a:r>
                        <a:t>Impact</a:t>
                      </a:r>
                    </a:p>
                  </a:txBody>
                  <a:tcPr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100" b="1">
                          <a:solidFill>
                            <a:srgbClr val="FFFFFF"/>
                          </a:solidFill>
                        </a:defRPr>
                      </a:pPr>
                      <a:r>
                        <a:t>Mitigatie</a:t>
                      </a:r>
                    </a:p>
                  </a:txBody>
                  <a:tcPr>
                    <a:solidFill>
                      <a:srgbClr val="003366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algn="ctr">
                        <a:defRPr sz="1000">
                          <a:solidFill>
                            <a:srgbClr val="1A1A2E"/>
                          </a:solidFill>
                        </a:defRPr>
                      </a:pPr>
                      <a: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000">
                          <a:solidFill>
                            <a:srgbClr val="1A1A2E"/>
                          </a:solidFill>
                        </a:defRPr>
                      </a:pPr>
                      <a:r>
                        <a:t>Onbeperkte aansprakelijkheid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000">
                          <a:solidFill>
                            <a:srgbClr val="1A1A2E"/>
                          </a:solidFill>
                        </a:defRPr>
                      </a:pPr>
                      <a:r>
                        <a:t>Hoog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000">
                          <a:solidFill>
                            <a:srgbClr val="1A1A2E"/>
                          </a:solidFill>
                        </a:defRPr>
                      </a:pPr>
                      <a:r>
                        <a:t>Zeer hoog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000">
                          <a:solidFill>
                            <a:srgbClr val="1A1A2E"/>
                          </a:solidFill>
                        </a:defRPr>
                      </a:pPr>
                      <a:r>
                        <a:t>BA ≥€1M; BV-conversie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algn="ctr">
                        <a:defRPr sz="1000">
                          <a:solidFill>
                            <a:srgbClr val="1A1A2E"/>
                          </a:solidFill>
                        </a:defRPr>
                      </a:pPr>
                      <a:r>
                        <a:t>2</a:t>
                      </a:r>
                    </a:p>
                  </a:txBody>
                  <a:tcPr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000">
                          <a:solidFill>
                            <a:srgbClr val="1A1A2E"/>
                          </a:solidFill>
                        </a:defRPr>
                      </a:pPr>
                      <a:r>
                        <a:t>Adviesfout</a:t>
                      </a:r>
                    </a:p>
                  </a:txBody>
                  <a:tcPr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000">
                          <a:solidFill>
                            <a:srgbClr val="1A1A2E"/>
                          </a:solidFill>
                        </a:defRPr>
                      </a:pPr>
                      <a:r>
                        <a:t>Laag</a:t>
                      </a:r>
                    </a:p>
                  </a:txBody>
                  <a:tcPr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000">
                          <a:solidFill>
                            <a:srgbClr val="1A1A2E"/>
                          </a:solidFill>
                        </a:defRPr>
                      </a:pPr>
                      <a:r>
                        <a:t>Zeer hoog</a:t>
                      </a:r>
                    </a:p>
                  </a:txBody>
                  <a:tcPr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000">
                          <a:solidFill>
                            <a:srgbClr val="1A1A2E"/>
                          </a:solidFill>
                        </a:defRPr>
                      </a:pPr>
                      <a:r>
                        <a:t>Contractclausules; documentatie</a:t>
                      </a:r>
                    </a:p>
                  </a:txBody>
                  <a:tcPr>
                    <a:solidFill>
                      <a:srgbClr val="F0F4F8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algn="ctr">
                        <a:defRPr sz="1000">
                          <a:solidFill>
                            <a:srgbClr val="1A1A2E"/>
                          </a:solidFill>
                        </a:defRPr>
                      </a:pPr>
                      <a:r>
                        <a:t>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000">
                          <a:solidFill>
                            <a:srgbClr val="1A1A2E"/>
                          </a:solidFill>
                        </a:defRPr>
                      </a:pPr>
                      <a:r>
                        <a:t>Klantconcentratie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000">
                          <a:solidFill>
                            <a:srgbClr val="1A1A2E"/>
                          </a:solidFill>
                        </a:defRPr>
                      </a:pPr>
                      <a:r>
                        <a:t>Middel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000">
                          <a:solidFill>
                            <a:srgbClr val="1A1A2E"/>
                          </a:solidFill>
                        </a:defRPr>
                      </a:pPr>
                      <a:r>
                        <a:t>Hoog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000">
                          <a:solidFill>
                            <a:srgbClr val="1A1A2E"/>
                          </a:solidFill>
                        </a:defRPr>
                      </a:pPr>
                      <a:r>
                        <a:t>Max 40% per klant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algn="ctr">
                        <a:defRPr sz="1000">
                          <a:solidFill>
                            <a:srgbClr val="1A1A2E"/>
                          </a:solidFill>
                        </a:defRPr>
                      </a:pPr>
                      <a:r>
                        <a:t>4</a:t>
                      </a:r>
                    </a:p>
                  </a:txBody>
                  <a:tcPr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000">
                          <a:solidFill>
                            <a:srgbClr val="1A1A2E"/>
                          </a:solidFill>
                        </a:defRPr>
                      </a:pPr>
                      <a:r>
                        <a:t>Seizoensfluctuaties</a:t>
                      </a:r>
                    </a:p>
                  </a:txBody>
                  <a:tcPr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000">
                          <a:solidFill>
                            <a:srgbClr val="1A1A2E"/>
                          </a:solidFill>
                        </a:defRPr>
                      </a:pPr>
                      <a:r>
                        <a:t>Middel</a:t>
                      </a:r>
                    </a:p>
                  </a:txBody>
                  <a:tcPr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000">
                          <a:solidFill>
                            <a:srgbClr val="1A1A2E"/>
                          </a:solidFill>
                        </a:defRPr>
                      </a:pPr>
                      <a:r>
                        <a:t>Middel</a:t>
                      </a:r>
                    </a:p>
                  </a:txBody>
                  <a:tcPr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000">
                          <a:solidFill>
                            <a:srgbClr val="1A1A2E"/>
                          </a:solidFill>
                        </a:defRPr>
                      </a:pPr>
                      <a:r>
                        <a:t>Buffer €20K; marketing push</a:t>
                      </a:r>
                    </a:p>
                  </a:txBody>
                  <a:tcPr>
                    <a:solidFill>
                      <a:srgbClr val="F0F4F8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algn="ctr">
                        <a:defRPr sz="1000">
                          <a:solidFill>
                            <a:srgbClr val="1A1A2E"/>
                          </a:solidFill>
                        </a:defRPr>
                      </a:pPr>
                      <a:r>
                        <a:t>5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000">
                          <a:solidFill>
                            <a:srgbClr val="1A1A2E"/>
                          </a:solidFill>
                        </a:defRPr>
                      </a:pPr>
                      <a:r>
                        <a:t>Onvoldoende opdrachten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000">
                          <a:solidFill>
                            <a:srgbClr val="1A1A2E"/>
                          </a:solidFill>
                        </a:defRPr>
                      </a:pPr>
                      <a:r>
                        <a:t>Middel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000">
                          <a:solidFill>
                            <a:srgbClr val="1A1A2E"/>
                          </a:solidFill>
                        </a:defRPr>
                      </a:pPr>
                      <a:r>
                        <a:t>Hoog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000">
                          <a:solidFill>
                            <a:srgbClr val="1A1A2E"/>
                          </a:solidFill>
                        </a:defRPr>
                      </a:pPr>
                      <a:r>
                        <a:t>Bemiddelaars backfill; leads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3716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274320"/>
            <a:ext cx="91440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200" b="1">
                <a:solidFill>
                  <a:srgbClr val="FFFFFF"/>
                </a:solidFill>
                <a:latin typeface="Calibri"/>
              </a:defRPr>
            </a:pPr>
            <a:r>
              <a:t>Strategische Roadmap 2026-2029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868680"/>
            <a:ext cx="91440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400" b="0">
                <a:solidFill>
                  <a:srgbClr val="E0ECF5"/>
                </a:solidFill>
                <a:latin typeface="Calibri"/>
              </a:defRPr>
            </a:pPr>
            <a:r>
              <a:t>Drie fases naar schaal</a:t>
            </a:r>
          </a:p>
        </p:txBody>
      </p:sp>
      <p:pic>
        <p:nvPicPr>
          <p:cNvPr id="5" name="Picture 4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41280" y="274320"/>
            <a:ext cx="1371600" cy="1229868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731520" y="2011680"/>
            <a:ext cx="3383280" cy="640080"/>
          </a:xfrm>
          <a:prstGeom prst="rect">
            <a:avLst/>
          </a:prstGeom>
          <a:solidFill>
            <a:srgbClr val="00669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31520" y="2103120"/>
            <a:ext cx="33832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800" b="1">
                <a:solidFill>
                  <a:srgbClr val="FFFFFF"/>
                </a:solidFill>
                <a:latin typeface="Calibri"/>
              </a:defRPr>
            </a:pPr>
            <a:r>
              <a:t>FASE 1: Opstart</a:t>
            </a:r>
          </a:p>
        </p:txBody>
      </p:sp>
      <p:sp>
        <p:nvSpPr>
          <p:cNvPr id="8" name="Rectangle 7"/>
          <p:cNvSpPr/>
          <p:nvPr/>
        </p:nvSpPr>
        <p:spPr>
          <a:xfrm>
            <a:off x="731520" y="2651760"/>
            <a:ext cx="3383280" cy="365760"/>
          </a:xfrm>
          <a:prstGeom prst="rect">
            <a:avLst/>
          </a:prstGeom>
          <a:solidFill>
            <a:srgbClr val="E0EC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2697480"/>
            <a:ext cx="33832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200" b="0">
                <a:solidFill>
                  <a:srgbClr val="003366"/>
                </a:solidFill>
                <a:latin typeface="Calibri"/>
              </a:defRPr>
            </a:pPr>
            <a:r>
              <a:t>Q4 2026 - Q2 2027</a:t>
            </a:r>
          </a:p>
        </p:txBody>
      </p:sp>
      <p:sp>
        <p:nvSpPr>
          <p:cNvPr id="10" name="Rectangle 9"/>
          <p:cNvSpPr/>
          <p:nvPr/>
        </p:nvSpPr>
        <p:spPr>
          <a:xfrm>
            <a:off x="731520" y="3017520"/>
            <a:ext cx="3383280" cy="2286000"/>
          </a:xfrm>
          <a:prstGeom prst="rect">
            <a:avLst/>
          </a:prstGeom>
          <a:solidFill>
            <a:srgbClr val="FFFFFF"/>
          </a:solidFill>
          <a:ln w="12700">
            <a:solidFill>
              <a:srgbClr val="00669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914400" y="3200400"/>
            <a:ext cx="301752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300" b="0">
                <a:solidFill>
                  <a:srgbClr val="1A1A2E"/>
                </a:solidFill>
                <a:latin typeface="Calibri"/>
              </a:defRPr>
            </a:pPr>
            <a:r>
              <a:t>KvK, certificeringen, eerste interim-opdracht</a:t>
            </a:r>
            <a:br/>
            <a:r>
              <a:t>120-150 dagen | €85K-€126K omzet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480559" y="2011680"/>
            <a:ext cx="3383280" cy="640080"/>
          </a:xfrm>
          <a:prstGeom prst="rect">
            <a:avLst/>
          </a:prstGeom>
          <a:solidFill>
            <a:srgbClr val="00669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480559" y="2103120"/>
            <a:ext cx="33832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800" b="1">
                <a:solidFill>
                  <a:srgbClr val="FFFFFF"/>
                </a:solidFill>
                <a:latin typeface="Calibri"/>
              </a:defRPr>
            </a:pPr>
            <a:r>
              <a:t>FASE 2: Groei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480559" y="2651760"/>
            <a:ext cx="3383280" cy="365760"/>
          </a:xfrm>
          <a:prstGeom prst="rect">
            <a:avLst/>
          </a:prstGeom>
          <a:solidFill>
            <a:srgbClr val="E0EC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4480559" y="2697480"/>
            <a:ext cx="33832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200" b="0">
                <a:solidFill>
                  <a:srgbClr val="003366"/>
                </a:solidFill>
                <a:latin typeface="Calibri"/>
              </a:defRPr>
            </a:pPr>
            <a:r>
              <a:t>Q3 2027 - Q4 2028</a:t>
            </a:r>
          </a:p>
        </p:txBody>
      </p:sp>
      <p:sp>
        <p:nvSpPr>
          <p:cNvPr id="16" name="Rectangle 15"/>
          <p:cNvSpPr/>
          <p:nvPr/>
        </p:nvSpPr>
        <p:spPr>
          <a:xfrm>
            <a:off x="4480559" y="3017520"/>
            <a:ext cx="3383280" cy="2286000"/>
          </a:xfrm>
          <a:prstGeom prst="rect">
            <a:avLst/>
          </a:prstGeom>
          <a:solidFill>
            <a:srgbClr val="FFFFFF"/>
          </a:solidFill>
          <a:ln w="12700">
            <a:solidFill>
              <a:srgbClr val="00669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4663439" y="3200400"/>
            <a:ext cx="301752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300" b="0">
                <a:solidFill>
                  <a:srgbClr val="1A1A2E"/>
                </a:solidFill>
                <a:latin typeface="Calibri"/>
              </a:defRPr>
            </a:pPr>
            <a:r>
              <a:t>Tariefverhoging, Rotterdam haven, CSRD-module</a:t>
            </a:r>
            <a:br/>
            <a:r>
              <a:t>170+ dagen | €133K-€170K omzet</a:t>
            </a:r>
          </a:p>
        </p:txBody>
      </p:sp>
      <p:sp>
        <p:nvSpPr>
          <p:cNvPr id="18" name="Rectangle 17"/>
          <p:cNvSpPr/>
          <p:nvPr/>
        </p:nvSpPr>
        <p:spPr>
          <a:xfrm>
            <a:off x="8229600" y="2011680"/>
            <a:ext cx="3383280" cy="640080"/>
          </a:xfrm>
          <a:prstGeom prst="rect">
            <a:avLst/>
          </a:prstGeom>
          <a:solidFill>
            <a:srgbClr val="00669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229600" y="2103120"/>
            <a:ext cx="33832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800" b="1">
                <a:solidFill>
                  <a:srgbClr val="FFFFFF"/>
                </a:solidFill>
                <a:latin typeface="Calibri"/>
              </a:defRPr>
            </a:pPr>
            <a:r>
              <a:t>FASE 3: Schaling</a:t>
            </a:r>
          </a:p>
        </p:txBody>
      </p:sp>
      <p:sp>
        <p:nvSpPr>
          <p:cNvPr id="20" name="Rectangle 19"/>
          <p:cNvSpPr/>
          <p:nvPr/>
        </p:nvSpPr>
        <p:spPr>
          <a:xfrm>
            <a:off x="8229600" y="2651760"/>
            <a:ext cx="3383280" cy="365760"/>
          </a:xfrm>
          <a:prstGeom prst="rect">
            <a:avLst/>
          </a:prstGeom>
          <a:solidFill>
            <a:srgbClr val="E0EC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8229600" y="2697480"/>
            <a:ext cx="33832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200" b="0">
                <a:solidFill>
                  <a:srgbClr val="003366"/>
                </a:solidFill>
                <a:latin typeface="Calibri"/>
              </a:defRPr>
            </a:pPr>
            <a:r>
              <a:t>2029</a:t>
            </a:r>
          </a:p>
        </p:txBody>
      </p:sp>
      <p:sp>
        <p:nvSpPr>
          <p:cNvPr id="22" name="Rectangle 21"/>
          <p:cNvSpPr/>
          <p:nvPr/>
        </p:nvSpPr>
        <p:spPr>
          <a:xfrm>
            <a:off x="8229600" y="3017520"/>
            <a:ext cx="3383280" cy="2286000"/>
          </a:xfrm>
          <a:prstGeom prst="rect">
            <a:avLst/>
          </a:prstGeom>
          <a:solidFill>
            <a:srgbClr val="FFFFFF"/>
          </a:solidFill>
          <a:ln w="12700">
            <a:solidFill>
              <a:srgbClr val="00669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8412480" y="3200400"/>
            <a:ext cx="301752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300" b="0">
                <a:solidFill>
                  <a:srgbClr val="1A1A2E"/>
                </a:solidFill>
                <a:latin typeface="Calibri"/>
              </a:defRPr>
            </a:pPr>
            <a:r>
              <a:t>BV-conversie, teamuitbreiding, sprekersrollen</a:t>
            </a:r>
            <a:br/>
            <a:r>
              <a:t>200+ dagen | €170K-€220K omzet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3716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274320"/>
            <a:ext cx="91440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200" b="1">
                <a:solidFill>
                  <a:srgbClr val="FFFFFF"/>
                </a:solidFill>
                <a:latin typeface="Calibri"/>
              </a:defRPr>
            </a:pPr>
            <a:r>
              <a:t>Volgende Stappen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868680"/>
            <a:ext cx="91440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400" b="0">
                <a:solidFill>
                  <a:srgbClr val="E0ECF5"/>
                </a:solidFill>
                <a:latin typeface="Calibri"/>
              </a:defRPr>
            </a:pPr>
            <a:r>
              <a:t>Actieplan 30 / 60 / 90 dagen</a:t>
            </a:r>
          </a:p>
        </p:txBody>
      </p:sp>
      <p:pic>
        <p:nvPicPr>
          <p:cNvPr id="5" name="Picture 4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41280" y="274320"/>
            <a:ext cx="1371600" cy="1229868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731520" y="1828800"/>
            <a:ext cx="3383280" cy="548640"/>
          </a:xfrm>
          <a:prstGeom prst="rect">
            <a:avLst/>
          </a:prstGeom>
          <a:solidFill>
            <a:srgbClr val="00669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31520" y="1874519"/>
            <a:ext cx="33832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800" b="1">
                <a:solidFill>
                  <a:srgbClr val="FFFFFF"/>
                </a:solidFill>
                <a:latin typeface="Calibri"/>
              </a:defRPr>
            </a:pPr>
            <a:r>
              <a:t>30 DAGEN</a:t>
            </a:r>
          </a:p>
        </p:txBody>
      </p:sp>
      <p:sp>
        <p:nvSpPr>
          <p:cNvPr id="8" name="Rectangle 7"/>
          <p:cNvSpPr/>
          <p:nvPr/>
        </p:nvSpPr>
        <p:spPr>
          <a:xfrm>
            <a:off x="731520" y="2377440"/>
            <a:ext cx="3383280" cy="3657600"/>
          </a:xfrm>
          <a:prstGeom prst="rect">
            <a:avLst/>
          </a:prstGeom>
          <a:solidFill>
            <a:srgbClr val="FFFFFF"/>
          </a:solidFill>
          <a:ln w="12700">
            <a:solidFill>
              <a:srgbClr val="00669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914400" y="2560320"/>
            <a:ext cx="301752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200">
                <a:solidFill>
                  <a:srgbClr val="1A1A2E"/>
                </a:solidFill>
                <a:latin typeface="Calibri"/>
              </a:defRPr>
            </a:pPr>
            <a:r>
              <a:t>• Fiscaal advies inwinnen bij erkend fiscalist</a:t>
            </a:r>
          </a:p>
          <a:p>
            <a:pPr>
              <a:spcAft>
                <a:spcPts val="800"/>
              </a:spcAft>
              <a:defRPr sz="1200">
                <a:solidFill>
                  <a:srgbClr val="1A1A2E"/>
                </a:solidFill>
                <a:latin typeface="Calibri"/>
              </a:defRPr>
            </a:pPr>
            <a:r>
              <a:t>• Certificeringen verifiëren (MVK, HVK, VCA-VOL)</a:t>
            </a:r>
          </a:p>
          <a:p>
            <a:pPr>
              <a:spcAft>
                <a:spcPts val="800"/>
              </a:spcAft>
              <a:defRPr sz="1200">
                <a:solidFill>
                  <a:srgbClr val="1A1A2E"/>
                </a:solidFill>
                <a:latin typeface="Calibri"/>
              </a:defRPr>
            </a:pPr>
            <a:r>
              <a:t>• LinkedIn-profiel optimaliseren</a:t>
            </a:r>
          </a:p>
          <a:p>
            <a:pPr>
              <a:spcAft>
                <a:spcPts val="800"/>
              </a:spcAft>
              <a:defRPr sz="1200">
                <a:solidFill>
                  <a:srgbClr val="1A1A2E"/>
                </a:solidFill>
                <a:latin typeface="Calibri"/>
              </a:defRPr>
            </a:pPr>
            <a:r>
              <a:t>• KvK startersinformatie bestuderen</a:t>
            </a:r>
          </a:p>
        </p:txBody>
      </p:sp>
      <p:sp>
        <p:nvSpPr>
          <p:cNvPr id="10" name="Rectangle 9"/>
          <p:cNvSpPr/>
          <p:nvPr/>
        </p:nvSpPr>
        <p:spPr>
          <a:xfrm>
            <a:off x="4480559" y="1828800"/>
            <a:ext cx="3383280" cy="548640"/>
          </a:xfrm>
          <a:prstGeom prst="rect">
            <a:avLst/>
          </a:prstGeom>
          <a:solidFill>
            <a:srgbClr val="00669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480559" y="1874519"/>
            <a:ext cx="33832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800" b="1">
                <a:solidFill>
                  <a:srgbClr val="FFFFFF"/>
                </a:solidFill>
                <a:latin typeface="Calibri"/>
              </a:defRPr>
            </a:pPr>
            <a:r>
              <a:t>60 DAGEN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480559" y="2377440"/>
            <a:ext cx="3383280" cy="3657600"/>
          </a:xfrm>
          <a:prstGeom prst="rect">
            <a:avLst/>
          </a:prstGeom>
          <a:solidFill>
            <a:srgbClr val="FFFFFF"/>
          </a:solidFill>
          <a:ln w="12700">
            <a:solidFill>
              <a:srgbClr val="00669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663439" y="2560320"/>
            <a:ext cx="301752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200">
                <a:solidFill>
                  <a:srgbClr val="1A1A2E"/>
                </a:solidFill>
                <a:latin typeface="Calibri"/>
              </a:defRPr>
            </a:pPr>
            <a:r>
              <a:t>• BA-verzekering vergelijken en afsluiten</a:t>
            </a:r>
          </a:p>
          <a:p>
            <a:pPr>
              <a:spcAft>
                <a:spcPts val="800"/>
              </a:spcAft>
              <a:defRPr sz="1200">
                <a:solidFill>
                  <a:srgbClr val="1A1A2E"/>
                </a:solidFill>
                <a:latin typeface="Calibri"/>
              </a:defRPr>
            </a:pPr>
            <a:r>
              <a:t>• Website/landingspagina opzetten</a:t>
            </a:r>
          </a:p>
          <a:p>
            <a:pPr>
              <a:spcAft>
                <a:spcPts val="800"/>
              </a:spcAft>
              <a:defRPr sz="1200">
                <a:solidFill>
                  <a:srgbClr val="1A1A2E"/>
                </a:solidFill>
                <a:latin typeface="Calibri"/>
              </a:defRPr>
            </a:pPr>
            <a:r>
              <a:t>• Eerste 5 potentiële opdrachtgevers identificeren</a:t>
            </a:r>
          </a:p>
          <a:p>
            <a:pPr>
              <a:spcAft>
                <a:spcPts val="800"/>
              </a:spcAft>
              <a:defRPr sz="1200">
                <a:solidFill>
                  <a:srgbClr val="1A1A2E"/>
                </a:solidFill>
                <a:latin typeface="Calibri"/>
              </a:defRPr>
            </a:pPr>
            <a:r>
              <a:t>• Lions-netwerk activeren</a:t>
            </a:r>
          </a:p>
        </p:txBody>
      </p:sp>
      <p:sp>
        <p:nvSpPr>
          <p:cNvPr id="14" name="Rectangle 13"/>
          <p:cNvSpPr/>
          <p:nvPr/>
        </p:nvSpPr>
        <p:spPr>
          <a:xfrm>
            <a:off x="8229600" y="1828800"/>
            <a:ext cx="3383280" cy="548640"/>
          </a:xfrm>
          <a:prstGeom prst="rect">
            <a:avLst/>
          </a:prstGeom>
          <a:solidFill>
            <a:srgbClr val="00669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229600" y="1874519"/>
            <a:ext cx="33832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800" b="1">
                <a:solidFill>
                  <a:srgbClr val="FFFFFF"/>
                </a:solidFill>
                <a:latin typeface="Calibri"/>
              </a:defRPr>
            </a:pPr>
            <a:r>
              <a:t>90 DAGEN</a:t>
            </a:r>
          </a:p>
        </p:txBody>
      </p:sp>
      <p:sp>
        <p:nvSpPr>
          <p:cNvPr id="16" name="Rectangle 15"/>
          <p:cNvSpPr/>
          <p:nvPr/>
        </p:nvSpPr>
        <p:spPr>
          <a:xfrm>
            <a:off x="8229600" y="2377440"/>
            <a:ext cx="3383280" cy="3657600"/>
          </a:xfrm>
          <a:prstGeom prst="rect">
            <a:avLst/>
          </a:prstGeom>
          <a:solidFill>
            <a:srgbClr val="FFFFFF"/>
          </a:solidFill>
          <a:ln w="12700">
            <a:solidFill>
              <a:srgbClr val="00669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412480" y="2560320"/>
            <a:ext cx="301752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200">
                <a:solidFill>
                  <a:srgbClr val="1A1A2E"/>
                </a:solidFill>
                <a:latin typeface="Calibri"/>
              </a:defRPr>
            </a:pPr>
            <a:r>
              <a:t>• KvK-inschrijving eenmanszaak</a:t>
            </a:r>
          </a:p>
          <a:p>
            <a:pPr>
              <a:spcAft>
                <a:spcPts val="800"/>
              </a:spcAft>
              <a:defRPr sz="1200">
                <a:solidFill>
                  <a:srgbClr val="1A1A2E"/>
                </a:solidFill>
                <a:latin typeface="Calibri"/>
              </a:defRPr>
            </a:pPr>
            <a:r>
              <a:t>• Modelovereenkomsten en AV gereed</a:t>
            </a:r>
          </a:p>
          <a:p>
            <a:pPr>
              <a:spcAft>
                <a:spcPts val="800"/>
              </a:spcAft>
              <a:defRPr sz="1200">
                <a:solidFill>
                  <a:srgbClr val="1A1A2E"/>
                </a:solidFill>
                <a:latin typeface="Calibri"/>
              </a:defRPr>
            </a:pPr>
            <a:r>
              <a:t>• Eerste bemiddelaars inschakelen (Transit HSE, Shirley Parsons)</a:t>
            </a:r>
          </a:p>
          <a:p>
            <a:pPr>
              <a:spcAft>
                <a:spcPts val="800"/>
              </a:spcAft>
              <a:defRPr sz="1200">
                <a:solidFill>
                  <a:srgbClr val="1A1A2E"/>
                </a:solidFill>
                <a:latin typeface="Calibri"/>
              </a:defRPr>
            </a:pPr>
            <a:r>
              <a:t>• Start acquisitie en netwerkevenementen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336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2926080"/>
            <a:ext cx="12191695" cy="54864"/>
          </a:xfrm>
          <a:prstGeom prst="rect">
            <a:avLst/>
          </a:prstGeom>
          <a:solidFill>
            <a:srgbClr val="00669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" name="Picture 3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4960" y="731520"/>
            <a:ext cx="1371600" cy="122986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914400" y="1828800"/>
            <a:ext cx="1033272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4200" b="1">
                <a:solidFill>
                  <a:srgbClr val="FFFFFF"/>
                </a:solidFill>
                <a:latin typeface="Calibri"/>
              </a:defRPr>
            </a:pPr>
            <a:r>
              <a:t>Vragen &amp; Contact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3474720"/>
            <a:ext cx="10332720" cy="2286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000" b="0">
                <a:solidFill>
                  <a:srgbClr val="E0ECF5"/>
                </a:solidFill>
                <a:latin typeface="Calibri"/>
              </a:defRPr>
            </a:pPr>
            <a:r>
              <a:t>Jorick van Gemert</a:t>
            </a:r>
            <a:br/>
            <a:r>
              <a:t>JvG Consultancy</a:t>
            </a:r>
            <a:br/>
            <a:r>
              <a:t>Heiloo, Noord-Holland</a:t>
            </a:r>
            <a:br/>
            <a:br/>
            <a:r>
              <a:t>jorick@jvgconsultancy.nl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5669280"/>
            <a:ext cx="103327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200" b="0">
                <a:solidFill>
                  <a:srgbClr val="666666"/>
                </a:solidFill>
                <a:latin typeface="Calibri"/>
              </a:defRPr>
            </a:pPr>
            <a:r>
              <a:t>Vertrouwelijk — April 2026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