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8" Type="http://schemas.openxmlformats.org/officeDocument/2006/relationships/slide" Target="slide10.xml"/><Relationship Id="rId9" Type="http://schemas.openxmlformats.org/officeDocument/2006/relationships/slide" Target="slide11.xml"/><Relationship Id="rId10" Type="http://schemas.openxmlformats.org/officeDocument/2006/relationships/slide" Target="slide12.xml"/><Relationship Id="rId11" Type="http://schemas.openxmlformats.org/officeDocument/2006/relationships/slide" Target="slide13.xml"/><Relationship Id="rId12" Type="http://schemas.openxmlformats.org/officeDocument/2006/relationships/slide" Target="slide14.xml"/><Relationship Id="rId13" Type="http://schemas.openxmlformats.org/officeDocument/2006/relationships/slide" Target="slide15.xml"/><Relationship Id="rId14" Type="http://schemas.openxmlformats.org/officeDocument/2006/relationships/slide" Target="slide1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A16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583680" cy="5143500"/>
          </a:xfrm>
          <a:prstGeom prst="rect">
            <a:avLst/>
          </a:prstGeom>
          <a:solidFill>
            <a:srgbClr val="003366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 rot="1080000">
            <a:off x="6766560" y="-1097280"/>
            <a:ext cx="3291840" cy="7680960"/>
          </a:xfrm>
          <a:prstGeom prst="rect">
            <a:avLst/>
          </a:prstGeom>
          <a:solidFill>
            <a:srgbClr val="FF6D00">
              <a:alpha val="2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554480"/>
            <a:ext cx="56692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Hittestress: Awareness 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834640"/>
            <a:ext cx="56692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F8F9FA"/>
                </a:solidFill>
                <a:latin typeface="Arial"/>
              </a:rPr>
              <a:t>Offshore Operators — Herkenning, Preventie &amp; Maatregelen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429000"/>
            <a:ext cx="5669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9CA3AF"/>
                </a:solidFill>
                <a:latin typeface="Arial"/>
              </a:rPr>
              <a:t>Awareness Training | 30–45 min | Gevorderd  |  30–45 minuten</a:t>
            </a:r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20040"/>
            <a:ext cx="815821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Welkom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0"/>
            <a:ext cx="8138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Kies een module om te starten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502920" y="141732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54533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3794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Wet- en Regelgeving: Wat schrijft de wet voor?</a:t>
            </a:r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4709160" y="141732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154533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183794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Fysiologie: Kerntemperatuur &amp; OMG+P-factoren</a:t>
            </a:r>
          </a:p>
        </p:txBody>
      </p:sp>
      <p:sp>
        <p:nvSpPr>
          <p:cNvPr id="11" name="Rounded Rectangle 10">
            <a:hlinkClick r:id="rId5" action="ppaction://hlinksldjump"/>
          </p:cNvPr>
          <p:cNvSpPr/>
          <p:nvPr/>
        </p:nvSpPr>
        <p:spPr>
          <a:xfrm>
            <a:off x="502920" y="269748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82549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11810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WBGT-index: De offshore meetstandaard (ISO 7243)</a:t>
            </a:r>
          </a:p>
        </p:txBody>
      </p:sp>
      <p:sp>
        <p:nvSpPr>
          <p:cNvPr id="14" name="Rounded Rectangle 13">
            <a:hlinkClick r:id="rId6" action="ppaction://hlinksldjump"/>
          </p:cNvPr>
          <p:cNvSpPr/>
          <p:nvPr/>
        </p:nvSpPr>
        <p:spPr>
          <a:xfrm>
            <a:off x="4709160" y="269748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92040" y="282549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311810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Symptomen: Hittekramp → Hitte-uitputting → Hitteberoerte</a:t>
            </a:r>
          </a:p>
        </p:txBody>
      </p:sp>
      <p:sp>
        <p:nvSpPr>
          <p:cNvPr id="17" name="Rounded Rectangle 16">
            <a:hlinkClick r:id="rId7" action="ppaction://hlinksldjump"/>
          </p:cNvPr>
          <p:cNvSpPr/>
          <p:nvPr/>
        </p:nvSpPr>
        <p:spPr>
          <a:xfrm>
            <a:off x="502920" y="397764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10565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39826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Buddy Check: Signaleren &amp; Actie</a:t>
            </a:r>
          </a:p>
        </p:txBody>
      </p:sp>
      <p:sp>
        <p:nvSpPr>
          <p:cNvPr id="20" name="Rounded Rectangle 19">
            <a:hlinkClick r:id="rId8" action="ppaction://hlinksldjump"/>
          </p:cNvPr>
          <p:cNvSpPr/>
          <p:nvPr/>
        </p:nvSpPr>
        <p:spPr>
          <a:xfrm>
            <a:off x="4709160" y="397764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92040" y="410565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92040" y="439826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Maatregelpakket A (25–30°C): Verzachtend</a:t>
            </a:r>
          </a:p>
        </p:txBody>
      </p:sp>
      <p:sp>
        <p:nvSpPr>
          <p:cNvPr id="23" name="Rounded Rectangle 22">
            <a:hlinkClick r:id="rId9" action="ppaction://hlinksldjump"/>
          </p:cNvPr>
          <p:cNvSpPr/>
          <p:nvPr/>
        </p:nvSpPr>
        <p:spPr>
          <a:xfrm>
            <a:off x="502920" y="525780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538581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67842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Maatregelpakket B (30–35°C): Intensief</a:t>
            </a:r>
          </a:p>
        </p:txBody>
      </p:sp>
      <p:sp>
        <p:nvSpPr>
          <p:cNvPr id="26" name="Rounded Rectangle 25">
            <a:hlinkClick r:id="rId10" action="ppaction://hlinksldjump"/>
          </p:cNvPr>
          <p:cNvSpPr/>
          <p:nvPr/>
        </p:nvSpPr>
        <p:spPr>
          <a:xfrm>
            <a:off x="4709160" y="525780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92040" y="538581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92040" y="567842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Maatregelpakket C (&gt;35°C): Tropisch/Extreem</a:t>
            </a:r>
          </a:p>
        </p:txBody>
      </p:sp>
      <p:sp>
        <p:nvSpPr>
          <p:cNvPr id="29" name="Rounded Rectangle 28">
            <a:hlinkClick r:id="rId11" action="ppaction://hlinksldjump"/>
          </p:cNvPr>
          <p:cNvSpPr/>
          <p:nvPr/>
        </p:nvSpPr>
        <p:spPr>
          <a:xfrm>
            <a:off x="502920" y="653796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666597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695858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Arbeidshygiënische Strategie &amp; Hydratatie</a:t>
            </a:r>
          </a:p>
        </p:txBody>
      </p:sp>
      <p:sp>
        <p:nvSpPr>
          <p:cNvPr id="32" name="Rounded Rectangle 31">
            <a:hlinkClick r:id="rId12" action="ppaction://hlinksldjump"/>
          </p:cNvPr>
          <p:cNvSpPr/>
          <p:nvPr/>
        </p:nvSpPr>
        <p:spPr>
          <a:xfrm>
            <a:off x="4709160" y="653796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892040" y="666597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92040" y="695858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Tropenrooster &amp; Hittegolf: Definities &amp; Procedure</a:t>
            </a:r>
          </a:p>
        </p:txBody>
      </p:sp>
      <p:sp>
        <p:nvSpPr>
          <p:cNvPr id="35" name="Rounded Rectangle 34">
            <a:hlinkClick r:id="rId13" action="ppaction://hlinksldjump"/>
          </p:cNvPr>
          <p:cNvSpPr/>
          <p:nvPr/>
        </p:nvSpPr>
        <p:spPr>
          <a:xfrm>
            <a:off x="502920" y="781812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794613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11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823874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Eigen Verantwoordelijkheid: Werker, Leidinggevende &amp; Organisatie</a:t>
            </a:r>
          </a:p>
        </p:txBody>
      </p:sp>
      <p:sp>
        <p:nvSpPr>
          <p:cNvPr id="38" name="Rounded Rectangle 37">
            <a:hlinkClick r:id="rId14" action="ppaction://hlinksldjump"/>
          </p:cNvPr>
          <p:cNvSpPr/>
          <p:nvPr/>
        </p:nvSpPr>
        <p:spPr>
          <a:xfrm>
            <a:off x="4709160" y="7818120"/>
            <a:ext cx="3886200" cy="10515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892040" y="7946136"/>
            <a:ext cx="35204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FF6D00"/>
                </a:solidFill>
                <a:latin typeface="Arial"/>
              </a:rPr>
              <a:t>Module 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92040" y="8238744"/>
            <a:ext cx="35204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3366"/>
                </a:solidFill>
                <a:latin typeface="Arial"/>
              </a:rPr>
              <a:t>Samenvatting: Hittestress in één oogopslag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icture 4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0"/>
            <a:ext cx="8138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Na deze training kun je: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89888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371600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wettelijke eisen (Arbobesluit art. 6.1) en richtlijnen voor hitte op de werkplek benoemen en toepassen op de offshore situatie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956816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38528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fysiologische impact van hitte op het menselijk lichaam uitleggen — kerntemperatuur, OMG+P-factoren en de gevaren van oververhitting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523744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505456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WBGT-index uitleggen en waarom deze belangrijker is dan de luchttemperatuur alleen bij offshore activiteiten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090672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072384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Symptomen van hittestress herkennen, van milde hittekramp tot levensbedreigende hitteberoerte (Buddy Check)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657600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639312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3 maatregelpakketten (A: 25–30°C, B: 30–35°C, C: &gt;35°C) toepassen op basis van temperatuur en werkomstandigheden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224528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4206240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De arbeidshygiënische strategie (bronaanpak → afscherming → PBM) toepassen op concrete offshore werksituaties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4791456"/>
            <a:ext cx="292608" cy="292608"/>
          </a:xfrm>
          <a:prstGeom prst="roundRect">
            <a:avLst/>
          </a:prstGeom>
          <a:solidFill>
            <a:srgbClr val="00A8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773168"/>
            <a:ext cx="7589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Eigen verantwoordelijkheid, tropenrooster-procedure en stop-work authority benoemen en toepassen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1: Wet- en Regelgeving: Wat schrijft de wet voor?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Arbobesluit Artikel 6.1: klimaat mag geen schade aan gezondheid veroorzaken — doelvoorschrift, geen harde graden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Werkgever is verplicht tot RI&amp;E voor hitterisico's en adequate maatregelen (ventilatie, schaduw, aangepaste werktijden)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Als algemene maatregelen onvoldoende: PBM's verstrekken of blootstellingstijd verkorten (verplichte pauzes in koele ruimtes)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Voor zwangere werknemers en medische indicaties gelden strengere grenzen (Arbobesluit art. 4.6 / 6.1)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Arbocatalogi en voormalige AI-bladen zijn leidend voor handhaving door Nederlandse Arbeidsinspectie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ISO 7243:2017 als internationale meetnorm voor hittestress op de werkplek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1; 2; 3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1: Wet- en Regelgeving: Wat schrijft de wet voor? — overzicht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25880"/>
          <a:ext cx="81381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2720"/>
                <a:gridCol w="2712720"/>
                <a:gridCol w="2712720"/>
              </a:tblGrid>
              <a:tr h="731520">
                <a:tc>
                  <a:txBody>
                    <a:bodyPr/>
                    <a:lstStyle/>
                    <a:p>
                      <a:r>
                        <a:rPr b="1" sz="1300">
                          <a:solidFill>
                            <a:srgbClr val="FFFFFF"/>
                          </a:solidFill>
                          <a:latin typeface="Arial"/>
                        </a:rPr>
                        <a:t>Soort werk (offshore)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300">
                          <a:solidFill>
                            <a:srgbClr val="FFFFFF"/>
                          </a:solidFill>
                          <a:latin typeface="Arial"/>
                        </a:rPr>
                        <a:t>Max. temperatuur (met luchtstroom)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300">
                          <a:solidFill>
                            <a:srgbClr val="FFFFFF"/>
                          </a:solidFill>
                          <a:latin typeface="Arial"/>
                        </a:rPr>
                        <a:t>Max. temperatuur (zonder luchtstroom)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Licht fysiek werk (control room, monitoring)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28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28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Intensief fysiek werk (onderhoud, inspecties, lopen)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26 °C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25 °C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Zeer intensief fysiek werk (steigerbouw, zwaar hijswerk, valving)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25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F2937"/>
                          </a:solidFill>
                          <a:latin typeface="Arial"/>
                        </a:rPr>
                        <a:t>23 °C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2: Fysiologie: Kerntemperatuur &amp; OMG+P-factoren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Het lichaam handhaaft een kerntemperatuur van ~37°C — alleen koeling via zweetverdamping (verdampingswarmte)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Bij te hoge hittebelasting kan het lichaam de kerntemperatuur niet handhaven → deze loopt op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Er is GEEN exacte temperatuur waarboven werken niet verantwoord is — maatregelen zijn preventie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OMG+P-factoren bepalen de totale hittebelasting: Omgeving (temp, straling, luchtvochtigheid, luchtsnelheid), (werk)Kleding, Mate van inspanning, Persoonlijke factoren (vochtbalans, conditie, gewicht)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Extreme warmte vermindert concentratievermogen → verhoogd ongevallenrisico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8; 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3: WBGT-index: De offshore meetstandaard (ISO 7243)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WBGT = samengestelde index: luchttemperatuur + luchtvochtigheid (wet bulb) + stralingswarmte (globe) + luchtsnelheid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Hoge luchtvochtigheid op zee verhindert zweetverdamping — primaire koeling van het lichaam faalt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Stralingswarmte: zon op donker stalen dek + warme uitlaten/machinerie voegt onzichtbare warmte toe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Wind = verkoeling door snellere verdamping; stilte = snellere oververhitting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Kledingcorrectie: FRC overalls, veiligheidsschoenen, handschoenen, helm = isolerend → +2 tot +5 op WBGT-index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Conservatief advies: gebruik +3 WBGT als standaardcorrectie tenzij specifiek gemeten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3; 4; 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4: Symptomen: Hittekramp → Hitte-uitputting → Hitteberoerte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Hittekramp — pijnlijke spierkrampen (buik/armen/benen) door zoutverlies bij zwaar zweten; actie: rust, zout/herstel drank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Hitte-uitputting — hevig zweten, bleke/klamme huid, duizeligheid, hoofdpijn, misselijkheid, extreme vermoeidheid; actie: koele ruimte, rust, water/sportdrank, medic waarschuwen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HITTEBEROERTE (levensbedreigend) — STOPT MET ZWETEN, hete/rode/droge huid, &gt;39–40°C, verward/agressief, hallucinaties, bewustzijnsverlies; DIRECT 112/ERT + agressief koelen met ijs/natte doeken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Progressie versnelt bij offshore PBM (FRC isoleert warmte) en bij hoge luchtvochtigheid op zee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Let op: hitte-uitslag (rode bultjes, jeuk) kan voorafgaan aan ernstigere symptomen — signaal niet negeren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4; 5; 8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5: Buddy Check: Signaleren &amp; Actie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Let op elkaar — spreek collega's aan bij afwijkend gedrag, verwardheid, traagheid of vreemde bewegingen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Vraag actief: 'Alles oké? Heb je genoeg gedronken?' — ook bij jezelf checken (zelfmonitoring)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Hitte-uitputting: rust en rehydrateer in koele ruimte — als geen verbetering in 15 min: medic waarschuwen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Hitteberoerte: NIET wachten — direct 112/ERT alarmeren, start agressief koelen, niet laten drinken als bewusteloos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Documenteer en rapporteer: elk hitterelateerd incident melden bij HSE voor RI&amp;E en preventie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4; 5; 8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6: Maatregelpakket A (25–30°C): Verzachtend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Aangepaste kleding: helm met nekflap voor zonwering, lichte onderkleding onder FRC waar mogelijk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Zonnebrand factor 10+ elke 2 uur aanbrengen — ook bij bewolking (UV door wolken)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Plan zwaar werk in koelere periodes (vroege ochtend / late middag)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Neem pauzes in de koelte (airco ruimte of schaduw) — minimaal 10 min per uur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Hydratatie: begin de avond vóór de shift met drinken; minstens 1 glas water per kwartier tijdens werk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8; 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7: Maatregelpakket B (30–35°C): Intensief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Alles uit Pakket A + huidbedekking tegen zon (lange mouwen, nekbescherming), vermijd directe zon waar mogelijk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Verlaag werktempo — frequente pauzeren (bijv. 20 min werk / 10 min koelen)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Vaker douchen/omkleden om zweetresten te verwijderen en huid te koelen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Verplicht water mee naar werkplek (fles of drinkvest) — minimaal 0,5L per uur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Tropenrooster optioneel: start vroeg (05:00–06:00), lange middagpauze, eindig laat — in overleg met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8; 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8: Maatregelpakket C (&gt;35°C): Tropisch/Extreem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Alles uit Pakket A + B + zwaar werk uitstellen tot koelere periodes (nacht/vroege ochtend)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Verplicht tropenrooster: korter werken in blokken, focus op hydratatie en koeling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Werk in directe zon &gt;35°C = verscherpte pauzes (bijv. 10 min werk / 15 min koelen)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Elektrolyten aan water toevoegen voor compensatie zoutverlies bij hevig zweten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Overweeg koelvesten bij kritische taken — alleen in overleg met HSE/medic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8; 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9: Arbeidshygiënische Strategie &amp; Hydratatie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1. BRONAANPAK &amp; ORGANISATIE: Essentiële werk? Tropenrooster (vroeg/laat), werk-rust schema's op basis van WBGT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2. AFSCHERMING &amp; VENTILATIE: Tijdelijke schaduwplekken (zeilen/tarps op dek), mobiele ventilatoren voor luchtstroom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3. PERSOONLIJK &amp; FACILITAIR: Preventief drinken (elk kwartier beker water), elektrolyten voor zoutverlies, koelvesten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Hydratatie begint al de avond vóór de shift — urine-kleurkaart: helder/lichtgeel = goed, donkergeel = dehydratie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Stop Work Authority: iedere medewerker heeft recht/plicht werk stil te leggen bij onveilige hittesituatie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1; 2; 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10: Tropenrooster &amp; Hittegolf: Definities &amp; Procedure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Officiële hittegolf (KNMI/De Bilt): ≥5 dagen max ≥25°C, waarvan ≥3 dagen ≥30°C (tropische dagen)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Bij naderende hittegolf: overleg met management over tropenrooster — goedgekeurd door GPSA/management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Tropenrooster = vroeg starten (05:00–06:00), lange middagpauze in koelte, later doorwerken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Zware werkzaamheden verplaatsen naar koelere dagdelen of uitstellen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Registratie en communicatie: afspraken vastleggen, team informeren, HSE betrekken bij twijfel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8; 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11: Eigen Verantwoordelijkheid: Werker, Leidinggevende &amp; Organisatie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Werker: let op eigen conditie, hydrateer preventief, meld symptomen direct, gebruik buddy check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Leidinggevende: beoordeel werksituatie op hitte, pas maatregelen toe, faciliteer pauzes en koeling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Organisatie/HSEQ: RI&amp;E op hitterisico's, tropenrooster goedkeuren, PBM en koelfaciliteiten beschikbaar stellen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Buddy Check: let op jezelf én elkaar — spreek collega aan bij afwijkend gedrag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Meld elk hitterelateerd incident voor continue verbetering en herziening RI&amp;E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1; 8; 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Module 12: Samenvatting: Hittestress in één oogopslag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7955279" cy="310896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508760"/>
            <a:ext cx="7589519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WBGT-index bepaalt de echte hittestress — niet alleen de thermometer (vocht + straling + kleding)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3 maatregelpakketten: A (25–30°C, verzachtend), B (30–35°C, intensief), C (&gt;35°C, tropisch/extreem)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Hitteberoerte = stopt met zweten, &gt;39°C, verward → medisch noodgeval (112/ERT + agressief koelen)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Tropenrooster bij hittegolf: start vroeg, middagpauze, eindig laat — vereist management-goedkeuring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1F2937"/>
                </a:solidFill>
                <a:latin typeface="Arial"/>
              </a:rPr>
              <a:t>•  Eigen verantwoordelijkheid &amp; Stop Work Authority: onveilig door hitte? Meld het, leg werk stil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Arial"/>
              </a:rPr>
              <a:t>Bronnen: 1; 2; 3; 4; 5; 8; 9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1 van 6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Wat is de WBGT-index en waarom is deze offshore belangrijker dan de luchttemperatuur alleen?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De WBGT meet alleen de luchttemperatuur in de schaduw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De WBGT combineert temperatuur, luchtvochtigheid, stralingswarmte en luchtsnelheid — cruciaal omdat hoge luchtvochtigheid op zee zweetverdamping voorkomt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De WBGT is een Europese norm die alleen geldt voor binnenwerkzaamheden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2 van 6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Een collega stopt met zweten, heeft een hete/rode/droge huid en is verward. Wat is de juiste actie?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Rusten in de schaduw en water drinken, dan doorwerken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Direct 112/ERT alarmeren en agressief koelen met ijs, natte doeken en ventilatoren — dit is hitteberoerte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Wachten tot de shift voorbij is en dan naar de huisarts gaan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3 van 6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Hoeveel graden moet je op de WBGT-index optellen voor offshore FRC-kleding (vlamvertragende overall, helm, handschoenen, veiligheidsschoenen)?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Geen correctie nodig — de kleding beschermt tegen hitte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+2 tot +5 op de WBGT-index vanwege de isolerende werking van de PBM's; standaard +3 conservatief advies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Alleen +1 voor de helm, de rest telt niet mee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4 van 6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Welk maatregelpakket is van toepassing bij 32°C en zwaar werk op het dek?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Pakket A (verzachtend) — 25 tot 30°C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B.  Pakket C (tropisch/extreem) — &gt;35°C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Pakket B (intensief) — 30 tot 35°C: verlaagd tempo, frequente pauzes, tropenrooster optioneel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5 van 6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Wat is de eerste stap in de arbeidshygiënische strategie voor hittestressbeheersing?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Koelvesten uitdelen aan iedereen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Bronaanpak &amp; organisatie: is het werk essentieel of kan het uitgesteld/verplaatst worden (tropenrooster)?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Direct extra ventilatoren opstellen op het dek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Quiz — vraag 6 van 6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143000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1">
                <a:solidFill>
                  <a:srgbClr val="1F2937"/>
                </a:solidFill>
                <a:latin typeface="Arial"/>
              </a:rPr>
              <a:t>Wat is de officiële KNMI-definitie van een hittegolf in Nederland?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74519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84247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A.  3 dagen achtereen van 30°C of hoger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679191"/>
            <a:ext cx="8138160" cy="658368"/>
          </a:xfrm>
          <a:prstGeom prst="roundRect">
            <a:avLst/>
          </a:prstGeom>
          <a:solidFill>
            <a:srgbClr val="EAF7F0"/>
          </a:solidFill>
          <a:ln w="12700">
            <a:solidFill>
              <a:srgbClr val="00A85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788919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0A859"/>
                </a:solidFill>
                <a:latin typeface="Arial"/>
              </a:rPr>
              <a:t>✓  Minimaal 5 dagen max ≥25°C, waarvan minstens 3 dagen ≥30°C (tropische dagen)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483863"/>
            <a:ext cx="8138160" cy="658368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593591"/>
            <a:ext cx="76809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C.  Elke dag van de week 25°C of hoger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Bronnenlijst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1371600"/>
            <a:ext cx="813816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1.  Arbobesluit Artikel 6.1 — Klimaat op de werkplek (doelvoorschrift, RI&amp;E verplichting, maatregelenplicht)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2.  Arbocatalogus / AI-bladen — Temperatuurgrenzen per arbeidszwaarte (vuistregels 23–28°C afhankelijk van arbeidszwaarte en luchtstroom)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3.  ISO 7243:2017 — Hot environments: Estimation of heat stress using WBGT-index (meetmethode WBGT)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4.  NEN-EN-ISO 7243 / Arbocatalogus — Kledingcorrectiefactoren voor beschermende kleding (FRC/overalls: +2 tot +5 WBGT-eenheden)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5.  Arbowet Artikel 3 / Arbobesluit Artikelen 1.42–1.43, 4.6 — Zorgplicht, RI&amp;E, registratie, zwangeren/jongeren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6.  Werken in warme omstandigheden — HSEQ Kennisbibliotheek (lokaal: /root/Documents/HSEQ_kennis/)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7.  Basisboek Chemische veiligheid — Referentiewerk voor veiligheid op offshore/chemische werkplekken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8.  GPS Group — Hitte stress: werken onder warme omstandigheden (presentatie, juni 2022) — OMGP-factoren, maatregelpakketten, symptoomprogressie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9.  KNMI / De Bilt — Definitie hittegolf: ≥5 zomerse dagen (≥25°C) waarvan ≥3 tropische dagen (≥30°C)</a:t>
            </a:r>
          </a:p>
          <a:p>
            <a:pPr algn="l">
              <a:spcAft>
                <a:spcPts val="1000"/>
              </a:spcAft>
            </a:pPr>
            <a:r>
              <a:rPr sz="1400" b="0">
                <a:solidFill>
                  <a:srgbClr val="1F2937"/>
                </a:solidFill>
                <a:latin typeface="Arial"/>
              </a:rPr>
              <a:t>10.  NEN-EN-ISO 7243 Annex C — Kledingisolatie (clo-waarden) en kledingcorrectiefactoren voor beschermende kleding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81381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600" b="1">
                <a:solidFill>
                  <a:srgbClr val="003366"/>
                </a:solidFill>
                <a:latin typeface="Arial"/>
              </a:rPr>
              <a:t>Kernpunten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04672"/>
            <a:ext cx="8138160" cy="36576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914400"/>
            <a:ext cx="81381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0">
                <a:solidFill>
                  <a:srgbClr val="6B7280"/>
                </a:solidFill>
                <a:latin typeface="Arial"/>
              </a:rPr>
              <a:t>Neem dit mee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99616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WBGT-index (niet de thermometer) bepaalt de echte hittestress — rekening houdend met vocht, straling, wind én kleding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157984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29968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OMG+P-factoren: omgeving, kleding, inspanning, persoonlijke factoren — iedereen reageert anders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816352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688336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3 maatregelpakketten: A (25–30°C), B (30–35°C), C (&gt;35°C) met oplopende maatregelen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474720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346704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Hitteberoerte = medische noodsituatie: stopt met zweten, verwardheid, &gt;39°C → DIRECT 112/ERT + agressief koelen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3088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005072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Symptoomprogressie: hittekramp → hitte-uitputting (duizelig, misselijk, klam) → hitteberoerte (heet, droog, verward)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791456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4663440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Tropenrooster bij hittegolf (≥5 dagen ≥25°C, ≥3 dagen ≥30°C) — vereist management-goedkeuring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5449824"/>
            <a:ext cx="164592" cy="164592"/>
          </a:xfrm>
          <a:prstGeom prst="round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5321808"/>
            <a:ext cx="7772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1F2937"/>
                </a:solidFill>
                <a:latin typeface="Arial"/>
              </a:rPr>
              <a:t>Eigen verantwoordelijkheid &amp; Buddy Check: let op collega's, meld signalen, gebruik Stop Work Authority bij onveiligheid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4814316"/>
            <a:ext cx="305933" cy="2743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4759452"/>
            <a:ext cx="5943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4759452"/>
            <a:ext cx="1051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rgbClr val="FFFFFF"/>
                </a:solidFill>
                <a:latin typeface="Arial"/>
              </a:rP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