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VOP — Veilige Opstart Procedure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Gestructureerd opstarten van installaties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TR-302-03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VOP — Veilige Opstart Procedure | TR-302-03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Operators, technici, leidinggevenden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Gestructureerd opstarten zonder risico's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Definitie VOP en wettelijke basis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Verschil VOP vs normale 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10-stappen stappenplan uitvoeren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Verificatiepunten per installatie-onderdeel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Rollen: uitvoerder, controleur, goedkeurder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Communicatie-protocol bij opstart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Veelgemaakte fouten (top-5)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PM-specifiek: Opstart vanadiumverwerkingslijn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Wat is een VOP?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VOP = Veilige Opstart Procedure — gestructureerd proces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Verplicht na: Onderhoud, stilstand, modificatie, calamiteit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Wettelijk: Arbobesluit + Seveso III (vrijwillig 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Doel: Veilig overgang van 'stil' naar 'operationeel'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Zonder VOP: Verhoogd risico op lekkage, brand, explosie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VOP vs Normale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📋 VOP (Veilig Opstarten)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Na onderhoud/stilstand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Uitgebreide checklist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3-rollen: uitvoerder+controleur+goedkeurder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Communicatie-protocol verplicht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Documentatie + handtekeningen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Alleen na formele vrijgave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🔄 Normale Procedure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Dagelijkse operatie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Standaard SOP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Operator voert uit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Beperkte communicatie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Standaard logboek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Geen extra goedkeuring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10-Stappen VOP Stappenplan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Stappen 1-5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1. Veiligheids-</a:t>
            </a:r>
            <a:br/>
            <a:r>
              <a:t>check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2. LOTO</a:t>
            </a:r>
            <a:br/>
            <a:r>
              <a:t>verwijdering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3. Visuele</a:t>
            </a:r>
            <a:br/>
            <a:r>
              <a:t>inspectie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4. Functie-</a:t>
            </a:r>
            <a:br/>
            <a:r>
              <a:t>test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5. Calibratie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10-Stappen VOP (vervolg)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Stappen 6-10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6. Communi-</a:t>
            </a:r>
            <a:br/>
            <a:r>
              <a:t>catie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7. Vrijgave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8. Opstart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9. Monitoring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10. Evaluatie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1️⃣ Stap 1: Veiligheidscheck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Is de werkplek schoon en opgeruimd?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gereedschap verwijderd?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personen op veilige afstand?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Gevaarlijke stoffen gecontroleerd (geen lekken)?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V₂O₅-stof opgeruimd, H₂SO₄-lekken verholpen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Checklist-item 1: ✅ of ❌ — bij ❌ NIET verder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2️⃣ Stap 2: LOTO Verwijdering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LOTO = Lock Out Tag Out — afsluiting energiebronnen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sloten EN tags verwijderd door BEVOEGDE persoon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Controle: Is elk slot geteld? Geen vergeten sloten?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Reactor, leidingen, pompen — allemaal LATO-vrij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FOUT: Slot verwijderen van ANDERMANS lock → PROTOCOL 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Na LATO-verwijdering: energietest (spanning, druk)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3️⃣ Stap 3: Visuele Inspectie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Rondgang langs alle installatie-onderdelen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Reactor: Behuizing intact? Geen scheuren?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Leidingen: Verbindingen strak? Geen corrosie?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Pompen: Dichtingen OK? Trilling vrij?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Meetinstrumenten: Zichtbaar intact? Displays actief?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Bijzondere aandacht H₂SO₄-leidingen (corrosie-risico)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4️⃣ Stap 4: Functietest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component individueel testen vóór integratie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Pompen: Starten, draairichting, drukopbouw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Kleppen: Open/dicht testen, posities geverifieerd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Sensoren: Reactie op testsignaal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Beveiligingen: Noodstop testen!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Vanadium-reactor test: verwarmingselementen testen op continue temperatuur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5️⃣ Stap 5: Calibratie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Meetinstrumenten kalibreren vóór opstart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Temperatuursensoren: Referentiepunt controleren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Drukmeters: Nulmeting + referentiedruk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Flowmeters: Kalibratie met bekende stroom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Gasdetectie: Bump-test (bekende concentratie)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Calibratielog bijhouden — traceerbaarheid verplicht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6️⃣ Stap 6: Communicatie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PA-omroep: 'Opstart procedure begint voor [installatie]'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betrokkenen persoonlijk informeren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Shift-overdracht: Status doorgeven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Emergency kanalen vrijhouden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Mobilofoon check — iedereen bereikbaar?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Document: Communicatielog ondertekenen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7️⃣ Stap 7: Vrijgave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Formele toestemming om op te starten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3-handtekenen regel: Uitvoerder + Controleur + Goedkeurder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Goedkeurder = Leidinggevende of Process Engineer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Zonder 3 handtekeningen: OPSTART VERBODEN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Stijn van Zelst (MD) of aangewezen vervanger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Vrijgaveformulier opslaan in projectmap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8️⃣ Stap 8: Opstart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Trapsgewijs opstarten — NIET alles tegelijk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Start met hulpsystemen (koeling, ventilatie, luchtdruk)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Dan: Pompen starten, stroming op gang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Dan: Reactor langzaam op temperatuur brengen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Monitoring: Parameters continu in de gaten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Vanadium-lijn: Eerst spoelwater, dan pas grondstof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9️⃣ Stap 9: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Eerste 2 uur: Continue bewaking kritieke parameters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Temperatuur, druk, flow, gasniveaus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afwijking → STOP en onderzoek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V₂O₅-stofniveaus continue monitoren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Loggen: Alle waarden elk 15 minuten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Bij afwijking &gt;10% van normaal → OPSTART STOPPEN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🔟 Stap 10: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Na 24 uur: Eerste evaluatie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Is de installatie stabiel? Geen afwijkingen?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Zijn er onverwachte geluiden/trillingen?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Documentatie afronden + archiveren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Verbeterpunten voor volgende VOP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Evaluatie PM-specifiek + algemeen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🔍 Verificatiepunten per Onderdeel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Onderdeel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Controle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Normaal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 bij afwijking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Reactor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Temperatuur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±2°C van setpoint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Stop, onderzoek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Leidingen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Druk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±5% van nominaal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Stop, lekcheck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Pompen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Trilling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&lt;4 mm/s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Stop, uitlijning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Meetinstr.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Calibratie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±1% van ref.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Her-kalibreren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Gasdetectie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&lt;IAD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Stop, evacueren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👥 Rollen bij VOP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1143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Verantwoordelijkheid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Bevoegdheid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Uitvoerder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VOP stappen uitvoeren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Stoppemacht bij afwijking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Controleur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Onafhankelijke verificatie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Veto-recht op vrijgave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Goedkeurder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Formele goedkeuring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Final sign-off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❌ Top-5 Veelgemaakte Fouten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Fout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Gevolg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Preventie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LOTO niet volledig verwijderd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Onverwachte energievrijkomst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Sloten tellen+verifiëren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Communicatie vergeten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Collega's onwetend van opstart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PA+persoonlijk verplicht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Checklist afvinken zonder check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Vermompelde defecten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Controleur verifieert onafhankelijk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 snel opstarten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Druk/temperatuur overshoot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Trapsgewijs, langzaam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Monitoring stoppen te vroeg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Late afwijkingen gemist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Min 2 uur continue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PM Specifiek: Opstart Vanadiumverwerkingslijn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Stilstand &gt;4 uur → VOP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Extra: Stofmonitoring kalibreren vóór opstart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Reactor: Langzaam opwarmen (&lt;50°C/uur)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H₂SO₄-lijnen: Spoelen met water vóór zuur introduceren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Gasdetectie: Bump-test V₂O₅-sensor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Eerste batch: Halve capaciteit → volledig na stabiliteit (2 uur)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📝 Documentatie &amp; Registratie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VOP-formulier: Alle 10 stappen afvinken+initialen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Calibratiecertificaten bijvoegen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Communicatielog ondertekenen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3-handtekeningen vrijgaveformulier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Monitoring-log eerste 2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Evaluatierapport na 24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Archivering in /logs/VOP/ op PM-server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VOP = Veilig Opstarten na onderhoud/stilstand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10 stappen: Veiligheid → LOTO → Visueel → Functie → Calibratie → Comm → Vrijgave → Opstart → Monitor → Evaluatie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3 rollen: Uitvoerder, Controleur, Goedkeurder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3-handtekeningen verplicht vóór opstart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Top-5 fouten vermijden: LOTO, communicatie, checklist, snelheid, monitoring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PM-specifiek: Vanadium-lijn langzaam opstarten, stofmonitoring kritiek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Wat is een VOP en wanneer verplicht?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Verschil VOP vs normale SOP?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Noem de 10 stappen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Wat controleer je bij stap 3 (visueel)?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Wat is LOTO en waarom verwijderen?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Wie zijn de 3 rollen bij VOP?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Wat is de 3-handtekeningen regel?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Top-5 fouten: noem er 3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PM-specifiek: Waarom langzaam opstarten vanadium-lijn?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Welke documentatie is verplicht na VOP?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Arbobesluit — Veilig werken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Seveso III 2012/18/EU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PGS 15:2025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IEC 62474 — Veiligheid machines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NEN-EN  ISO 12100 — Risicoreductie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LOTO-richtlijn Nederland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SDS V₂O₅ CAS 1314-62-1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SDS H₂SO₄ CAS 7664-93-9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[9] NEN 3140 — Werken aan elektrisch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[10] OSHA 1910.147 — Lockout/Tagout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PM_EL_T07_VOP_Presentatie_v1.1.pptx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