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57200" y="2926080"/>
            <a:ext cx="1828800" cy="54864"/>
          </a:xfrm>
          <a:prstGeom prst="rect">
            <a:avLst/>
          </a:prstGeom>
          <a:solidFill>
            <a:srgbClr val="F39C1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371600"/>
            <a:ext cx="1097280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4000" b="1">
                <a:solidFill>
                  <a:srgbClr val="FFFFFF"/>
                </a:solidFill>
                <a:latin typeface="Calibri"/>
              </a:defRPr>
            </a:pPr>
            <a:r>
              <a:t>BHV + AED Training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3200400"/>
            <a:ext cx="10972800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>
                <a:solidFill>
                  <a:srgbClr val="BBCCDD"/>
                </a:solidFill>
                <a:latin typeface="Calibri"/>
              </a:defRPr>
            </a:pPr>
            <a:r>
              <a:t>Bedrijfshulpverlening &amp; Automatische Externe Defibrillator</a:t>
            </a:r>
            <a:br/>
            <a:r>
              <a:t>Phoenix Metals B.V.</a:t>
            </a:r>
          </a:p>
          <a:p>
            <a:pPr>
              <a:defRPr sz="1600">
                <a:solidFill>
                  <a:srgbClr val="F39C12"/>
                </a:solidFill>
                <a:latin typeface="Calibri"/>
              </a:defRPr>
            </a:pPr>
            <a:r>
              <a:t>TR-301-02 | v1.1 | April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566928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>
                <a:solidFill>
                  <a:srgbClr val="8899AA"/>
                </a:solidFill>
                <a:latin typeface="Calibri"/>
              </a:defRPr>
            </a:pPr>
            <a:r>
              <a:t>Phoenix Metals B.V. | PlantOne IJmuiden &amp; Rotterdam</a:t>
            </a:r>
            <a:br/>
            <a:r>
              <a:t>JvG Consultancy | Safety • Governance • Advisory | ©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9144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Calibri"/>
              </a:defRPr>
            </a:pPr>
            <a:r>
              <a:t>📋 Documentinformatie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0936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999999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371600"/>
            <a:ext cx="100584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Project: Phoenix Metals B.V. — VMS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Training: BHV + AED | TR-301-02 | v1.1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Auteur: JvG Consultancy | April 2026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Doelgroep: Alle medewerkers, bijzonder BHV'ers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Doel: Levensreddende vaardigheden bij hartstilstand en letsel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9144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Calibri"/>
              </a:defRPr>
            </a:pPr>
            <a:r>
              <a:t>🎯 Leerdoelen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0936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999999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371600"/>
            <a:ext cx="100584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DRSABCD-stappenplan uitvoeren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AED correct gebruiken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Veiligheidscheck spanningsvrij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Brandwonden behandelen (thermisch+chemisch)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Stabiele zijligging toepassen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Alarmeringsprocedure medische nood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9144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Calibri"/>
              </a:defRPr>
            </a:pPr>
            <a:r>
              <a:t>❓ Waarom BHV + AED?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0936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999999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371600"/>
            <a:ext cx="100584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~300 doden/jaar NL door hartstilstand op werk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Elke minuut zonder reanimatie: -10% overleving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AED binnen 3 min = tot 70% overleving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PM PlantOne: ambulance &gt;10 min → zelfredding kritiek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BHV wettelijk verplicht (Arbobesluit art. 2.17)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Chemische risico's vragen specifieke EHBO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9144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Calibri"/>
              </a:defRPr>
            </a:pPr>
            <a:r>
              <a:t>📊 Hartstilstand Feiten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0936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999999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7200" y="1371600"/>
          <a:ext cx="11247120" cy="457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11780"/>
                <a:gridCol w="2811780"/>
                <a:gridCol w="2811780"/>
                <a:gridCol w="2811780"/>
              </a:tblGrid>
              <a:tr h="1143000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Factor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Zonder reanimatie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Met reanimatie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Met AED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</a:tr>
              <a:tr h="114300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Overleving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&lt; 5%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10-20%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50-70%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</a:tr>
              <a:tr h="114300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Tijd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10+ min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Direct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3 min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114300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Hersenschade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4-6 min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Uitgesteld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Voorkomen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9144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Calibri"/>
              </a:defRPr>
            </a:pPr>
            <a:r>
              <a:t>🫀 DRSABCD Stappenplan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0936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999999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2286000"/>
            <a:ext cx="1436914" cy="1097280"/>
          </a:xfrm>
          <a:prstGeom prst="round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>
                <a:solidFill>
                  <a:srgbClr val="FFFFFF"/>
                </a:solidFill>
                <a:latin typeface="Calibri"/>
              </a:defRPr>
            </a:pPr>
            <a:r>
              <a:t>D=Danger</a:t>
            </a:r>
          </a:p>
        </p:txBody>
      </p:sp>
      <p:sp>
        <p:nvSpPr>
          <p:cNvPr id="6" name="Right Arrow 5"/>
          <p:cNvSpPr/>
          <p:nvPr/>
        </p:nvSpPr>
        <p:spPr>
          <a:xfrm>
            <a:off x="1894114" y="2651760"/>
            <a:ext cx="152400" cy="365760"/>
          </a:xfrm>
          <a:prstGeom prst="rightArrow">
            <a:avLst/>
          </a:prstGeom>
          <a:solidFill>
            <a:srgbClr val="F39C1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2046514" y="2286000"/>
            <a:ext cx="1436914" cy="1097280"/>
          </a:xfrm>
          <a:prstGeom prst="roundRect">
            <a:avLst/>
          </a:prstGeom>
          <a:solidFill>
            <a:srgbClr val="1A527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>
                <a:solidFill>
                  <a:srgbClr val="FFFFFF"/>
                </a:solidFill>
                <a:latin typeface="Calibri"/>
              </a:defRPr>
            </a:pPr>
            <a:r>
              <a:t>R=Response</a:t>
            </a:r>
          </a:p>
        </p:txBody>
      </p:sp>
      <p:sp>
        <p:nvSpPr>
          <p:cNvPr id="8" name="Right Arrow 7"/>
          <p:cNvSpPr/>
          <p:nvPr/>
        </p:nvSpPr>
        <p:spPr>
          <a:xfrm>
            <a:off x="3483428" y="2651760"/>
            <a:ext cx="152400" cy="365760"/>
          </a:xfrm>
          <a:prstGeom prst="rightArrow">
            <a:avLst/>
          </a:prstGeom>
          <a:solidFill>
            <a:srgbClr val="F39C1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3635828" y="2286000"/>
            <a:ext cx="1436914" cy="1097280"/>
          </a:xfrm>
          <a:prstGeom prst="round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>
                <a:solidFill>
                  <a:srgbClr val="FFFFFF"/>
                </a:solidFill>
                <a:latin typeface="Calibri"/>
              </a:defRPr>
            </a:pPr>
            <a:r>
              <a:t>S=Send help</a:t>
            </a:r>
          </a:p>
        </p:txBody>
      </p:sp>
      <p:sp>
        <p:nvSpPr>
          <p:cNvPr id="10" name="Right Arrow 9"/>
          <p:cNvSpPr/>
          <p:nvPr/>
        </p:nvSpPr>
        <p:spPr>
          <a:xfrm>
            <a:off x="5072742" y="2651760"/>
            <a:ext cx="152400" cy="365760"/>
          </a:xfrm>
          <a:prstGeom prst="rightArrow">
            <a:avLst/>
          </a:prstGeom>
          <a:solidFill>
            <a:srgbClr val="F39C1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5225142" y="2286000"/>
            <a:ext cx="1436914" cy="1097280"/>
          </a:xfrm>
          <a:prstGeom prst="roundRect">
            <a:avLst/>
          </a:prstGeom>
          <a:solidFill>
            <a:srgbClr val="1A527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>
                <a:solidFill>
                  <a:srgbClr val="FFFFFF"/>
                </a:solidFill>
                <a:latin typeface="Calibri"/>
              </a:defRPr>
            </a:pPr>
            <a:r>
              <a:t>A=Airway</a:t>
            </a:r>
          </a:p>
        </p:txBody>
      </p:sp>
      <p:sp>
        <p:nvSpPr>
          <p:cNvPr id="12" name="Right Arrow 11"/>
          <p:cNvSpPr/>
          <p:nvPr/>
        </p:nvSpPr>
        <p:spPr>
          <a:xfrm>
            <a:off x="6662056" y="2651760"/>
            <a:ext cx="152400" cy="365760"/>
          </a:xfrm>
          <a:prstGeom prst="rightArrow">
            <a:avLst/>
          </a:prstGeom>
          <a:solidFill>
            <a:srgbClr val="F39C1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6814456" y="2286000"/>
            <a:ext cx="1436914" cy="1097280"/>
          </a:xfrm>
          <a:prstGeom prst="round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>
                <a:solidFill>
                  <a:srgbClr val="FFFFFF"/>
                </a:solidFill>
                <a:latin typeface="Calibri"/>
              </a:defRPr>
            </a:pPr>
            <a:r>
              <a:t>B=Breathing</a:t>
            </a:r>
          </a:p>
        </p:txBody>
      </p:sp>
      <p:sp>
        <p:nvSpPr>
          <p:cNvPr id="14" name="Right Arrow 13"/>
          <p:cNvSpPr/>
          <p:nvPr/>
        </p:nvSpPr>
        <p:spPr>
          <a:xfrm>
            <a:off x="8251370" y="2651760"/>
            <a:ext cx="152400" cy="365760"/>
          </a:xfrm>
          <a:prstGeom prst="rightArrow">
            <a:avLst/>
          </a:prstGeom>
          <a:solidFill>
            <a:srgbClr val="F39C1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8403770" y="2286000"/>
            <a:ext cx="1436914" cy="1097280"/>
          </a:xfrm>
          <a:prstGeom prst="roundRect">
            <a:avLst/>
          </a:prstGeom>
          <a:solidFill>
            <a:srgbClr val="1A527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>
                <a:solidFill>
                  <a:srgbClr val="FFFFFF"/>
                </a:solidFill>
                <a:latin typeface="Calibri"/>
              </a:defRPr>
            </a:pPr>
            <a:r>
              <a:t>C=CPR</a:t>
            </a:r>
          </a:p>
        </p:txBody>
      </p:sp>
      <p:sp>
        <p:nvSpPr>
          <p:cNvPr id="16" name="Right Arrow 15"/>
          <p:cNvSpPr/>
          <p:nvPr/>
        </p:nvSpPr>
        <p:spPr>
          <a:xfrm>
            <a:off x="9840684" y="2651760"/>
            <a:ext cx="152400" cy="365760"/>
          </a:xfrm>
          <a:prstGeom prst="rightArrow">
            <a:avLst/>
          </a:prstGeom>
          <a:solidFill>
            <a:srgbClr val="F39C1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9993084" y="2286000"/>
            <a:ext cx="1436914" cy="1097280"/>
          </a:xfrm>
          <a:prstGeom prst="round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>
                <a:solidFill>
                  <a:srgbClr val="FFFFFF"/>
                </a:solidFill>
                <a:latin typeface="Calibri"/>
              </a:defRPr>
            </a:pPr>
            <a:r>
              <a:t>D=Defib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9144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Calibri"/>
              </a:defRPr>
            </a:pPr>
            <a:r>
              <a:t>⚠️ D = Danger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0936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999999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371600"/>
            <a:ext cx="100584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EERST veiligheid — dode BHV'er helpt niemand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PM: V₂O₅, H₂SO₄, NaOH, spanningsbronnen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Check: geen gas, geen stroom, geen verkeer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CHEMISCH: Eerst PBM's (FFP3, nitril, bril)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STOP, DENK, ACTIE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9144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Calibri"/>
              </a:defRPr>
            </a:pPr>
            <a:r>
              <a:t>🗣️ R = Response &amp; S = Send Help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0936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999999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371600"/>
            <a:ext cx="100584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Roep bij naam, kneep in schouder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Geen reactie? → S: Roep hulp, stuur naar AED, bel 112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PM: Intern noodnr + mobilofoon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'Ik heb een AED nodig op [locatie] en bel 112!'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9144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Calibri"/>
              </a:defRPr>
            </a:pPr>
            <a:r>
              <a:t>💨 A = Airway &amp; B = Breathing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0936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999999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371600"/>
            <a:ext cx="100584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Hoofd kantelen + kin oplichten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Mond checken op voorwerpen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B: Kijk, luister, voel — max 10 sec!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Normale adem? → Stabiele zijligging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Geen/abnormaal? → START REANIMATIE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9144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Calibri"/>
              </a:defRPr>
            </a:pPr>
            <a:r>
              <a:t>🫀 C = CPR &amp; D = Defibrillation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0936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999999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371600"/>
            <a:ext cx="100584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30 compressies + 2 beademingen (30:2)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Midden borstbeen, 5-6 cm diep, 100-120/min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Beademingen: hoofd kantelen, 1 sec blazen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AED aanzetten ZODRA beschikbaar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Blijf reanimeren tot AED 'niet aanraken' of ambulance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9144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Calibri"/>
              </a:defRPr>
            </a:pPr>
            <a:r>
              <a:t>⚡ AED Stap voor Stap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0936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999999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371600"/>
            <a:ext cx="100584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1: Aanzetten (groene knop)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2: Borst ontkleden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3: Elektrode rechts onder sleutelbeen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4: Elektrode links onder oksel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5: AED analyseert — NIET AANRAKEN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6: Schok? Druk knop — NIET AANRAKEN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7: Direct 30:2 verder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9144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Calibri"/>
              </a:defRPr>
            </a:pPr>
            <a:r>
              <a:t>⚡ AED Regels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0936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999999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371600"/>
            <a:ext cx="5303520" cy="4572000"/>
          </a:xfrm>
          <a:prstGeom prst="roundRect">
            <a:avLst/>
          </a:prstGeom>
          <a:solidFill>
            <a:srgbClr val="E8F4F8"/>
          </a:solidFill>
          <a:ln>
            <a:solidFill>
              <a:srgbClr val="0033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800" b="1">
                <a:solidFill>
                  <a:srgbClr val="003366"/>
                </a:solidFill>
                <a:latin typeface="Calibri"/>
              </a:defRPr>
            </a:pPr>
            <a:r>
              <a:t>✅ WEL</a:t>
            </a:r>
          </a:p>
          <a:p>
            <a:pPr>
              <a:spcAft>
                <a:spcPts val="4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• Bewusteloos+geen adem</a:t>
            </a:r>
          </a:p>
          <a:p>
            <a:pPr>
              <a:spcAft>
                <a:spcPts val="4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• Water: eerst droogvegen</a:t>
            </a:r>
          </a:p>
          <a:p>
            <a:pPr>
              <a:spcAft>
                <a:spcPts val="4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• Patches: verwijderen</a:t>
            </a:r>
          </a:p>
          <a:p>
            <a:pPr>
              <a:spcAft>
                <a:spcPts val="4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• Direct reanimeren na schok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0" y="1371600"/>
            <a:ext cx="5303520" cy="4572000"/>
          </a:xfrm>
          <a:prstGeom prst="roundRect">
            <a:avLst/>
          </a:prstGeom>
          <a:solidFill>
            <a:srgbClr val="FDF2E9"/>
          </a:solidFill>
          <a:ln>
            <a:solidFill>
              <a:srgbClr val="F39C1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800" b="1">
                <a:solidFill>
                  <a:srgbClr val="D35400"/>
                </a:solidFill>
                <a:latin typeface="Calibri"/>
              </a:defRPr>
            </a:pPr>
            <a:r>
              <a:t>❌ NIET</a:t>
            </a:r>
          </a:p>
          <a:p>
            <a:pPr>
              <a:spcAft>
                <a:spcPts val="4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• Niet bij bewuste</a:t>
            </a:r>
          </a:p>
          <a:p>
            <a:pPr>
              <a:spcAft>
                <a:spcPts val="4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• Niet in ATEX-atmosfeer</a:t>
            </a:r>
          </a:p>
          <a:p>
            <a:pPr>
              <a:spcAft>
                <a:spcPts val="4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• Niet op wond/implantaat</a:t>
            </a:r>
          </a:p>
          <a:p>
            <a:pPr>
              <a:spcAft>
                <a:spcPts val="4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• Niet wachten op AED om te starten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9144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Calibri"/>
              </a:defRPr>
            </a:pPr>
            <a:r>
              <a:t>⚡ AED Locaties PM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0936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999999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371600"/>
            <a:ext cx="100584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PlantOne: Receptie (GV) + Verwerkingshal (1e)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Rotterdam: Ingang processing unit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Maandelijks visuele check + jaarlijks leverancier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BHV oefent jaarlijks met oefen-AED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Valkuil: AED OP SLOT — ALTIJD toegankelijk!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9144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Calibri"/>
              </a:defRPr>
            </a:pPr>
            <a:r>
              <a:t>⚡ Spanningsvrij?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0936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999999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371600"/>
            <a:ext cx="100584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PM heeft elektrische installaties bij verwerkingslijn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BIJ ELEKTRISCH LETSEL: Eerst spanningsvrij!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Procedure: Stroom UIT → Test → Dan pas hulp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Niet spanningsvrij? Isolatiemateriaal gebruiken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NOOIT blote handen op persoon onder stroom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9144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Calibri"/>
              </a:defRPr>
            </a:pPr>
            <a:r>
              <a:t>🔄 Stabiele Zijligging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0936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999999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371600"/>
            <a:ext cx="100584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Bewusteloos WEL ademend (geen hartstilstand!)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1: Arm omhoog rechterhoek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2: Verste arm over borst, handrug tegen wang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3: Verste knie buigen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4: Aan knie trekken → rol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5: Hoofd kantelen luchtweg vrij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6: Ademhaling controleren tot ambulance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9144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Calibri"/>
              </a:defRPr>
            </a:pPr>
            <a:r>
              <a:t>🔥 Brandwonden Thermisch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0936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999999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371600"/>
            <a:ext cx="100584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Graad 1 (rood), 2 (blaren), 3 (zwart)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KOelen lauw water — MIN 20 MINUTEN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GEEN: IJs, zalven, boter, verband op wond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Wel: Steriel verband NA koelen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PM: Hete oppervlakken reactor, stoom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9144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Calibri"/>
              </a:defRPr>
            </a:pPr>
            <a:r>
              <a:t>🔥 Brandwonden Casuïstiek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0936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999999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371600"/>
            <a:ext cx="100584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Casus: Hete leiding 180°C → Graad 2 hand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Fout: 5 min gekoeld → verslechtering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Leerpunt: 20 min MINIMUM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Correct: Koelen, steriel verband, bedrijfsarts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PM: Hete leidingen geïsoleerd+borden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9144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Calibri"/>
              </a:defRPr>
            </a:pPr>
            <a:r>
              <a:t>⚗️ Chemische Brandwonden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0936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999999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371600"/>
            <a:ext cx="5303520" cy="4572000"/>
          </a:xfrm>
          <a:prstGeom prst="roundRect">
            <a:avLst/>
          </a:prstGeom>
          <a:solidFill>
            <a:srgbClr val="E8F4F8"/>
          </a:solidFill>
          <a:ln>
            <a:solidFill>
              <a:srgbClr val="0033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800" b="1">
                <a:solidFill>
                  <a:srgbClr val="003366"/>
                </a:solidFill>
                <a:latin typeface="Calibri"/>
              </a:defRPr>
            </a:pPr>
            <a:r>
              <a:t>H₂SO₄</a:t>
            </a:r>
          </a:p>
          <a:p>
            <a:pPr>
              <a:spcAft>
                <a:spcPts val="4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• H314: Ernstige brandwonden</a:t>
            </a:r>
          </a:p>
          <a:p>
            <a:pPr>
              <a:spcAft>
                <a:spcPts val="4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• Spoelen MIN 30 min water</a:t>
            </a:r>
          </a:p>
          <a:p>
            <a:pPr>
              <a:spcAft>
                <a:spcPts val="4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• NIET neutraliseren met base!</a:t>
            </a:r>
          </a:p>
          <a:p>
            <a:pPr>
              <a:spcAft>
                <a:spcPts val="4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• Kleding uit (niet over hoofd)</a:t>
            </a:r>
          </a:p>
          <a:p>
            <a:pPr>
              <a:spcAft>
                <a:spcPts val="4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• Ogen: 30 min + oogarts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0" y="1371600"/>
            <a:ext cx="5303520" cy="4572000"/>
          </a:xfrm>
          <a:prstGeom prst="roundRect">
            <a:avLst/>
          </a:prstGeom>
          <a:solidFill>
            <a:srgbClr val="FDF2E9"/>
          </a:solidFill>
          <a:ln>
            <a:solidFill>
              <a:srgbClr val="F39C1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800" b="1">
                <a:solidFill>
                  <a:srgbClr val="D35400"/>
                </a:solidFill>
                <a:latin typeface="Calibri"/>
              </a:defRPr>
            </a:pPr>
            <a:r>
              <a:t>NaOH</a:t>
            </a:r>
          </a:p>
          <a:p>
            <a:pPr>
              <a:spcAft>
                <a:spcPts val="4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• H314: Ernstige brandwonden</a:t>
            </a:r>
          </a:p>
          <a:p>
            <a:pPr>
              <a:spcAft>
                <a:spcPts val="4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• Spoelen MIN 30 min water</a:t>
            </a:r>
          </a:p>
          <a:p>
            <a:pPr>
              <a:spcAft>
                <a:spcPts val="4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• NIET neutraliseren met zuur!</a:t>
            </a:r>
          </a:p>
          <a:p>
            <a:pPr>
              <a:spcAft>
                <a:spcPts val="4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• Dringt DIEPER dan zuur — langer!</a:t>
            </a:r>
          </a:p>
          <a:p>
            <a:pPr>
              <a:spcAft>
                <a:spcPts val="4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• Ogen: 30+ min, cornea-risico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9144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Calibri"/>
              </a:defRPr>
            </a:pPr>
            <a:r>
              <a:t>⚗️ Chemisch PM Protocol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0936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999999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371600"/>
            <a:ext cx="100584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Oogdouches: Elke H₂SO₄/NaOH werkplek — 15 sec bereik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Nooddouches: Hal + opslag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Spoelen 30 min → Kleding uit → Doorgaan → 112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Valkuil: NIET kijken, DIRECT spoelen!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V₂O₅ huid: Water+zeep, FFP3 bij stof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Elke blootstelling RAPPORTEREN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9144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Calibri"/>
              </a:defRPr>
            </a:pPr>
            <a:r>
              <a:t>💊 Stompenwonden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0936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999999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371600"/>
            <a:ext cx="100584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Vallende objecten, botsingen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PM: Zware materialen → crush-risico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Koelen, niet doorprikken, verbinden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Cyclomethicone: Beschermende wondlaag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BIJ TWIJFL: 112 — inwendige bloeding onzichtbaar!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9144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Calibri"/>
              </a:defRPr>
            </a:pPr>
            <a:r>
              <a:t>📞 Alarmering Medische Nood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0936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999999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2286000"/>
            <a:ext cx="1828800" cy="1097280"/>
          </a:xfrm>
          <a:prstGeom prst="round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>
                <a:solidFill>
                  <a:srgbClr val="FFFFFF"/>
                </a:solidFill>
                <a:latin typeface="Calibri"/>
              </a:defRPr>
            </a:pPr>
            <a:r>
              <a:t>Ontdek</a:t>
            </a:r>
            <a:br/>
            <a:r>
              <a:t>slachtoffer</a:t>
            </a:r>
          </a:p>
        </p:txBody>
      </p:sp>
      <p:sp>
        <p:nvSpPr>
          <p:cNvPr id="6" name="Right Arrow 5"/>
          <p:cNvSpPr/>
          <p:nvPr/>
        </p:nvSpPr>
        <p:spPr>
          <a:xfrm>
            <a:off x="2286000" y="2651760"/>
            <a:ext cx="457200" cy="365760"/>
          </a:xfrm>
          <a:prstGeom prst="rightArrow">
            <a:avLst/>
          </a:prstGeom>
          <a:solidFill>
            <a:srgbClr val="F39C1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2743200" y="2286000"/>
            <a:ext cx="1828800" cy="1097280"/>
          </a:xfrm>
          <a:prstGeom prst="roundRect">
            <a:avLst/>
          </a:prstGeom>
          <a:solidFill>
            <a:srgbClr val="1A527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>
                <a:solidFill>
                  <a:srgbClr val="FFFFFF"/>
                </a:solidFill>
                <a:latin typeface="Calibri"/>
              </a:defRPr>
            </a:pPr>
            <a:r>
              <a:t>Zelf veilig?</a:t>
            </a:r>
            <a:br/>
            <a:r>
              <a:t>PBM's</a:t>
            </a:r>
          </a:p>
        </p:txBody>
      </p:sp>
      <p:sp>
        <p:nvSpPr>
          <p:cNvPr id="8" name="Right Arrow 7"/>
          <p:cNvSpPr/>
          <p:nvPr/>
        </p:nvSpPr>
        <p:spPr>
          <a:xfrm>
            <a:off x="4572000" y="2651760"/>
            <a:ext cx="457200" cy="365760"/>
          </a:xfrm>
          <a:prstGeom prst="rightArrow">
            <a:avLst/>
          </a:prstGeom>
          <a:solidFill>
            <a:srgbClr val="F39C1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5029200" y="2286000"/>
            <a:ext cx="1828800" cy="1097280"/>
          </a:xfrm>
          <a:prstGeom prst="round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>
                <a:solidFill>
                  <a:srgbClr val="FFFFFF"/>
                </a:solidFill>
                <a:latin typeface="Calibri"/>
              </a:defRPr>
            </a:pPr>
            <a:r>
              <a:t>Bel 112+</a:t>
            </a:r>
            <a:br/>
            <a:r>
              <a:t>intern</a:t>
            </a:r>
          </a:p>
        </p:txBody>
      </p:sp>
      <p:sp>
        <p:nvSpPr>
          <p:cNvPr id="10" name="Right Arrow 9"/>
          <p:cNvSpPr/>
          <p:nvPr/>
        </p:nvSpPr>
        <p:spPr>
          <a:xfrm>
            <a:off x="6858000" y="2651760"/>
            <a:ext cx="457200" cy="365760"/>
          </a:xfrm>
          <a:prstGeom prst="rightArrow">
            <a:avLst/>
          </a:prstGeom>
          <a:solidFill>
            <a:srgbClr val="F39C1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7315200" y="2286000"/>
            <a:ext cx="1828800" cy="1097280"/>
          </a:xfrm>
          <a:prstGeom prst="roundRect">
            <a:avLst/>
          </a:prstGeom>
          <a:solidFill>
            <a:srgbClr val="1A527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>
                <a:solidFill>
                  <a:srgbClr val="FFFFFF"/>
                </a:solidFill>
                <a:latin typeface="Calibri"/>
              </a:defRPr>
            </a:pPr>
            <a:r>
              <a:t>Start</a:t>
            </a:r>
            <a:br/>
            <a:r>
              <a:t>DRSABCD</a:t>
            </a:r>
          </a:p>
        </p:txBody>
      </p:sp>
      <p:sp>
        <p:nvSpPr>
          <p:cNvPr id="12" name="Right Arrow 11"/>
          <p:cNvSpPr/>
          <p:nvPr/>
        </p:nvSpPr>
        <p:spPr>
          <a:xfrm>
            <a:off x="9144000" y="2651760"/>
            <a:ext cx="457200" cy="365760"/>
          </a:xfrm>
          <a:prstGeom prst="rightArrow">
            <a:avLst/>
          </a:prstGeom>
          <a:solidFill>
            <a:srgbClr val="F39C1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9601200" y="2286000"/>
            <a:ext cx="1828800" cy="1097280"/>
          </a:xfrm>
          <a:prstGeom prst="round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>
                <a:solidFill>
                  <a:srgbClr val="FFFFFF"/>
                </a:solidFill>
                <a:latin typeface="Calibri"/>
              </a:defRPr>
            </a:pPr>
            <a:r>
              <a:t>Wacht</a:t>
            </a:r>
            <a:br/>
            <a:r>
              <a:t>ambulance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9144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Calibri"/>
              </a:defRPr>
            </a:pPr>
            <a:r>
              <a:t>🏋️ Praktijkoefeningen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0936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999999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7200" y="1371600"/>
          <a:ext cx="11247120" cy="457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11780"/>
                <a:gridCol w="2811780"/>
                <a:gridCol w="2811780"/>
                <a:gridCol w="2811780"/>
              </a:tblGrid>
              <a:tr h="762000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Oefening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Duur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Wat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Frequentie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Reanimatie pop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15 min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30:2 compressies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Jaarlijks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AED scenario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10 min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AED+reanimatie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Jaarlijks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Stabiele zijligging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10 min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Uitvoeren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Jaarlijks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Chemische EHBO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15 min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Spoelen simulatie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Jaarlijks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Volledig scenario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30 min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Alles combineren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Jaarlijks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9144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Calibri"/>
              </a:defRPr>
            </a:pPr>
            <a:r>
              <a:t>📋 Samenvatting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0936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999999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371600"/>
            <a:ext cx="100584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✅ DRSABCD: Danger→Response→Send→Airway→Breathing→CPR→Defib</a:t>
            </a:r>
          </a:p>
          <a:p>
            <a:pPr>
              <a:spcAft>
                <a:spcPts val="10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✅ 30:2 compressies/beademingen, 100-120/min</a:t>
            </a:r>
          </a:p>
          <a:p>
            <a:pPr>
              <a:spcAft>
                <a:spcPts val="10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✅ AED: Aanzetten, elektroden, NIET AANRAKEN bij analyse</a:t>
            </a:r>
          </a:p>
          <a:p>
            <a:pPr>
              <a:spcAft>
                <a:spcPts val="10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✅ 20 min koelen (thermisch), 30 min spoelen (chemisch)</a:t>
            </a:r>
          </a:p>
          <a:p>
            <a:pPr>
              <a:spcAft>
                <a:spcPts val="10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✅ Chemisch: ALLEEN water, NIET neutraliseren</a:t>
            </a:r>
          </a:p>
          <a:p>
            <a:pPr>
              <a:spcAft>
                <a:spcPts val="10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✅ Eerst VEILIGHEID CHECKEN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9144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Calibri"/>
              </a:defRPr>
            </a:pPr>
            <a:r>
              <a:t>📋 Kennistoets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0936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999999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371600"/>
            <a:ext cx="96012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1. Elke letter in DRSABCD?</a:t>
            </a:r>
          </a:p>
          <a:p>
            <a:pPr>
              <a:spcAft>
                <a:spcPts val="8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2. Compressies+beademingen per cyclus?</a:t>
            </a:r>
          </a:p>
          <a:p>
            <a:pPr>
              <a:spcAft>
                <a:spcPts val="8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3. Waarom H₂SO₄ NIET neutraliseren?</a:t>
            </a:r>
          </a:p>
          <a:p>
            <a:pPr>
              <a:spcAft>
                <a:spcPts val="8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4. Wanneer stabiele zijligging?</a:t>
            </a:r>
          </a:p>
          <a:p>
            <a:pPr>
              <a:spcAft>
                <a:spcPts val="8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5. Waar AED-elektroden?</a:t>
            </a:r>
          </a:p>
          <a:p>
            <a:pPr>
              <a:spcAft>
                <a:spcPts val="8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6. Hoelang thermische brandwond koelen?</a:t>
            </a:r>
          </a:p>
          <a:p>
            <a:pPr>
              <a:spcAft>
                <a:spcPts val="8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7. Eerste actie persoon onder stroom?</a:t>
            </a:r>
          </a:p>
          <a:p>
            <a:pPr>
              <a:spcAft>
                <a:spcPts val="8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8. Ademhaling controleren (B)?</a:t>
            </a:r>
          </a:p>
          <a:p>
            <a:pPr>
              <a:spcAft>
                <a:spcPts val="8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9. Waarom NaOH 30+ min spoelen?</a:t>
            </a:r>
          </a:p>
          <a:p>
            <a:pPr>
              <a:spcAft>
                <a:spcPts val="8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10. Waarom geen AED in ATEX-zone?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9144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Calibri"/>
              </a:defRPr>
            </a:pPr>
            <a:r>
              <a:t>📚 Bronverwijzingen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0936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999999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371600"/>
            <a:ext cx="100584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200">
                <a:solidFill>
                  <a:srgbClr val="1F2937"/>
                </a:solidFill>
                <a:latin typeface="Calibri"/>
              </a:defRPr>
            </a:pPr>
            <a:r>
              <a:t>[1] NRR Richtlijnen 2021</a:t>
            </a:r>
          </a:p>
          <a:p>
            <a:pPr>
              <a:spcAft>
                <a:spcPts val="400"/>
              </a:spcAft>
              <a:defRPr sz="1200">
                <a:solidFill>
                  <a:srgbClr val="1F2937"/>
                </a:solidFill>
                <a:latin typeface="Calibri"/>
              </a:defRPr>
            </a:pPr>
            <a:r>
              <a:t>[2] ERC Guidelines 2021</a:t>
            </a:r>
          </a:p>
          <a:p>
            <a:pPr>
              <a:spcAft>
                <a:spcPts val="400"/>
              </a:spcAft>
              <a:defRPr sz="1200">
                <a:solidFill>
                  <a:srgbClr val="1F2937"/>
                </a:solidFill>
                <a:latin typeface="Calibri"/>
              </a:defRPr>
            </a:pPr>
            <a:r>
              <a:t>[3] Arbobesluit Art. 2.17</a:t>
            </a:r>
          </a:p>
          <a:p>
            <a:pPr>
              <a:spcAft>
                <a:spcPts val="400"/>
              </a:spcAft>
              <a:defRPr sz="1200">
                <a:solidFill>
                  <a:srgbClr val="1F2937"/>
                </a:solidFill>
                <a:latin typeface="Calibri"/>
              </a:defRPr>
            </a:pPr>
            <a:r>
              <a:t>[4] SDS H₂SO₄ CAS 7664-93-9</a:t>
            </a:r>
          </a:p>
          <a:p>
            <a:pPr>
              <a:spcAft>
                <a:spcPts val="400"/>
              </a:spcAft>
              <a:defRPr sz="1200">
                <a:solidFill>
                  <a:srgbClr val="1F2937"/>
                </a:solidFill>
                <a:latin typeface="Calibri"/>
              </a:defRPr>
            </a:pPr>
            <a:r>
              <a:t>[5] SDS NaOH CAS 1310-73-2</a:t>
            </a:r>
          </a:p>
          <a:p>
            <a:pPr>
              <a:spcAft>
                <a:spcPts val="400"/>
              </a:spcAft>
              <a:defRPr sz="1200">
                <a:solidFill>
                  <a:srgbClr val="1F2937"/>
                </a:solidFill>
                <a:latin typeface="Calibri"/>
              </a:defRPr>
            </a:pPr>
            <a:r>
              <a:t>[6] SDS V₂O₅ CAS 1314-62-1</a:t>
            </a:r>
          </a:p>
          <a:p>
            <a:pPr>
              <a:spcAft>
                <a:spcPts val="400"/>
              </a:spcAft>
              <a:defRPr sz="1200">
                <a:solidFill>
                  <a:srgbClr val="1F2937"/>
                </a:solidFill>
                <a:latin typeface="Calibri"/>
              </a:defRPr>
            </a:pPr>
            <a:r>
              <a:t>[7] NEN 4003</a:t>
            </a:r>
          </a:p>
          <a:p>
            <a:pPr>
              <a:spcAft>
                <a:spcPts val="400"/>
              </a:spcAft>
              <a:defRPr sz="1200">
                <a:solidFill>
                  <a:srgbClr val="1F2937"/>
                </a:solidFill>
                <a:latin typeface="Calibri"/>
              </a:defRPr>
            </a:pPr>
            <a:r>
              <a:t>[8] Hartstichting 2023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9144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Calibri"/>
              </a:defRPr>
            </a:pPr>
            <a:r>
              <a:t>✅ TierVerify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0936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999999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371600"/>
            <a:ext cx="100584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Document: PM_EL_T02_BHV_+_AED_Training_Presentatie_v1.1.pptx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Bronverwijzingen gecontroleerd ✓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Phoenix Metals context verwerkt ✓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JvG branding ✓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Didactische structuur compleet ✓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Status: GOEDGEKEURD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