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  <a:latin typeface="Calibri"/>
              </a:defRPr>
            </a:pPr>
            <a:r>
              <a:t>REACH/CLP Bewustzijn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474720"/>
            <a:ext cx="10058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Phoenix Metals B.V. — eLearning Training</a:t>
            </a:r>
          </a:p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Trainingcode: TR-302-06  |  Versie: 1.1  |  Datum: 29 april 2026</a:t>
            </a:r>
          </a:p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Auteur: JvG Consultancy  |  Status: Goedgekeurd</a:t>
            </a:r>
          </a:p>
        </p:txBody>
      </p:sp>
      <p:pic>
        <p:nvPicPr>
          <p:cNvPr id="4" name="Picture 3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5029200"/>
            <a:ext cx="1645920" cy="14630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Documentinformatie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097280"/>
          <a:ext cx="10515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411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Veld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Waarde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Phoenix Metals B.V. — eLearning Programma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Training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REACH/CLP Bewustzijn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TR-302-06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Versie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1.1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29 april 2026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Auteur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JvG Consultancy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Doelgroep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Alle medewerkers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Type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Presentatie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Goedgekeurd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🎯  Leerdoelen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kunt het verschil uitleggen tussen REACH en CLP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kent de 9 GHS-gevaarspictogrammen en hun betekenis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kunt H- en P-zinnen lezen en interpreteren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kent de structuur van een Safety Data Sheet (SDS/VEB)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begrijpt waarom V₂O₅ een SVHC-candidate is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kent de classificatie van Phoenix Metals-stoffen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⚠️  Waarom deze training?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REACH en CLP bepalen hoe we omgaan met gevaarlijke stoffen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Elke medewerker moet etiketten en SDS kunnen lezen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 is een SVHC-candidate — dit heeft consequenties voor Phoenix Metals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Niet-naleving = boetes tot € 50.000 per overtreding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Seveso III-inrichtingen hebben extra REACH/CLP-verplichtingen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Wetgeving — REACH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REACH = Registration, Evaluation, Authorisation and restriction of Chemicals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Verordening (EG) nr. 1907/2006, in werking sinds 2007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Doel: bescherming mens en milieu tegen chemische risico's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Van toepassing op ALLE chemische stoffen (meer dan 1 ton/jaar)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Fabrikanten/importeurs MOETEN stoffen registreren bij ECHA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Seveso-bedrijven moeten REACH-compliance aantonen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🏛️  REACH — De 4 pijlers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REGISTRATIE — Stof dossiër indienen bij ECHA (&gt; 1 ton/jaar)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EVALUATIE — ECHA beoordeelt dossiers en stoffen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AUTORISATIE — SVHC-stoffen mogen alleen met toestemming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RESTRICTIE — Bepaalde stoffen zijn verboden of beperkt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 moet aantonen dat alle stoffen geregistreerd zijn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 op SVHC-candidate list → autorisatieverplichting mogelijk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🏷️  CLP — Classificatie en Etikettering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CLP = Classification, Labelling and Packaging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Verordening (EG) nr. 1272/2008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Implementeert GHS (Globally Harmonised System) in de EU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Vervangt de oude CPP-richtlijn (symbool Xn, Xi, etc.)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Verplicht voor ALLE gevaarlijke stoffen en mengsels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Herkenbaar aan de rode ruitvormige pictogrammen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🔷  CONCEPT: De 9 GHS-pictogrammen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☠️ GHS05 — Bijtend (H₂SO₄, NaOH)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⚕️ GHS08 — Gezondheidsgevaar (V₂O₅ — Repr. 1B, Carc. 2)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🔥 GHS02 — Licht ontvlambaar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💥 GHS01 — Explosief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🔴 GHS03 — Oxyderend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⛽ GHS04 — Gas onder druk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☠️ GHS06 — Giftig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🌊 GHS09 — Milieugevaar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⚠️ GHS07 — Irriterend / schadelijk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GHS-pictogrammen — Details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097280"/>
          <a:ext cx="10515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411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Pictogram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Code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Betekenis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Phoenix Metals toepassing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☠️ Doodshood + gekruiste botten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GHS06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Giftig (acuut)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—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⚕️ Ster met uitstekende punten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GHS08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Gezondheidsgevaar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V₂O₅ (Repr. 1B, Carc. 2)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🔥 Vlam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GHS02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Licht ontvlambaar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—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💥 Ontploffende bom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GHS01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Explosief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🔴 Vlam boven cirkel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GHS03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Oxyderend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—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⛽ Gasfles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GHS04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Gas onder druk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☠️ Corrosie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GHS05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Bijtend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H₂SO₄, NaOH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🌊 Boom + vis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GHS09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Milieugevaar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H₂SO₄ (indirect)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⚠️ Uitroepteken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GHS07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Irriterend/schadelijk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Al₂(SO₄)₃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📖  H-zinnen — Hazard Statements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H-zinnen beschrijven het gevaar van een stof in standaardzinnen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Indeling: H2xx (explosief/ontvlambaar), H3xx (gezondheid), H4xx (milieu)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Voorbeeld V₂O₅: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H360Df — Kan het ongeboren kind schaden. Schadelijk via de huid.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H351 — Vermoedelijk kankerverwekkend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H302 — Schadelijk bij inslikken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H332 — Schadelijk bij inademing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🛡️  P-zinnen — Precautionary Statements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P-zinnen geven veiligheidsmaatregelen aan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Indeling: P1xx (algemeen), P2xx (preventie), P3xx (reactie), P4xx (opslag), P5xx (verwijdering)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Voorbeeld V₂O₅: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P201 — Voorkom blootstelling voordat u deze instructies heeft gelezen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P280 — Draag beschermende handschoenen/kleding/oogbescherming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P308+P313 — Bij blootstelling of mogelijke blootstelling: raadpleeg een arts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P261 — Inademing van stof vermeiden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🏷️  VOORBEELD: Etiket lezen — V₂O₅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Productnaam: Vanadium(V)oxide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Pictogrammen: GHS05 (bijtend) + GHS08 (gezondheidsgevaar)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Signaalwoord: GEVAAR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H-zinnen: H360Df, H351, H302, H332, H318, H335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P-zinnen: P201, P260, P280, P308+P313, P305+P351+P338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EUH-zin: EUH071 — Werkt corrosief op de luchtwegen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📄  SDS/VEB — Structuur (16 secties)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Identificatie van de stof/het mengsel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Gevaarsidentificatie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Samenstelling/informatie over bestanddelen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Eerste-hulpmaatregelen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Brandbestrijdingsmaatregelen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6. Maatregelen bij accidentele lozing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7. Hantering en opslag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8. Maatregelen ter beheersing van blootstelling / persoonlijke bescherming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📄  SDS/VEB — Structuur (vervolg)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9. Fysische en chemische eigenschappen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10. Stabiliteit en reactiviteit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11. Toxicologische informatie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12. Ecologische informatie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13. Instructies voor verwijdering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14. Informatie met betrekking tot het vervoer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15. Wettelijk verplichte informatie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16. Overige informatie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🔍  SDS — Welke secties zijn het belangrijkst?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Voor operatoren: secties 2 (gevaren), 4 (EHBO), 7 (hantering), 8 (PBM's)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Voor HSE: secties 2, 3, 8, 9, 10, 11 (volledig risicobeeld)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Voor logistiek: secties 7, 13, 14 (opslag, verwijdering, vervoer)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SDS MOET actueel zijn — controleer datum op document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SDS MOET toegankelijk zijn voor alle medewerkers (digitaal + fysiek)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SDS voor V₂O₅, H₂SO₄, NaOH, Al₂(SO₄)₃ beschikbaar in veiligheidsmap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☠️  SVHC — Substances of Very High Concern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SVHC = stoffen met de meest ernstige effecten (kankerverwekkend, mutageen, reprotoxisch, etc.)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Opgenomen op de ECHA Candidate List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Fabrikanten/importeurs MOETEN SVHC-informatie verstrekken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Autorisatie kan vereist zijn (REACH Titel VII)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 is op de SVHC-candidate list wegens Repr. 1B!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Dit betekent: extra verplichtingen voor Phoenix Metals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⚠️  V₂O₅ als SVHC — Consequenties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Autorisatieverplichting kan van kracht worden (Annex XIV)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Informatieplicht aan afnemers (Art. 33 REACH)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Verplichte blootstellingsbeheersing (extra streng)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Substitutie-overweging: is er een minder gevaarlijk alternatief?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Seveso III: V₂O₅ als gevaarlijke stof → lagere drempelwaarden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MD Stijn van Zelst moet autorisatie aanvragen bij ECHA indien van kracht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Phoenix Metals — Stoffen classificatie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097280"/>
          <a:ext cx="1051560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411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Stof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CLP-classificatie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Pictogrammen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Belangrijkste H-zinnen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V₂O₅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Repr. 1B, Carc. 2, Acute Tox. 4, Eye Dam. 1, STOT SE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GHS05 + GHS08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H360Df, H351, H302, H332, H318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H₂SO₄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Skin Corr. 1A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GHS05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H314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NaOH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Skin Corr. 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GHS05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H314, H290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Al₂(SO₄)₃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Eye Irrit. 2, STOT SE 3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GHS07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H319, H335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🏛️  Autorisatieverplichtingen — Praktijk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Als V₂O₅ op Annex XIV wordt geplaatst: autorisatie nodig VOORDAT gebruikt mag worden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Aanvraag bij ECHA met analyse van alternatieven en socio-economische impact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 moet aantonen dat risico's adequaat beheerst worden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Deadline: uiterlijk 18 maanden voor sunset date aanvragen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Zonder autorisatie: gebruik VERBODEN na sunset date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Monitor de ECHA-website voor updates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🏷️  Etikettering in de praktijk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Elke container MOET voorzien zijn van een etiket met: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• Productnaam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• Pictogrammen (ruitvormig, rood kader, witte achtergrond)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• Signaalwoord (GEVAAR of WAARSCHUWING)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• H-zinnen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• P-zinnen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• Contactgegevens leverancier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ZELFGEKOCHTE etiketten toegestaan mits conform CLP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❌  VALKUIL: Veelgemaakte fouten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SDS niet actueel — controleer altijd de revisiedatum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Etiketten niet leesbaar — vervang bij slijtage/vervuild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Overgepakte stoffen niet opnieuw etiketteren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H- en P-zinnen niet begrijpen — vraag uitleg aan HSE!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SVHC-verplichtingen negeren — V₂O₅ is op de candidate list!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👷  Rol van de medewerker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Lees ETIKETTEN voordat je met een stof werkt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Raadpleeg de SDS bij twijfel over gevaren of maatregelen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Rapporteer ontbrekende of onleesbare etiketten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Volg de P-zinnen op (PBM's, ventilatie, etc.)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Ken de specifieke gevaren van V₂O₅, H₂SO₄, NaOH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Bewaar stoffen conform de SDS-voorschriften (sectie 7)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Samenvatting — Key Takeaways (1/2)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REACH = registratie/evaluatie/autorisatie van chemische stoffen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CLP = classificatie, etikettering en verpakking (GHS in EU)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9 GHS-pictogrammen: leer ze herkennen!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H-zinnen = gevaren, P-zinnen = voorzorgsmaatregelen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Samenvatting — Key Takeaways (2/2)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SDS (16 secties) — belangrijkste: secties 2, 4, 7, 8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V₂O₅ is SVHC-candidate (Repr. 1B) → autorisatieverplichting mogelijk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Phoenix Metals stoffen: V₂O₅, H₂SO₄, NaOH, Al₂(SO₄)₃ — allen gevaarlijk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Altijd etiket lezen VOORDAT je met een stof werkt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📚  Bronverwijzingen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[1] REACH Verordening (EG) nr. 1907/2006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[2] CLP Verordening (EG) nr. 1272/2008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[3] ECHA — https://echa.europa.eu/nl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[4] ECHA Candidate List — SVHC-stoffen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[5] GHS (VN) — Globally Harmonised System, 10th revised edition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[6] SER — Grenswaardenlijst gevaarlijke stoffen (publiek)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[7] Arbowet/Arbobesluit — Titel 3, afdeling 5 (gevaarlijke stoffen)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[8] SDS V₂O₅ — leverancier (actueel exemplaar in veiligheidsmap)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[9] Seveso III Richtlijn 2012/18/EU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[10] EU-OSHA — https://osha.europa.eu/nl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📝  REACH — Registratie in detail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Alle stoffen &gt; 1 ton/jaar moeten geregistreerd zijn bij ECHA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Registratiedossier bevat: identiteit, classificatie, gebruik, blootstellingsscenario's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Joint submissions: meerdere registranten delen data (SIEF = Substance Information Exchange Forum)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 is downstream user — koopt geregistreerde stoffen in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Verplichting: leverancier moet SDS en veiligheidsinformatie verstrekken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Bij twijfel: check ECHA-website (echa.europa.eu) of neem contact op met leverancier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🔍  REACH — Evaluatie en restricties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Evaluatie: ECHA beoordeelt dossiers op volledigheid en juistheid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Substance evaluation: verdachte stoffen nader onderzocht (rollend programma)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Restricties (Annex XVII): verbod of beperking op gebruik van bepaalde stoffen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Voorbeelden: asbest (volledig verboden), chroom VI (beperkt), lood in verf (verboden)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controleer of gebruikte stoffen onder restricties vallen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HSE houdt een restricties-register bij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⚠️  CLP — Signaalwoorden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GEVAAR: voor ernstige gevaren (dodelijk, kankerverwekkend, bijtend)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WAARSCHUWING: voor minder ernstige gevaren (irriterend, schadelijk)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Slechts één signaalwoord per product (het ernstigste prevaleert)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V₂O₅: GEVAAR (wege Repr. 1B en Eye Dam. 1)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H₂SO₄: GEVAAR (wege Skin Corr. 1A)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Al₂(SO₄)₃: WAARSCHUWING (wege Eye Irrit. 2)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🏷️  CLP — Etikettering in de praktijk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Verplicht op alle verpakkingen van gevaarlijke stoffen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Minimale lettergrootte: 1,2 mm (verpakking ≤ 3 liter), 2 mm (&gt; 3 liter)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Pictogrammen: minimaal 1/20 van het etiketoppervlak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H- en P-zinnen: volledig uitgeschreven, niet afkorten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NUT: naam en adres van de verantwoordelijke marktdeelnemer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controleer bij ontvangst of etiketten compleet en leesbaar zijn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🔬  SDS — Sectie 8 in detail (Blootstellingsbeheersing)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Beschrijft: grenswaarden (OEL's), blootstellingscontrole, PBM's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Nationale grenswaarden: SER-lijst (Nederland), bron: SER.nl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V₂O₅: MAC-waarde 0,05 mg/m³ (als V) — zeer lage grens!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H₂SO₄: MAC-waarde 0,1 mg/m³ (indrukbaar aerosol)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NaOH: geen specifieke MAC, maar algemeen irritatieniveau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PBM-specificatie: exacte beschrijving van type, materiaal en norm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🏥  SDS — Sectie 4 in detail (Eerste hulp)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 inademing: verplaatsen naar frisse lucht, bij klachten arts raadplegen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 huidcontact: afspoelen met veel water, besmette kleding uittrekken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 oogcontact: 15 minuten spoelen met water, oogarts raadplegen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H₂SO₄ huid: minimaal 15 min. spoelen, NIET neutraliseren, direct arts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H₂SO₄ ogen: 15 min. spoelen, direct oogarts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NaOH inslikken: NIET braken, mond spoelen, arts bellen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🔄  Substitutie — De REACH-route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REACH moedigt substitutie aan: vervang gevaarlijke stoffen door veiligere alternatieven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Voor SVHC's: analyse van alternatieven VERPLICHT bij autorisatie-aanvraag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is er een alternatief voor V₂O₅ in het proces?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Realiteit: vanadiumverwerking is de core business — volledige substitutie onwaarschijnlijk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Maar: optimalisatie van het proces (minder blootstelling, emissie, afval) is altijd mogelijk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HSE: houdt ontwikkelingen in de gaten via ECHA en brancheorganisaties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🏛️  REACH/CLP en Seveso III — Koppeling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Seveso III gebruikt CLP-classificatie om drempelwaarden te bepalen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 (Repr. 1B): valt onder Seveso categorie 'Giftig' (lage drempelwaarde)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H₂SO₄ (Skin Corr. 1A): valt onder 'Bijtende stoffen'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Gecombineerde drempelwaarde bepaling: alle Seveso-stoffen samen geteld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PlantOne IJmuiden en Rotterdam beide Seveso III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REACH-compliance is een voorwaarde voor Seveso III compliance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📢  Communicatieplicht — Art. 33 REACH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Als een product &gt; 0,1% SVHC bevat: INFORMATIEPPLICHT aan professionele afnemers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Minimum: naam van de SVHC-stof, veilig gebruiksinformatie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Binnen 45 dagen: informatie verstrekken aan consumenten op verzoek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 als producent: moet informatie verstrekken aan afnemers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 als afnemer: moet informatie ontvangen van leveranciers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ECHA SCIP-database: informatie over SVHC's in artikelen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❓  Praktijktest — Zelftest vragen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Wat betekent REACH en wat is het doel?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Hoeveel GHS-pictogrammen zijn er en hoe zien ze eruit?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Wat is het verschil tussen H-zinnen en P-zinnen?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Waarom is V₂O₅ een SVHC?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Noem de 16 secties van een SDS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6. Welke stof bij Phoenix Metals is geclassificeerd als Repr. 1B?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7. Wat is het signaalwoord op een etiket met Skin Corr. 1A?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