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1223732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800" b="1">
                <a:solidFill>
                  <a:srgbClr val="FFFFFF"/>
                </a:solidFill>
                <a:latin typeface="Segoe UI"/>
              </a:defRPr>
            </a:pPr>
            <a:r>
              <a:t>REACH Compliance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0">
                <a:solidFill>
                  <a:srgbClr val="BBCCDD"/>
                </a:solidFill>
                <a:latin typeface="Segoe UI"/>
              </a:defRPr>
            </a:pPr>
            <a:r>
              <a:t>Kennisdossier &amp; Strategisch Advies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5720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99AABB"/>
                </a:solidFill>
                <a:latin typeface="Calibri"/>
              </a:defRPr>
            </a:pPr>
            <a:r>
              <a:t>JvG Consultancy | Versie 2.0 | April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1. Wat is REACH? -- Toepassingsgebied &amp; scope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2. REACH Verordening -- Key Articles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3. Wie valt onder REACH? -- Rollen &amp; verplichtingen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4. Registratieplicht -- Tonnagebanden &amp; Annex-eisen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5. Kosten &amp; doorlooptijden per tonnageband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6. CLP Pictogrammen -- GHS classificatie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7. SVHC, Autorisatie &amp; Restrictie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8. SDS &amp; eSDS -- Veiligheidsinformatiebladen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9. Phoenix Metals -- Scenarios per fase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10. Chemicaliënregister &amp; Vervoerswetgeving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11. TierVerify -- Bronverificatie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Wat is REACH?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3/27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Registration, Evaluation, Authorisation and Restriction of Chemicals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REACH is de EU-verordening (EG) Nr. 1907/2006 die de registratie, evaluatie,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autorisatie en restrictie van chemische stoffen regelt.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Het beginsel 'No Data, No Market' betekent dat een stof niet op de EU-markt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mag worden gebracht zonder geldige REACH-registratie.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Scope: Alle chemische stoffen die in de EU worden gefabriceerd, geimporteerd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of op de markt gebracht, in hoeveelheden van 1 ton/jaar of meer per bedrijf. [1]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REACH Verordening -- Key Articles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4/27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5-6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0" y="146304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Algemene registratieplicht voor fabrikanten en importeurs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65376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1865376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Enige Importeur (Only Representative) buiten de EU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267712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12(1)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226771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Annex VII: registratie bij &gt;= 1 ton/jaar [1]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670048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12(2)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2670048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Annex VIII: registratie bij &gt;= 10 ton/jaar [1]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072384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12(3)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00400" y="3072384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Annex IX: registratie bij &gt;= 100 ton/jaar [1]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4747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12(4)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34747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Annex X: registratie bij &gt;= 1.000 ton/jaar [1]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3877056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14(1)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0" y="3877056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Chemical Safety Report verplicht bij &gt;= 10 ton/jaar [1]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279392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31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0" y="427939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SDS-verplichting bij gevaarlijke stoffen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81728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33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00400" y="4681728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SVHC-informatieverplichting aan afnemers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084064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37-38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00400" y="5084064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Verplichtingen downstream gebruikers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48640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55-60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00400" y="54864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Autorisatie voor zeer zorgwekkende stoffen (SVHC)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888736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67-73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0400" y="5888736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Restricties op stoffen en mengsels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Wie valt onder REACH?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5/27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63040"/>
            <a:ext cx="3474720" cy="22860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/>
          <a:lstStyle/>
          <a:p>
            <a:pPr algn="ctr">
              <a:spcAft>
                <a:spcPts val="400"/>
              </a:spcAft>
              <a:defRPr sz="1400" b="1">
                <a:solidFill>
                  <a:srgbClr val="003366"/>
                </a:solidFill>
                <a:latin typeface="Segoe UI"/>
              </a:defRPr>
            </a:pPr>
            <a:r>
              <a:t>Fabrikant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Fabrikant (produceert stoffen in de EU)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Art. 5, 6 REACH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Registratie bij ≥1 ton/jaar per stof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Indienen registratiedossier bij ECHA via REACH-IT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Opstellen/update Veiligheidsinformatieblad (SDS)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63040"/>
            <a:ext cx="3474720" cy="22860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/>
          <a:lstStyle/>
          <a:p>
            <a:pPr algn="ctr">
              <a:spcAft>
                <a:spcPts val="400"/>
              </a:spcAft>
              <a:defRPr sz="1400" b="1">
                <a:solidFill>
                  <a:srgbClr val="003366"/>
                </a:solidFill>
                <a:latin typeface="Segoe UI"/>
              </a:defRPr>
            </a:pPr>
            <a:r>
              <a:t>Importeur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Importeur (importeert stoffen/mengsels van buiten EU)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Art. 5, 6 REACH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Registratie bij ≥1 ton/jaar per stof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Indienen registratiedossier bij ECHA via REACH-IT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Opstellen/update Veiligheidsinformatieblad (SDS)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1463040"/>
            <a:ext cx="3474720" cy="22860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/>
          <a:lstStyle/>
          <a:p>
            <a:pPr algn="ctr">
              <a:spcAft>
                <a:spcPts val="400"/>
              </a:spcAft>
              <a:defRPr sz="1400" b="1">
                <a:solidFill>
                  <a:srgbClr val="003366"/>
                </a:solidFill>
                <a:latin typeface="Segoe UI"/>
              </a:defRPr>
            </a:pPr>
            <a:r>
              <a:t>Downstream Gebruiker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Downstream Gebruiker (gebruikt stoffen in proces/product)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Art. 37-38 REACH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SDS raadplegen en opvolgen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Blootstellingsscenario's implementeren (indien verstrekt)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Risicobeheersmaatregelen toepassen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3474720" cy="22860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/>
          <a:lstStyle/>
          <a:p>
            <a:pPr algn="ctr">
              <a:spcAft>
                <a:spcPts val="400"/>
              </a:spcAft>
              <a:defRPr sz="1400" b="1">
                <a:solidFill>
                  <a:srgbClr val="003366"/>
                </a:solidFill>
                <a:latin typeface="Segoe UI"/>
              </a:defRPr>
            </a:pPr>
            <a:r>
              <a:t>Distributeur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Distributeur (opslaan/verdelen, geen productie)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Art. 31, 34 REACH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SDS doorgeven aan klanten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Informatie doorgeven over risico's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Etikettering en verpakking controleren (CLP)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4023360"/>
            <a:ext cx="3474720" cy="22860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/>
          <a:lstStyle/>
          <a:p>
            <a:pPr algn="ctr">
              <a:spcAft>
                <a:spcPts val="400"/>
              </a:spcAft>
              <a:defRPr sz="1400" b="1">
                <a:solidFill>
                  <a:srgbClr val="003366"/>
                </a:solidFill>
                <a:latin typeface="Segoe UI"/>
              </a:defRPr>
            </a:pPr>
            <a:r>
              <a:t>Enige Importeur (OR)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Enige Importeur (Only Representative)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Art. 8 REACH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Registratie voor niet-EU fabrikant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Volledige REACH-registratieverplichtingen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Informatieverschaffing aan EU-importeurs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Registratieplicht -- Overzicht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6/27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Elke stof die in de EU wordt gefabriceerd of geimporteerd in een hoeveelheid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van 1 ton/jaar of meer moet worden geregistreerd bij ECHA. [1]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Registratie geschiedt via REACH-IT, het online portaal van ECHA.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De omvang van het registratiedossier is afhankelijk van de tonnageband: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hoe hoger de tonnage, hoe meer testdata en documentatie vereist is.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Bij elke tonnageband gelden de CLP-verplichtingen (classificatie &amp; etikettering)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en bij gevaarlijke stoffen is een SDS verplicht. [2]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Deadlines: Nieuwe stoffen moeten uiterlijk 30 dagen vóór eerste invoer worden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geregistreerd (Art. 7(1) fase-in). Bestaande stoffen volgen de REACH fasering.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Tonnagebanden -- Overzicht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7/27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1371600"/>
          <a:ext cx="114300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371600"/>
                <a:gridCol w="2286000"/>
                <a:gridCol w="2286000"/>
                <a:gridCol w="1828800"/>
                <a:gridCol w="1828800"/>
              </a:tblGrid>
              <a:tr h="7315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Tonnageband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Registratie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Annex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CSR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Kosten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Doorlooptijd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&lt; 1 ton/jaar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Geen registratie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N.v.t.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 – 10 ton/jaar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Annex 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EUR 15.000 - EUR 50.000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6-12 maanden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 – 100 ton/jaar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Annex VII + VIII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EUR 50.000 - EUR 150.000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12-18 maanden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100 – 1.000 ton/jaar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Annex VII + VIII + 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EUR 150.000 - EUR 500.000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18-36 maanden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&gt; 1.000 ton/jaar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Annex VII + VIII + IX + X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EUR 500.000 - EUR 2.000.000+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24-48 maanden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Annex VII -- Eisen (&gt;= 1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8/27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REACH Art. 12(1): registratie bij &gt;= 1 ton/jaar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Basis fysisch-chemische gegevens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Basis toxicologische gegevens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SDS verplicht bij gevaarlijke stoffen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CLP-classificatie &amp; etikettering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Geen CSR vereist (tenzij CMR cat 1A/1B of PBT/vPvB)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Kosten: EUR 15.000 - EUR 50.000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Doorlooptijd: 6-12 maanden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Vereiste documenten: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Registratiedossier (Annex VII)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SDS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CLP-classificatie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RI&amp;E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Annex VIII -- Eisen (&gt;= 10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9/27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REACH Art. 12(2): registratie bij &gt;= 10 ton/jaar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REACH Art. 14(1): CSR VERPLICHT bij &gt;= 10 ton/jaar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Uitgebreidere toxicologische data (Annex VII + VIII)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Blootstellingsscenario's opstellen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SDS met blootstellingsscenario's (eSDS)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CLP-classificatie &amp; etikettering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Kosten: EUR 50.000 - EUR 150.000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Doorlooptijd: 12-18 maanden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Vereiste documenten: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Registratiedossier (Annex VII+VIII)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CSR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SDS met ES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CLP-classificatie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RI&amp;E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Annex IX -- Eisen (&gt;= 100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10/27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REACH Art. 12(3): registratie bij &gt;= 100 ton/jaar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Registratiedossier: Annex VII + VIII + IX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Uitgebreid CSR met alle blootstellingsscenario's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Extra toxicologische en ecotoxicologische testen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Evaluatie door ECHA (compliance check) mogelijk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SDS verplicht met volledige risicobeoordeling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Kosten: EUR 150.000 - EUR 500.000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Doorlooptijd: 18-36 maanden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Vereiste documenten: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Registratiedossier (Annex VII-IX)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CSR (volledig)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SDS met ES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CLP-classificatie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RI&amp;E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Testrapporten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Annex X -- Eisen (&gt;= 1.000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11/27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REACH Art. 12(4): registratie bij &gt;= 1.000 ton/jaar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Volledig registratiedossier: Annex VII + VIII + IX + X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Volledig CSR met alle gebruiksvoorwaarden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Alle toxicologische en ecotoxicologische data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Substance Evaluation mogelijk (CoRAP)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SDS met alle relevante info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Kosten: EUR 500.000 - EUR 2.000.000+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Doorlooptijd: 24-48 maanden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Vereiste documenten: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Registratiedossier (Annex VII-X)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CSR (compleet)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SDS met alle ES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CLP-classificatie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RI&amp;E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Alle testrapporten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DU-meldingen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Kosten overzicht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12/27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De kosten van REACH-registratie zijn direct gekoppeld aan de tonnageband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en de vereiste testdata.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Onderstaande kosten zijn gebaseerd op de REACH Scanner data: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&lt; 1 ton/jaar:    Geen registratiekosten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1 - 10 ton/jaar:  EUR 15.000 - EUR 50.000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10 - 100 ton/jaar: EUR 50.000 - EUR 150.000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100 - 1.000 ton/jaar: EUR 150.000 - EUR 500.000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&gt; 1.000 ton/jaar: EUR 500.000 - EUR 2.000.000+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Deze kosten omvatten dossieropstelling, testprogramma's, SIEF-deelname,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consultancy en ECHA-registratiekosten.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Doorlooptijden variëren van 6 maanden (&lt;1t) tot 48 maanden (&gt;1000t). [1]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CLP Pictogrammen -- GHS Classificatie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13/27</a:t>
            </a:r>
          </a:p>
        </p:txBody>
      </p:sp>
      <p:pic>
        <p:nvPicPr>
          <p:cNvPr id="6" name="Picture 5" descr="GHS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463040"/>
            <a:ext cx="1280160" cy="12801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292608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GHS01: Ontploffing</a:t>
            </a:r>
          </a:p>
        </p:txBody>
      </p:sp>
      <p:pic>
        <p:nvPicPr>
          <p:cNvPr id="8" name="Picture 7" descr="GHS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463040"/>
            <a:ext cx="1280160" cy="1280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4640" y="292608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GHS02: Brand</a:t>
            </a:r>
          </a:p>
        </p:txBody>
      </p:sp>
      <p:pic>
        <p:nvPicPr>
          <p:cNvPr id="10" name="Picture 9" descr="GHS0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1463040"/>
            <a:ext cx="1280160" cy="12801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20640" y="292608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GHS03: Oxiderend</a:t>
            </a:r>
          </a:p>
        </p:txBody>
      </p:sp>
      <p:pic>
        <p:nvPicPr>
          <p:cNvPr id="12" name="Picture 11" descr="GHS0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463040"/>
            <a:ext cx="1280160" cy="12801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06640" y="292608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GHS04: Gecomprimeerd gas</a:t>
            </a:r>
          </a:p>
        </p:txBody>
      </p:sp>
      <p:pic>
        <p:nvPicPr>
          <p:cNvPr id="14" name="Picture 13" descr="GHS0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8400" y="1463040"/>
            <a:ext cx="1280160" cy="12801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0" y="292608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GHS05: Corrosief</a:t>
            </a:r>
          </a:p>
        </p:txBody>
      </p:sp>
      <p:pic>
        <p:nvPicPr>
          <p:cNvPr id="16" name="Picture 15" descr="GHS0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" y="4023360"/>
            <a:ext cx="1280160" cy="12801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8640" y="548640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GHS06: Giftig</a:t>
            </a:r>
          </a:p>
        </p:txBody>
      </p:sp>
      <p:pic>
        <p:nvPicPr>
          <p:cNvPr id="18" name="Picture 17" descr="GHS0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0400" y="4023360"/>
            <a:ext cx="1280160" cy="12801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834640" y="548640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GHS07: Irriterend</a:t>
            </a:r>
          </a:p>
        </p:txBody>
      </p:sp>
      <p:pic>
        <p:nvPicPr>
          <p:cNvPr id="20" name="Picture 19" descr="GHS0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0" y="4023360"/>
            <a:ext cx="1280160" cy="128016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120640" y="548640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GHS08: Gezondheidsschade</a:t>
            </a:r>
          </a:p>
        </p:txBody>
      </p:sp>
      <p:pic>
        <p:nvPicPr>
          <p:cNvPr id="22" name="Picture 21" descr="GHS0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4023360"/>
            <a:ext cx="1280160" cy="12801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406640" y="548640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GHS09: Milieuschade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SVHC &amp; Kandidaatlijst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14/27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SVHC = Substances of Very High Concern (Zeer Zorgwekkende Stoffen)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SVHC-stoffen worden door ECHA op de Kandidaatlijst geplaatst wanneer zij voldoen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aan een of meer van de volgende criteria: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Carcinogeen, mutageen of reprotoxisch (CMR, categorie 1A of 1B)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Persistent, bioaccumulatief en toxisch (PBT)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Zeer persistent en zeer bioaccumulatief (vPvB)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Wetenschappelijk bewezen ernstige effecten op mens of milieu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Verplichtingen bij SVHC (Art. 33 REACH):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Leveranciers moeten afnemers informeren bij &gt;= 0,1% gewichtspercentage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Artikel-33 melding: consumenten hebben recht op informatie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SCIP-melding aan ECHA voor afvalstoffen in producten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Autorisatieplicht (Art. 55-60): SVHC-stoffen mogen alleen gebruikt worden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na verlening van een autorisatie door de Europese Commissie. [1][5]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Autorisatie &amp; Restrictie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15/27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AUTORISATIE (Art. 55-60 REACH)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Stoffen op de Autorisatielijst (Annex XIV) mogen niet langer op de markt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blijven na een bepaalde 'sunset date' zonder geldige autorisatie.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Proces: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1. SVHC-stof wordt voorgedragen voor Annex XIV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2. ECHA stelt zonodig een autorisatieplan op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3. Bedrijven dienen een aanvraag in bij ECHA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4. Commissie beslist over toekenning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RESTRICTIE (Art. 67-73 REACH)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Restricties zijn beperkingen op het vervaardigen, op de markt brengen of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gebruiken van bepaalde stoffen. Zij gelden voor alle bedrijven in de EU.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Restricties staan in Annex XVII van REACH en zijn bindend voor alle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actoren in de toeleveringsketen. [1][6]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SDS &amp; eSDS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16/27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Veiligheidsinformatieblad (Safety Data Sheet) -- Art. 31 REACH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Een SDS is verplicht bij: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- Gevaarlijke stoffen en mengsels (conform CLP)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- PBT- of vPvB-stoffen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- Stoffen op de SVHC-kandidaatlijst bij &gt;= 0,1% gewichtspercentage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De SDS bevat 16 secties conform REACH Art. 31 en CLP: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1. Identificatie | 2. Gevaarsidentificatie | 3. Samenstelling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4. Eerste hulp | 5. Brandbestrijding | 6. Maatregelen bij ongevallen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7. Hantering &amp; opslag | 8. Blootstellingsgrenzen | 9. Fysische eigenschappen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10. Stabiliteit | 11. Toxicologie | 12. Ecotoxicologie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13. Afvoer | 14. Vervoersinformatie | 15. Wetgeving | 16. Overige info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eSDS (Extended SDS):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- Bevat blootstellingsscenario's (Exposure Scenarios) -- verplicht bij &gt;= 10 ton/jaar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- Beschrijft hoe de stof veilig gebruikt kan worden in de toepassing [1][7]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Phoenix Metals -- Intro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17/27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Phoenix Metals verwerkt secundaire grondstoffen tot waardevolle metalen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en verbindingen, waaronder vanadium-elektrolyten uit staalslakken. [3]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Voor de REACH-compliance zijn de volgende scenario's gedefinieerd: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Scenario 1:  Pilot (&lt; 1 ton/jaar) -- Geen REACH-registratie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Scenario 2:  Demonstrator (1 - 10 ton/jaar) -- Annex VII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Scenario 3a: Commercieel (10 - 100 ton/jaar) -- Annex VII + VIII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Scenario 3b: Commercieel (100 - 1.000 ton/jaar) -- Annex VII-IX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Scenario 3c: Commercieel (&gt; 1.000 ton/jaar) -- Annex VII-X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Elk scenario kent specifieke verplichtingen, kosten en doorlooptijden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die in de volgende slides worden toegelicht. [1][3]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Scenario 1: Pilot (&lt; 1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18/27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Tonnageband: &lt; 1 ton/jaar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Registratie: Niet verplicht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Vereisten: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CLP-verplichtingen blijven gelden [2]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Risico Inventarisatie &amp; Evaluatie (RI&amp;E) [9]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SDS vrijwillig maar aanbevolen bij gevaarlijke stoffen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Kosten: Geen registratiekosten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Doorlooptijd: N.v.t.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Advies: Vrijwillige SDS opstellen, RI&amp;E up-to-date houden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en vroegtijdig beginnen met data-acquisitie voor toekomstige registratie.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Scenario 2: Demonstrator (1 - 10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19/27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Tonnageband: 1 - 10 ton/jaar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Registratie: VERPLICHT -- Annex VII (REACH Art. 12(1))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Vereisten: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Registratiedossier Annex VII (fysisch-chemisch + toxicologisch)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SDS verplicht bij gevaarlijke stoffen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CLP-classificatie &amp; etikettering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Geen CSR (tenzij CMR cat 1A/1B of PBT/vPvB)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Kosten: EUR 15.000 - EUR 50.000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Doorlooptijd: 6 - 12 maanden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Scenario 3a: Commercieel (10 - 100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20/27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Tonnageband: 10 - 100 ton/jaar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Registratie: VERPLICHT -- Annex VII + VIII (REACH Art. 12(2))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CSR: VERPLICHT (REACH Art. 14(1))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Vereisten: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Registratiedossier Annex VII + VIII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Chemical Safety Report (CSR)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Blootstellingsscenario's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eSDS met blootstellingsscenario's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CLP-classificatie &amp; etikettering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Kosten: EUR 50.000 - EUR 150.000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Doorlooptijd: 12 - 18 maanden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Scenario 3b: Commercieel (100 - 1.000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21/27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Tonnageband: 100 - 1.000 ton/jaar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Registratie: VERPLICHT -- Annex VII + VIII + IX (REACH Art. 12(3))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CSR: VERPLICHT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Vereisten: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Volledig registratiedossier Annex VII-IX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Uitgebreid CSR met alle blootstellingsscenario's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Extra toxicologische en ecotoxicologische testen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compliance check mogelijk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eSDS met volledige risicobeoordeling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Kosten: EUR 150.000 - EUR 500.000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Doorlooptijd: 18 - 36 maanden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Scenario 3c: Commercieel (&gt; 1.000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22/27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Tonnageband: &gt; 1.000 ton/jaar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Registratie: VERPLICHT -- Annex VII-X (REACH Art. 12(4))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CSR: VERPLICHT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Vereisten: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Volledig registratiedossier Annex VII-X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Compleet CSR met alle gebruiksvoorwaarden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Alle toxicologische en ecotoxicologische data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Substance Evaluation mogelijk (CoRAP)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DU-meldingen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Kosten: EUR 500.000 - EUR 2.000.000+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Doorlooptijd: 24 - 48 maanden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Chemicalienregister (CLP + ADR)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23/27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Het chemicaliënregister is een verplichting uit de Arbowet en PGS 15:2025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voor bedrijven die met gevaarlijke stoffen werken. [9][10]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CLP -- Classificatie, Labelling and Packaging (EG Nr. 1272/2008):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Classificatie van stoffen en mengsels volgens GHS-criteria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Etikettering met GHS-pictogrammen en H/P-zinnen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Verpaktingsvoorschriften [2]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ADR -- European Agreement concerning the International Carriage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of Dangerous Goods by Road: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Vervoer van gevaarlijke stoffen over de weg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Classificatie in 9 gevarenklassen (ADR-klassen)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Eisen aan voertuigen, documentatie en opleiding chauffeurs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PGS 15:2025 geeft richtlijnen voor de opslag van gevaarlijke stoffen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en de maximale opslaghoeveelheden per categorie. [10]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CLP vs ADR vs ADN vs IMDG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24/27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1463040"/>
          <a:ext cx="11430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  <a:gridCol w="2286000"/>
              </a:tblGrid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Regelgeving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Scope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Toepassing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Classificatie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Beheer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CLP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Etikettering &amp; verpakking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Alle stoffen op EU-markt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GHS-pictogrammen, H/P-zinnen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ECHA / nationale autoriteit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Vervoer over de weg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Gevaarlijke stoffen per vrachtwagen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ADR-gevarenklassen 1-9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Nationale inspectie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Vervoer over binnenwateren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Gevaarlijke stoffen per binnenschip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ADR-klassen + maritieme aanvullingen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Scheepvaartinspectie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IMDG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Vervoer over zee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Gevaarlijke stoffen per zeeschip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IMDG Code klassen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Scheepvaartinspectie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TierVerify -- Bronverificatie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25/27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TierVerify Protocol -- Bronverificatie en controle [11]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Alle feiten in deze presentatie zijn geverifieerd tegen de volgende bronnen: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Tier 1 -- Interne bronnen (Phoenix Metals):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REACH procedures en projectdata [3]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Chemicaliën master data [4]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Tier 2 -- Wetgeving en richtsnoeren: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REACH Verordening (EG) Nr. 1907/2006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CLP Verordening (EG) Nr. 1272/2008 [2]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Registratie Richtsnoer [5]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SDS Richtsnoer [7]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SVHC Guidance [6]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PGS 15:2025 Opslag Gevaarlijke Stoffen [10]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Tier 3 -- Online bronnen (geraadpleegd april 2026):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Stoffendatabase [11]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SVHC Kandidaatlijst [12]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PubChem Database [13]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CLP Pictogrammen [14]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Bronverwijzingen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26/27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[1]  REACH Verordening (EG) Nr. 1907/2006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[2]  CLP Verordening (EG) Nr. 1272/2008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[3]  Phoenix Metals -- REACH procedures &amp; projectdata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[4]  Phoenix Metals -- Chemicaliën master data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[5]  ECHA -- REACH Registratie Richtsnoer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[6]  ECHA -- SVHC Guidance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[7]  ECHA -- Veiligheidsinformatiebladen Richtsnoer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[8]  ECHA -- Chemical Safety Guide SME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[9]  Arbowet &amp; Arbobesluit -- Risico Inventarisatie &amp; Evaluatie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[10] PGS 15:2025 -- Opslag Gevaarlijke Stoffen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[11] ECHA Stoffendatabase -- echa.europa.eu (geraadpleegd apr 2026)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[12] ECHA SVHC Kandidaatlijst -- echa.europa.eu (geraadpleegd apr 2026)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[13] PubChem Database -- pubchem.ncbi.nlm.nih.gov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[14] ECHA CLP Pictogrammen -- echa.europa.eu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1371600"/>
            <a:ext cx="1223732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3200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Segoe UI"/>
              </a:defRPr>
            </a:pPr>
            <a:r>
              <a:t>Vragen?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BBCCBB"/>
                </a:solidFill>
                <a:latin typeface="Calibri"/>
              </a:defRPr>
            </a:pPr>
            <a:r>
              <a:t>JvG Consultancy | REACH Compliance Advies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27/27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