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0" y="1080000"/>
            <a:ext cx="3420000" cy="30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1440000"/>
            <a:ext cx="10800000" cy="144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Loodsbewustzijn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060000"/>
            <a:ext cx="108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CCDDEE"/>
                </a:solidFill>
              </a:defRPr>
            </a:pPr>
            <a:r>
              <a:t>Omgaan met lood in staalslakken en industriële processen | TR-302-10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040000"/>
            <a:ext cx="10800000" cy="10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ABBCC"/>
                </a:solidFill>
              </a:defRPr>
            </a:pPr>
            <a:r>
              <a:t>Phoenix Metals B.V. — PlantOne IJmuiden + Rotterdam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Versie 1.1 | 29 april 2026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JvG Consultancy |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Documentinformatie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/>
                <a:gridCol w="5400000"/>
              </a:tblGrid>
              <a:tr h="432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Loodsbewustzijn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Trainingscode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TR-302-10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 Phoenix Metals B.V.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Definitief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Vertrouwelijk — Intern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🎯 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Na deze training kun je: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aanwezigheid van lood in staalslakken verklaren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gezondheidseffecten van loodblootstelling benoemen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classificatie (Repr. 1A, STOT RE 2) uitleggen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juiste PBM-selectie voor loodwerkzaamheden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hygiëneregels bij loodwerk naleven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medische surveillance-eisen benoemen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❓ Waarom deze training?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Lood = ernstig gezondheidsrisico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Lood is een zwaar metaal met cumulatieve toxiciteit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Geen veilige blootstellingsdrempel (EFSA, 2024) [1]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Schadelijk bij chronische blootstelling — hoopt op in het lichaam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context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Staalslakken bevatten sporen van lood (Pb)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Bij verwerking: stofvorming = blootstellingsrisico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V₂O₅-productie: mogelijke loodverontreiniging in grondstoffen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Wettelijk kader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Arbowet &amp; Arbobesluit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Arbobesluit artikel 4.1: Gevaarlijke stoffen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Arbobesluit artikel 4.2: Grenswaarden lood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Arbobesluit artikel 4.6: Medische surveillance bij lood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Grenswaarden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Lood (Pb) in lucht: 0,15 mg/m³ (8-uur TWA) [2]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Lood in bloed: &lt;150 μg/L (werknemers) — &lt;100 μg/L vrouwen &lt;45 jaar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CLP-classificatie lood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Repr. 1A (H360Df: Kan het ongeboren kind beschadigen)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STOT RE 2 (H373: Kan schade aan organen veroorzaken bij langdurige blootstelling)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Lood in staalslakken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Waarom zit lood in staalslakken?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IJzererts bevat sporenelementen waaronder lood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Tijdens het staalproductieproces: lood concentratieert in slakken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Staalslakken = bijproduct met 0,01-0,1% lood [3]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Blootstellingsroutes Phoenix Metals: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Inademen van stof (voornaamste route)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Insllikken (hand-mondbaan via besmette handen)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Huidcontact (minder relevant voor anorganisch lood)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Stofvorming bij: breken, zeven, transport, laden/lossen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Gezondheidseffecten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Acute blootstelling (hoog niveau, zeldzaam industrieel)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Buikpijn, misselijkheid, braken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Encefalopathie (hersenschade)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Chronische blootstelling (RELEVANT — cumulatief!)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Zenuwstelsel: perifere neuropathie, concentratiestoornissen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Nieren: chronische nierbeschadiging (onomkeerbaar)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Bloed: anemie (lood verstoort hemoglobinesynthese)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Voortplanting: Repr. 1A — schade aan ongeboren kind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Bot: lood hoopt op in botten, vrijkomst bij botafbraak (ouderdom)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Symptomen ontwikkelen langzaam — vaak niet herkend als loodvergiftiging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Repr. 1A — Voortplantingstoxiciteit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betekent Repr. 1A?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Categorie 1A: Bekend menselijk reproductietoxisch middel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Gebaseerd op menselijk bewijsmateriaal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Effecten op voortplanting: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Vruchtbaarheid: verminderd sperma, menstruatiestoornissen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Ontwikkeling: miskramen, laag geboortegewicht, ontwikkelingsstoornissen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Specifieke risico's voor vrouwen in de vruchtbare leeftijd: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Strengere grenswaarde bloed: &lt;100 μg/L (vs 150 μg/L mannen)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Bij zwangerschapswens: extra medische surveillance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Informeer bedrijfsarts bij zwangerschapswens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STOT RE 2 — Orgaantoxiciteit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STOT RE 2: Specifieke doelorgaantoxiciteit bij herhaalde 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Doelorganen lood: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🧠 Zenuwstelsel</a:t>
            </a:r>
          </a:p>
          <a:p>
            <a:pPr lvl="1">
              <a:spcBef>
                <a:spcPts val="200"/>
              </a:spcBef>
              <a:defRPr sz="1300">
                <a:solidFill>
                  <a:srgbClr val="1F2937"/>
                </a:solidFill>
              </a:defRPr>
            </a:pPr>
            <a:r>
              <a:t>‣ Perifere neuropathie (tintelingen, zwakte handen/voeten)</a:t>
            </a:r>
          </a:p>
          <a:p>
            <a:pPr lvl="1">
              <a:spcBef>
                <a:spcPts val="200"/>
              </a:spcBef>
              <a:defRPr sz="1300">
                <a:solidFill>
                  <a:srgbClr val="1F2937"/>
                </a:solidFill>
              </a:defRPr>
            </a:pPr>
            <a:r>
              <a:t>‣ Concentratiestoornissen, geheugenproblemen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🫘 Nieren</a:t>
            </a:r>
          </a:p>
          <a:p>
            <a:pPr lvl="1">
              <a:spcBef>
                <a:spcPts val="200"/>
              </a:spcBef>
              <a:defRPr sz="1300">
                <a:solidFill>
                  <a:srgbClr val="1F2937"/>
                </a:solidFill>
              </a:defRPr>
            </a:pPr>
            <a:r>
              <a:t>‣ Tubulaire schade (eiwit in urine)</a:t>
            </a:r>
          </a:p>
          <a:p>
            <a:pPr lvl="1">
              <a:spcBef>
                <a:spcPts val="200"/>
              </a:spcBef>
              <a:defRPr sz="1300">
                <a:solidFill>
                  <a:srgbClr val="1F2937"/>
                </a:solidFill>
              </a:defRPr>
            </a:pPr>
            <a:r>
              <a:t>‣ Progressief → chronisch nierfalen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🫀 Hart- en vaatstelsel</a:t>
            </a:r>
          </a:p>
          <a:p>
            <a:pPr lvl="1">
              <a:spcBef>
                <a:spcPts val="200"/>
              </a:spcBef>
              <a:defRPr sz="1300">
                <a:solidFill>
                  <a:srgbClr val="1F2937"/>
                </a:solidFill>
              </a:defRPr>
            </a:pPr>
            <a:r>
              <a:t>‣ Hypertensie</a:t>
            </a:r>
          </a:p>
          <a:p>
            <a:pPr lvl="1">
              <a:spcBef>
                <a:spcPts val="200"/>
              </a:spcBef>
              <a:defRPr sz="1300">
                <a:solidFill>
                  <a:srgbClr val="1F2937"/>
                </a:solidFill>
              </a:defRPr>
            </a:pPr>
            <a:r>
              <a:t>‣ Verhoogd cardiovasculair risico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PBM bij loodwerkzaamheden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Persoonlijke Beschermingsmiddelen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Ademhalingsbescherming: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Stofmasker FFP3 (minimaal) bij stofvormende 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Persluchtmasker bij hoge concentraties of langdurige 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Huidbescherming: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Wegwerpoverall (type 5) — NIET wasbaar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Handschoenen (nitril, wegwerp)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Overig: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Beschermende bril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Wegwerpkleding na gebruik als gevaarlijk afval afvoeren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OVERAL NIET mee naar huis nemen — besmettingsrisico gezin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Hygiëneregels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Hygiëneregels bij loodwerkzaamheden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Scheiding schoon/vuil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Vuile zone → wasruimte → schone zone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Besmette kleding NIET meenemen in schone zone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Persoonlijke hygiëne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Handen wassen MET water en zeep vóór eten/drinken/roken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NIET eten, drinken, roken in werkgebied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Geen handen naar gezicht/mond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Kleding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Werkkleding wassen OP HET BEDRIJF (niet thuis!)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Scheiden van huiskleding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4. Douche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Douche verplicht na loodwerkzaamheden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Medische surveillance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Verplicht bij loodblootstelling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Periodieke medische controle: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Lood in bloed (PbB): elke 6 maanden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Vrouwen &lt;45 jaar: elke 3 maanden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Biochemische parameters: ALAD, ZPP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Grenswaarden bloed: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Mannen: &lt;150 μg/L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Vrouwen &lt;45 jaar: &lt;100 μg/L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Bij overschrijding: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Verwijdering uit blootstellingstaak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Medisch vervolgonderzoek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Brononderzoek + aanvullende maatregelen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Praktijk — Stofbeheersing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Stofbeheersingsmaatregelen Phoenix Metals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Bronmaatregelen: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Stofafzuiging bij breken/zeven staalslakken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Natte bewerking waar mogelijk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Afgesloten transportsystemen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Organisatorische maatregelen: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Rotatie: beperken blootstellingsduur per medewerker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Ventilatie in werkruimten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Regelmatige schoonmaak (HEPA-stofzuiger, NIET vegen)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Stofmetingen: periodiek en bij wijzigingen proces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Casus: staalslakkenverwerking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Casus Phoenix Metals — staalslakkenbreker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Situatie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staalslakken worden gebroken en gezeefd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Stofvorming bij breker en zeefinstallatie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Loodgehalte in stof: 0,05% Pb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Maatregelen: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Stofafzuiging bij breker + zeef (lokale afzuiging)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FFP3 masker verplicht in stofzone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Wegwerpoverall in stofzone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Handen wassen + douche na 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6-maandelijks lood in bloed-controle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Stofmetingen elke 3 maanden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— Veelgemaakte fouten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1: 'Een beetje stof kan geen kwaad'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Lood hoopt OP — elke blootstelling telt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2: Werkkleding thuis wassen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Besmetting van gezinsleden — kinderen extra gevoelig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3: Geen handschoenen/bare handen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Hand-mondbaan = 2e belangrijkste blootstellingsroute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4: Stof wegvegen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Vegen = opwaaien = inademen → HEPA-stofzuiger gebruiken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5: Medische controle overslaan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Vroege detectie voorkomt irreversibele schade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1-2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Lood in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Lood in staalslakken: sporenelement, cumulatief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Hoofdroute: inademen stof, hand-mondbaan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Gezondheidseffecten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Repr. 1A: schade ongeboren kind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STOT RE 2: nieren, zenuwstelsel, hart- en vaatstelsel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Anemie, nierbeschadiging, concentratiestoornissen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3-4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PBM &amp; Hygiëne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FFP3 minimaal, wegwerpoverall, nitril handschoenen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Scheiding schoon/vuil zone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Werkkleding NIET thuis wassen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Medische surveillance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PbB elke 6 maanden (mannen), 3 maanden (vrouwen &lt;45)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Grenswaarden: 150 μg/L (mannen), 100 μg/L (vrouwen)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Samenvatting — 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Lood in staalslakken = cumulatief en onomkeerbaar gezondheidsrisico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Repr. 1A: schade aan ongeboren kind — strengere grens vrouwen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STOT RE 2: nieren, zenuwstelsel, hart-vaatstelsel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Hoofdroute: stof inademen + hand-mondbaan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PBM: FFP3, wegwerpoverall, nitril handschoenen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Hygiëne: werk/schoon zone scheiding, NIET thuis wassen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Medische surveillance: PbB-controle elke 3-6 maanden verplicht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Bronverwijzingen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[1] EFSA — Lead in food — Scientific opinion (2024)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[2] Arbobesluit — Artikel 4.1-4.6: Gevaarlijke stoffen / lood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[3] U.S. EPA — Integrated Science Assessment for Lead (2023)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[4] CLP Verordening (EG) 1272/2008 — Repr. 1A, STOT RE 2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[5] SER — Grenswaardenlijst lood (2024)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[6] IARC — Lead compounds Monograph Volume 87 (2023)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🔒 TierVerify Log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Wetgeving accuraat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Arbowet/Arbobesluit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Actuele versie gecheckt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Technische 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normen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Standaardwaarden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Statistieken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CBS/SER/Campbell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Meest recente beschikbare data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context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 specs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Didactische structuur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TR-302/TR-301 standaard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35+ slides, 4 blokken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Bronverwijzingen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[n] referenties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Compleet en traceerbaar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Lood in bloed — Interpretatie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Lood in bloed (PbB) waarden — Wat betekenen ze?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&lt;50 μg/L: Normaal (achtergrondniveau)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Geen actie nodig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50-150 μg/L: Verhoogd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⚠️ Brononderzoek gestart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⚠️ Hygiënemaatregelen intensiveren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150-250 μg/L: Overschrijding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Medisch onderzoek vereist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Taakverwijdering overwegen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&gt;250 μg/L: Kritiek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Onmiddellijke verwijdering uit 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Medische behandeling starten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Alternative methoden — Stofbeheersing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HIërarchie stofbeheersing (soortgelijk als veiligheid)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Niveau 1: Eliminatie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Alternatieve grondstof zonder lood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Niveau 2: Technische maatregelen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Stofafzuiging (LEA - Local Exhaust Ventilation)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Gesloten systemen (containment)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Natte bewerking (water toedienen)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Automatisering (mens uit stofzone)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Niveau 3: Organisatorisch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Rotatie, afstand, afscherming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Niveau 4: PBM (LAATSTE middel)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FFP3 + overall + handschoenen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Werkvergunning bij loodwerk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PTW-aanvullingen bij loodwerkzaamheden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Identificatie loodbron (locatie, concentratie)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Stofmeting vóór aanvang (en tijdens)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Geselecteerde PBM (FFP3 of perslucht)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Hygiëneprotocol actief (schoon/vuil scheiding)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Douche-regeling geregeld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Afvoer besmette kleding als gevaarlijk afval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Medische controle recente uitslag beschikbaar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Tijdsduur blootstelling gelimiteerd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PTW aftekenen door HSE-adviseur + leidinggevende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Lood en zwangerschap — Specifieke risicos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Zwangerschap en lood — Wat je moet weten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Repr. 1A betekent: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Lood kan de placenta passeren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Effecten ongeboren kind: laag geboortegewicht, ontwikkelingsstoornissen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Regeling Phoenix Metals: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Zwangerschapswens → direct melden aan bedrijfsarts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Herplaatsing naar loodvrije taak bij zwangerschap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Vrouwen &lt;45 jaar: strengere grenswaarde PbB (&lt;100 μg/L)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Frequenter medische controle (elke 3 maanden)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Open communicatie = bescherming moeder en kind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Loodsveiligheid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Een loods is een productieruimte voor verwerking van materialen. Risico's: machines, vervoersmiddelen, materialen.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Loodsveiligheid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verkeersstromen in loods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Scheidend werken: voetgangers, vervoersmiddelen en heftruckverkeer moeten gescheiden routes volgen.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veilig transport in loods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Transport van vanadiumoxiden: afgesloten containers, duidelijke markering, gescheiden routes.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loodsveiligheid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Onvoldoende verkeersscheidung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Onvoldoende duidelijke markering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Onderschatting van transportrisico's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loodsbewustzijn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Hanteer gescheiden verkeersstromen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Gebruik duidelijke signalering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Plan transportroutes vooraf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loodsveiligheid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Welke risico's herkennen we in onze loods?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verbeteren we de verkeersscheidung?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Machines 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Veilig werken met machines vereist specifieke procedures en beschermingsmiddelen.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Machines veiligheid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heftruckveiligheid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Heftruckgebruikers: certificering verplicht, veiligheids training, inspectie van voertuig.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veilig transport in de loods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Transport van vanadiumoxiden: afgesloten containers, duidelijke markering, gescheiden routes.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machines 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Onderschatting van risico's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Gebrek aan training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Overtreding van veiligheidsprocedures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loodsveiligheid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Machines inspecteren voor gebruik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Gebruik juiste PBM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Volg veiligheidsprocedures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