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Calibri"/>
              </a:defRPr>
            </a:pPr>
            <a:r>
              <a:t>Stofexplosiebewustzijn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7472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Phoenix Metals B.V. — eLearning Training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Trainingcode: TR-302-05  |  Versie: 1.1  |  Datum: 29 april 2026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Auteur: JvG Consultancy  |  Status: Goedgekeurd</a:t>
            </a:r>
          </a:p>
        </p:txBody>
      </p:sp>
      <p:pic>
        <p:nvPicPr>
          <p:cNvPr id="4" name="Picture 3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029200"/>
            <a:ext cx="164592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Stofexplosiebewustzijn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TR-302-05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 medewerkers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Presentatie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Goedgekeurd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🎯 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de 5 elementen van een stofexplosie benoemen (de stofexplosie-pentagon)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begrijpt het verschil tussen Kst-klassen St-1, St-2 en St-3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ATEX-zones 20, 21 en 22 en de bijbehorende eisen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herkent ontstekingsbronnen in de werkplek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het reinigingsprotocol (geen bezems!) en preventiemaatregelen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de Phoenix Metals zonekaart interpreteren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Waarom deze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Stofexplosies zijn verantwoordelijk voor ernstige incidenten in de procesindustrie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Metaalpoeders (zoals vanadium, aluminium, magnesium) zijn bijzonder explosief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Veel medewerkers zijn zich niet bewust van de risico's van 'onschuldig' stof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werkt met V₂O₅-poeder en staalslakkenmeel — beide stofvormig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Seveso III verplicht expliciete stofexplosie-risicobeoordeling en -beheersing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Wetgeving en normen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ATEX 137/1999/EG — Bescherming werknemers tegen explosiegevaar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ATEX 114/2014/EU — Apparatuur in explosiegevaarlijke zones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Arbobesluit art. 3.4e — Explosieve atmosferen RI&amp;E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NPR 7910 — RI&amp;E explosiegevaar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14491 — Stofexplosieventiëring (venting)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15089 — Explosie-isolatiesystemen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NFPA 652 — Standard on the Fundamentals of Combustible Dust (referentie)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Statistieken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Europa: ~200 stofexplosies/jaar met gemiddeld 10 doden en 50 gewonden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Debu: 15-20% van alle industriële explosies betreft stofexplosies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Meest getroffen sectoren: hout/meubel, voeding, metaal, chemie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70% van de bedrijven is zich onvoldoende bewust van stofexplosierisico's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Metaalpoeders: hoogste letaliteit per incident (~30% dodelijk)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🔥  CONCEPT: De Stofexplosie-Pentagon (5 Elementen)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Brandbaar stof — voldoende fijn verdeeld (&lt; 500 μm)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Zuurstof — atmosferische concentratie (21% is voldoende)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Verspreiding — stof in wolkvorm (niet opgehoopt)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Ingrenzing — in een gesloten of semi-gesloten ruimte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Ontstekingsbron — vonk, hete oppervlak, statische ontlading, etc.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ALS alle 5 aanwezig zijn → EXPLOSIE mogelijk!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📖  UITLEG: Element 1 — Brandbaar stof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Niet elk stof is brandbaar — maar veel meer dan je denkt!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Brandbaar: organisch stof (meel, hout, suiker), metaalpoeders, sommige kunststoffen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Belangrijk: de deeltjesgrootte bepaalt de explosiviteit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Fijnere deeltjes → groter oppervlak → lagere ontstekingsenergie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V₂O₅-poeder en staalslakkenmeel zijn potentieel brandbaar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VOORBEELD: Brandbare stoffen bij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V₂O₅-poeder — fijn, droog, metaalpoeder-achtig gedrag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Staalslakkenmeel — ijzerhoudend, fijn verdeeld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Filterstof — mengsel van fijn metaalstof, hoog brandbaarheidsrisico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Stofafzetting op constructies — kan secundaire explosie veroorzaken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Ook: verpakingsmateriaal, reinigingsdoeken in stofrijke omgeving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❌  VALKUIL: 'Het is maar stof...'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'Een beetje stof kan geen kwaad' — ONJUIST: 1 mm stoflaag is al voldoend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'Ons stof is niet brandbaar' — LAAT TESTEN, niet aannemen!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'Alleen dikke stoflagen zijn gevaarlijk' — dunne laag opgewoeld = wolk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'We hebben geen gesloten ruimtes' — semi-gesloten ruimtes ook riskant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'We hebben geen ontstekingsbronnen' — statische elektriciteit is overal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💨  Element 2: Zuurstof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Atmosferische lucht bevat 21% O₂ — ruim voldoende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Verlaagde zuurstof (&lt; 10%) voorkomt explosie (stikstof inertiseren)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Let op: zuurstofverrijking (door lekkage) verhoogt risico dramatisch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gebruikt H₂SO₄ — reactie kan waterstofgas produceren = extra risico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🌪️  Element 3: Verspreiding (stofwolk)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Stof moet in wolkvorm zweven om te exploderen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Concentratiebereik: tussen LEL (Lower Explosive Limit) en UEL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Typisch: 20-60 g/m³ voor organische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Metaalpoeders: soms al bij 10 g/m³ explosief!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Hoe ontstaat een wolk: stortbewegingen, schoonmaken, luchtstromen, primaire explosie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🏠  Element 4: Ingrenzing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Gesloten ruimtes: silo's, mengers, filters, transportbuizen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Semi-gesloten: gebouwen, galerijen, overkappingen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Zelfs open gebouwen kunnen voldoende ingrenzing bieden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Drukopbouw bij explosie: tot 10 bar in gesloten volumes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Ventiëring (ventpanels) reduceert druk, maar voorkomt niet de explosie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⚡  Element 5: Ontstekingsbronnen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⚠️ Statische elektriciteit — vonkontlading (meest onderschat!)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🔥 Hete oppervlakken — &gt; ontstekingstemperatuur van stof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⚡ Mechanische vonken — metaal-op-metaal wrijving, mechanisch falen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💡 Elektrische apparatuur — kortsluiting, defecte verbindingen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🔧 Lassen/snijden — open vuur, vonken (ALTIJD vergunning vereist!)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🔫 Zelfontbranding — opgehoopt stof warmt op (thermische decompositie)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📈  Kst-waarden — Definitie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Kst = index voor stofexplosie-hevigheid (bar·m/s)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Bepaald in een gesloten testvat (20L of 1m³ Hartmann-buis)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Hogere Kst = heviger explosie, meer schade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Kst hangt af van: deeltjesgrootte, vochtgehalte, concentratie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Essentieel voor het ontwerpen van ventiëring en isolatie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Kst-klassen en eigenschappen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Klasse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Kst (bar·m/s)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Omschrijving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Voorbeelden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&gt; 0 tot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Zwakke explosie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Kolenstof, suiker, melkpoeder, zwavel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St-2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&gt; 200 tot 300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Sterke explosie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Houtmeel, cellulose, sommige kunstharsen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&gt; 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Zeer sterke explosie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Aluminium, magnesium, titanium, sommige metaalpoeders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🔥  Kst en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V₂O₅-poeder: Kst-waarde moet getest worden — verwacht St-1 tot St-2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Staalslakkenmeel: ijzerhoudend poeder, potentieel St-1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Mengingen: onbekende mengsels kunnen anders gedragen dan individuele componenten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ACTIE: Laat Kst-bepaling uitvoeren door erkend laboratorium (bijv. TNO)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Resultaten verwerken in Explosiebeveiligingsdocument (EBD)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🗺️  ATEX-zones voor stof — Definitie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Zone 20: Voortdurend of langdurig explosieve stofatmosfeer (&gt; 1000 uur/jaar)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Zone 21: Af en toe explosieve stofatmosfeer (10-1000 uur/jaar)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Zone 22: Zelden en kortdurend explosieve stofatmosfeer (&lt; 10 uur/jaar)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Niet-gezoneerd gebied: geen stofexplosiegevaar verwacht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Zone-indeling is gebaseerd op frequentie EN duur van stofwolk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🗺️  ATEX-zones Phoenix Metals (indicatief)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Locatie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Zone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Reden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Binnen silo's V₂O₅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Voortdurend stofwolk bij vullen/lossen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Filterinstallatie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21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Stofwolk bij reiniging/vervanging filters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Rond vulopeningen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Stofemissie bij vullen big-bags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Transportbandgebied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22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Zelden stofwolk, alleen bij storing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Opslagruimte (droog)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Stofafzetting, zelden wolk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Kantoor/controlekamer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Niet-gezoneerd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Geen stofbronnen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⚡  Ontstekingsbronnen — Inventarisatie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Mechanisch: wrijving, impact, oververhitting lagers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Elektrisch: kortsluiting, vonkvorming, defecte apparatuur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Statisch: ontlading door poedertransport (zie T08)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Thermisch: hete oppervlakken, drogers, verhitting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Chemisch: exotherme reacties, zelfontbranding opgehoopt stof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Extern: lassen, slijpen, roken, voertuigen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🛡️  Preventie — Overzicht maatregelen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Bronbeheersing: voorkom stofemissie (afdekken, afzuiging)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LEV (Lokale Afzuiging): stof direct bij de bron afvangen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Ventiëring: ventpanels op silo's en filters (EN 14491)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Explosie-isolatie: voorkom voortplanting naar andere apparaten (EN 15089)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Reiniging: systematisch, met goedgekeurde middelen (GEEN BEZEMS!)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Explosie-proof apparatuur: ATEX-gecertificeerd in ATEX-zones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Inertiseren: stikstof blankettering waar mogelijk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💨  LEV — Lokale Afzuiging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Essentiële eerste lijn van verdediging tegen stofexplosie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Afzuigkappen bij alle stofbronnen: vulpunten, overlooppunten, transportbanden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Minimale opvangsnelheid: 0.5-2.0 m/s afhankelijk van stofsoort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Filterinstallatie met explosieventiëring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Regelmatig onderhoud: filterwissel, lekkagecontrole, debietmeting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LEV-LOG bijhouden: controles, metingen, onderhoud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Ventiëring en isolatie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Ventiëring (venting): gerichte drukontlasting bij explosie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Ventpanels op silo's, filters, mengers — ontwerpslagdruk = Kst-afhankelijk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14491: berekeningsmethode voor venting-oppervlak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Isolatie: voorkom dat explosie zich voortplant via leidingen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Methoden: rotary valves, slam shut kleppen, chemische isolatie, snelsluitende kleppen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15089: eisen voor explosie-isolatiesystemen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🧹  ⚠️ REINIGINGSPROTOCOL — GEEN BEZEMS!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🚫 NOOIT bezems gebruiken — wuift stof op → stofwolk → explosiegevaar!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GOEDGEKEURDE methoden: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 • Industriezuiger (ATEX-gecertificeerd, stofklasse M of H)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 • Vochtig doekje voor oppervlaktes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 • Central stofzuigsysteem met explosiebeveiliging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   • Perslucht ALLEEN met gerichte blaasmond EN adequate afzuiging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Reinigingsfrequentie: dagelijks stofafzetting verwijderen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Richtlijn: maximaal 1 mm stoflaag op elk oppervlak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Reinigingsprotocol — Stappenplan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Controleer ATEX-zone van het reinigingsgebied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Gebruik ALLEEN ATEX-gecertificeerd reinigingsmateriaal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Begin bij de hoogste punten, werk naar beneden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Zuig stof op, NIET wegblazen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Afvoeren in gesloten, geaarde containers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Na reiniging: visuele controle of alle stof verwijderd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Reinigingslogboek invullen (datum, uitvoerder, gebied)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🔋  Explosion-proof apparatuur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Alle apparatuur in ATEX-zones MOET gecertificeerd 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CE-markering + ATEX-symbool (εx in zeshoek)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Categorie-overzicht: Cat 1 (Zone 20), Cat 2 (Zone 21), Cat 3 (Zone 22)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Belangrijk: ook niet-elektrische apparatuur valt onder ATEX!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Voorbeelden: ATEX-vacuümkamer, ATEX-verlichting, ATEX-motoren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Onderhoud: alleen door bevoegd persoon, volgens fabrikantvoorschrift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💥  Secundaire explosies — Het kettingreactiegevaar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Primaire explosie: stofwolk in apparatuur explodeert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Drukgolf werpt AFGEZET stof op muren/vloeren/plafonds op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Opgeworpen stof vormt NIEUWE stofwolk → SECUNDAIRE explosie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Secundaire explosie is vaak GROTER en GEVAARLIJKER dan de primaire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Dit is waarom reiniging en stofvrij houden ZO belangrijk is!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1 mm stoflaag op constructies = potentieel dodelijk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👷  Rol van elke medewerker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Ken de ATEX-zones van jouw werkplek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Rapporteer stofophoping onmiddellijk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Reinig volgens protocol — nooit met bezem!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Gebruik alleen ATEX-apparatuur in gezoneerde gebieden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Ken de ontstekingsbronnen in jouw werkomgeving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stofwolk: verlaat het gebied, meld bij HSE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5 elementen: brandbaar stof + zuurstof + verspreiding + ingrenzing + ontstekingsbron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Kst-klassen: St-1 (zwak), St-2 (sterk), St-3 (zeer sterk)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ATEX-zones: 20 (voortdurend), 21 (af en toe), 22 (zelden)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Secundaire explosies zijn vaak dodelijker dan primaire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NOOIT bezems gebruiken — ALTIJD ATEX-gecertificeerd reinigingsmateriaal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Maximaal 1 mm stoflaag op oppervlakken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V₂O₅ en staalslakkenmeel zijn potentieel explosief — laat testen!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Preventie = combinatie van LEV, ventiëring, isolatie en reiniging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Bij twijfel: STOP en raadpleeg HSE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📚 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[1] ATEX 137/1999/EG — Veiligheidswerknemers explosiegevaarlijke atmosferen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[2] ATEX 114/2014/EU — Apparatuur explosiegevaarlijke zones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[3] EN 14491:2012 — Dust explosion venting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[4] EN 15089:2009 — Explosion isolation systems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[5] NPR 7910:2019 — RI&amp;E explosiegevaar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[6] NFPA 652 — Fundamentals of combustible dust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[7] VDI 3673 — Pressure venting of dust explosions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[8] IEC 60079-10-2 — Classification of areas — combustible dust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[9] Arbobesluit art. 3.4e — Explosieve atmosferen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[10] EN 12779 — Safety of woodworking machines — dust extraction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🔬  Stofeigenschappen die explosiviteit bepalen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Deeltjesgrootte: &lt; 500 μm brandbaar, &lt; 100 μm sterk explosief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Vochtgehalte: vochtig stof is moeilijker te ontsteken (&gt; 15% vocht = veiliger)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Vorm: vlakke, schilferige deeltjes zijn makkelijker te ontsteken dan ronde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Concentratie: optimale explosie-concentratie afhankelijk van stofsoort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Minimale ontstekingsenergie (MIE): lage MIE = gevoeliger voor vonken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Minimale ontstekingstemperatuur (MIT): hete oppervlakken als bron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⚡  Minimale ontstekingsenergie (MIE)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MIE = minimale energie nodig om een stofwolk te ontsteken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Gemeten in millijoules (mJ)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Suiker: MIE ≈ 10-100 mJ (relatief hoog)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Houtmeel: MIE ≈ 7-50 mJ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Aluminium poeder: MIE &lt; 1 mJ (extreem gevoelig!)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V₂O₅: MIE moet getest worden — belangrijk voor Phoenix Metals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Statische vonk: tot 1000 mJ → kan ALLE stoffen ontsteken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📏  Stoflagen — Het onderschatte gevaar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 mm stoflaag op 100 m² vloer = ca. 100 kg stof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Als dit wordt opgewerveld: concentratie &gt; LEL = explosief!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Secundaire explosie: primaire explosie werkt stoflaag op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Norm: maximaal 1/16 inch (1,6 mm) volgens NFPA 652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richtlijn: maximaal 1 mm — strenger dan norm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Ophopingsplekken: leidingen, balken, richels, kabelgoten — kritieke punten!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💨  Inertiseren — Stikstof blankettering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Principe: zuurstof verlagen tot &lt; 10% door stikstof toevoegen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Toepassing: silo's, reactoren, opslagtanks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Voordelen: elimineert zuurstof = geen explosie mogelijk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Nadelen: verstikkingsrisico! O₂-monitoring VERPLICHT bij inertiseren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overwegen bij V₂O₅-silo's als preventieve maatregel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Procedure: alleen door getraind personeel met gasdetectie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📄  Explosiebeveiligingsdocument (EBD)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 voor elke Seveso III-inrichting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Bevat: zone-indeling, ontstekingsbronnenanalyse, beheersmaatregelen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Onderdeel van het Veiligheidsbeheerssysteem (VBS)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Moet actueel zijn: actualisatie bij elke wijziging (MoC!)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Verantwoordelijke: HSE-afdeling, goedgekeurd door Directie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EBD beschikbaar voor inzage door alle medewerkers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🔍  Stofexplosie-mythen ontkracht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'Ons stof is niet brandbaar' → Laat testen! Veronderstellingen doden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'Stof kan alleen exploderen in een gesloten vat' → Ook in gebouwen!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'Een stofexplosie is altijd luid en zichtbaar' → Sommige smolderende processen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'Zonder zichtbare stofwolk is er geen gevaar' → Onzichtbare deeltjes tellen mee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'We hebben al jaren geen probleem' → Totdat het wél gebeurt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Laat testen, volg procedures, houd het schoon!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🚨  Wat te doen bij een stofexplosie?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Verlaat onmiddellijk het gebied via de dichtstbijzijnde vluchtroute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Gebruik GEEN liften — neem de trap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Meld bij de centrale meldpost (alarmknop indrukken)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Verzamel op het verzamelpunt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Bel 112 bij gewonden of brand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Geef eerste hulp indien mogelijk en veilig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NOOIT terugkeren zonder toestemming van de noodcoördinator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👷  Continue verbetering — Jouw 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Meld stofophoping direct bij je leidinggevende of HSE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Volg het reinigingsprotocol — consequent, elke dag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Doe suggesties voor verbetering van stofbeheersing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Participeer in toolbox meetings over stofexplosiebewustzijn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Ken de EBD en de zone-indeling van jouw werkplek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Samen zorgen we voor een stofvrije en veilige werkplek!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📊  Explosieparameters — Referentiewaarden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Parameter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Symbool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Eenheid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Relevantie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Kst-waarde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bar·m/s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Bepaalt explosieklasse en venting-ontwerp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Max. explosiedruk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Pmax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bar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Ontwerpdruk apparatuur en ventiëring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Min. ontstekingsenergie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Ontstekingsbronnen beheersen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Min. ontstekingstemperatuur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MIT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°C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Hete oppervlakken beheersen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LEL (onderste exp. limiet)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g/m³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Minimale concentratie voor explosie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Zelfontbrandingstemperatuur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SIT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°C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Stoflaag-temperatuur beheersen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Max. drukstijgingssnelheid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(dP/dt)max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bar/s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Venting-capaciteit bepalen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❓  Praktijktest — Zelftest vragen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Noem de 5 elementen van de stofexplosie-pentagon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Wat is het verschil tussen St-1, St-2 en St-3?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Welke ATEX-zone heeft de hoogste frequentie van stofwolken?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Waarom mag je GEEN bezems gebruiken voor reiniging?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Wat is het maximale toegestane stoflaag op constructies?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Noem 3 ontstekingsbronnen in jouw werkomgeving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Wat betekent 'secundaire explosie' en waarom is die gevaarlijker?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