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3716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jvg-logo-white-mediu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137160"/>
            <a:ext cx="1371600" cy="12344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011680" y="274320"/>
            <a:ext cx="91440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Besloten Ruimten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4114800"/>
            <a:ext cx="10515600" cy="228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/>
          <a:p>
            <a:pPr>
              <a:defRPr sz="1600">
                <a:solidFill>
                  <a:srgbClr val="1F2937"/>
                </a:solidFill>
              </a:defRPr>
            </a:pPr>
            <a:r>
              <a:t>TR-303-08</a:t>
            </a:r>
          </a:p>
          <a:p>
            <a:pPr>
              <a:defRPr sz="1600">
                <a:solidFill>
                  <a:srgbClr val="1F2937"/>
                </a:solidFill>
              </a:defRPr>
            </a:pPr>
            <a:r>
              <a:t>Versie 1.0 | 28 april 2026</a:t>
            </a:r>
          </a:p>
          <a:p>
            <a:pPr>
              <a:defRPr sz="1600">
                <a:solidFill>
                  <a:srgbClr val="1F2937"/>
                </a:solidFill>
              </a:defRPr>
            </a:pPr>
            <a:r>
              <a:t>Doelgroep: Operatoren, technici, HSE</a:t>
            </a:r>
          </a:p>
          <a:p>
            <a:pPr>
              <a:defRPr sz="1600">
                <a:solidFill>
                  <a:srgbClr val="1F2937"/>
                </a:solidFill>
              </a:defRPr>
            </a:pPr>
            <a:r>
              <a:t>Duur: ~20 min</a:t>
            </a:r>
          </a:p>
          <a:p>
            <a:pPr>
              <a:defRPr sz="1600">
                <a:solidFill>
                  <a:srgbClr val="1F2937"/>
                </a:solidFill>
              </a:defRPr>
            </a:pPr>
            <a:r>
              <a:t>Wettelijk: Arbowet, Arbobesluit art. 3.5a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999999"/>
                </a:solidFill>
              </a:defRPr>
            </a:pPr>
            <a:r>
              <a:t>JvG Consultancy | Safety • Governance • Advisory | ©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3716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jvg-logo-white-mediu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137160"/>
            <a:ext cx="1371600" cy="12344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011680" y="274320"/>
            <a:ext cx="91440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Agenda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645920"/>
            <a:ext cx="1051560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1. Definitie en Risico's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2. Besloten Ruimten bij Phoenix Metals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3. Procedure en Vergunning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4. PBM's en Praktijk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5. Quiz (8 vragen)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999999"/>
                </a:solidFill>
              </a:defRPr>
            </a:pPr>
            <a:r>
              <a:t>JvG Consultancy | Safety • Governance • Advisory | © 2026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3716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jvg-logo-white-mediu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137160"/>
            <a:ext cx="1371600" cy="12344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011680" y="274320"/>
            <a:ext cx="91440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Module 1: Definitie en Risico's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645920"/>
            <a:ext cx="1051560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Een besloten ruimte is een ruimte die (deels) afgesloten is, niet ontworpen voor continue bewoning, en waar bij betreding specifieke risico's optreden [1].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Risico's: zuurstoftekort (O₂ &lt; 19,5%), giftige gassen (H₂S, CO, V₂O₅ stof), brandbare atmosfeer (LEL &gt; 0%), mechanische gevaren (roterende delen, vloeistofstromen) [2].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Arbobesluit artikel 3.5a vereist specifieke maatregelen voor besloten ruimten [3].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Ongevallen in besloten ruimten hebben vaak dodelijke afloop — zowel voor het slachtoffer als voor reddingswerkers.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999999"/>
                </a:solidFill>
              </a:defRPr>
            </a:pPr>
            <a:r>
              <a:t>JvG Consultancy | Safety • Governance • Advisory | © 2026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3716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jvg-logo-white-mediu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137160"/>
            <a:ext cx="1371600" cy="12344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011680" y="274320"/>
            <a:ext cx="91440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Module 2: Besloten Ruimten bij Phoenix Metals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645920"/>
            <a:ext cx="1051560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Silos: opslag van droge stoffen, risico op stikken door zuurstofverdringing en stofexplosie.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Tanks: opslag van vloeistoffen (H₂SO₄, NaOH), risico op gifige dampen en verdrinking.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Reactoren: chemische reactieruimtes, risico op residuale gassen en hoge temperaturen.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Putten en kelders: risico op ophoping van zware gassen (H₂S) en zuurstoftekort.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Leidingbruggen (besloten secties): risico op lekkage van gevaarlijke stoffen uit aangrenzende leidingen.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999999"/>
                </a:solidFill>
              </a:defRPr>
            </a:pPr>
            <a:r>
              <a:t>JvG Consultancy | Safety • Governance • Advisory | © 2026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3716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jvg-logo-white-mediu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137160"/>
            <a:ext cx="1371600" cy="12344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011680" y="274320"/>
            <a:ext cx="91440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Module 3: Procedure en Vergunning (1/2)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645920"/>
            <a:ext cx="1051560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Voor betreding van een besloten ruimte is altijd een werkvergunning (PtW) vereist [4].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Gasmeting vóór betreding: O₂ (19,5–23,5%), LEL (&lt; 1%), H₂S (&lt; 5 ppm), CO (&lt; 20 ppm).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LOTO (Lock Out / Tag Out): alle energiebronnen vergrendeld en gemarkeerd.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Bewaker: een toegewezen bewaker buiten de ruimte die voortdurend contact houdt.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Reddingsplan: vooraf vastgesteld hoe een redding wordt uitgevoerd zonder de redder in gevaar te brengen.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999999"/>
                </a:solidFill>
              </a:defRPr>
            </a:pPr>
            <a:r>
              <a:t>JvG Consultancy | Safety • Governance • Advisory | © 2026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3716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jvg-logo-white-mediu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137160"/>
            <a:ext cx="1371600" cy="12344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011680" y="274320"/>
            <a:ext cx="91440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Module 3: Procedure en Vergunning (2/2)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645920"/>
            <a:ext cx="1051560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Adembescherming: indien gasmeting niet voldoet — altijd onafhankelijke adembescherming.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999999"/>
                </a:solidFill>
              </a:defRPr>
            </a:pPr>
            <a:r>
              <a:t>JvG Consultancy | Safety • Governance • Advisory | © 2026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3716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jvg-logo-white-mediu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137160"/>
            <a:ext cx="1371600" cy="12344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011680" y="274320"/>
            <a:ext cx="91440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Module 4: PBM's en Praktijk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645920"/>
            <a:ext cx="1051560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Gasdetector (4-gas: O₂, LEL, H₂S, CO) — continue monitoring tijdens betreding.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Adembescherming: zelfstandig werkend ademtoestel bij onvoldoende zuurstof of giftige gassen.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Valbeveiliging: bij betreding via openingen op hoogte.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Communicatiemiddel: radio of treklijn voor contact met bewaker.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Nooit alleen een besloten ruimte betreden — altijd minimaal met twee personen (binnen + bewaker buiten).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999999"/>
                </a:solidFill>
              </a:defRPr>
            </a:pPr>
            <a:r>
              <a:t>JvG Consultancy | Safety • Governance • Advisory | © 2026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3716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jvg-logo-white-mediu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137160"/>
            <a:ext cx="1371600" cy="12344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011680" y="274320"/>
            <a:ext cx="91440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Quiz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645920"/>
            <a:ext cx="1051560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Aantal vragen: 8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Cesuur: 80% correct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Multiple choice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Direct feedback per vraag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Certificaat bij voldoende resultaat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999999"/>
                </a:solidFill>
              </a:defRPr>
            </a:pPr>
            <a:r>
              <a:t>JvG Consultancy | Safety • Governance • Advisory | © 2026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3716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jvg-logo-white-mediu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137160"/>
            <a:ext cx="1371600" cy="12344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011680" y="274320"/>
            <a:ext cx="91440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Samenvatting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645920"/>
            <a:ext cx="1051560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Training: Besloten Ruimten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Wettelijk kader: Arbowet, Arbobesluit art. 3.5a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Veiligheid is een gezamenlijke verantwoordelijkheid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Ken de risico's, procedures en je eigen rol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Meld altijd onveilige situaties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Vragen? Neem contact op met de HSE Manager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999999"/>
                </a:solidFill>
              </a:defRPr>
            </a:pPr>
            <a:r>
              <a:t>JvG Consultancy | Safety • Governance • Advisory | © 2026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3716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jvg-logo-white-mediu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137160"/>
            <a:ext cx="1371600" cy="12344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011680" y="274320"/>
            <a:ext cx="91440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Bronverwijzingen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645920"/>
            <a:ext cx="1051560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[1] Arbowet (Stb. 1999, 189)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[2] Arbobesluit (Stb. 1997, 60)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[3] Seveso III-richtlijn (2012/18/EU)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[4] NTA 8620 (NEN)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[5] Phoenix Metals B.V. PBZO PS-230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[6] SDS V₂O₅, H₂SO₄, NaOH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[7] EN-normen valbeveiliging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[8] ICAM Incident Investigation Method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999999"/>
                </a:solidFill>
              </a:defRPr>
            </a:pPr>
            <a:r>
              <a:t>JvG Consultancy | Safety • Governance • Advisory | © 2026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3716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jvg-logo-white-mediu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137160"/>
            <a:ext cx="1371600" cy="12344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011680" y="274320"/>
            <a:ext cx="91440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Bedankt!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645920"/>
            <a:ext cx="1051560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Vragen of opmerkingen?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Neem contact op met de HSE Manager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JvG Consultancy | Safety • Governance • Advisory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999999"/>
                </a:solidFill>
              </a:defRPr>
            </a:pPr>
            <a:r>
              <a:t>JvG Consultancy | Safety • Governance • Advisory | © 2026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