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C9D4E3"/>
                </a:solidFill>
                <a:latin typeface="Calibri"/>
              </a:rPr>
              <a:t>Presentatie_Voorjaarsconventie_2027_v1.0.pptx  ·  v1.0 · Working draft · Status: ter bespreking  ·  District 110AN · April 2027  ·  Slide 1/10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74519"/>
            <a:ext cx="105156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5000" b="1">
                <a:solidFill>
                  <a:srgbClr val="FFFFFF"/>
                </a:solidFill>
                <a:latin typeface="Calibri"/>
              </a:rPr>
              <a:t>Voorjaarsconventie 2027</a:t>
            </a:r>
          </a:p>
          <a:p>
            <a:pPr algn="ctr">
              <a:spcAft>
                <a:spcPts val="600"/>
              </a:spcAft>
            </a:pPr>
            <a:r>
              <a:rPr sz="2600">
                <a:solidFill>
                  <a:srgbClr val="FFFFFF"/>
                </a:solidFill>
                <a:latin typeface="Calibri"/>
              </a:rPr>
              <a:t>District 110AN  |  April 2027</a:t>
            </a:r>
          </a:p>
          <a:p>
            <a:pPr algn="ctr">
              <a:spcAft>
                <a:spcPts val="600"/>
              </a:spcAft>
            </a:pPr>
            <a:r>
              <a:rPr sz="1600" i="1">
                <a:solidFill>
                  <a:srgbClr val="C9D4E3"/>
                </a:solidFill>
                <a:latin typeface="Calibri"/>
              </a:rPr>
              <a:t>Thema Lions-jaar 2026-2027: "Samen verder bouwen!"</a:t>
            </a:r>
          </a:p>
          <a:p>
            <a:pPr algn="ctr"/>
            <a:r>
              <a:rPr sz="1200">
                <a:solidFill>
                  <a:srgbClr val="C9D4E3"/>
                </a:solidFill>
                <a:latin typeface="Calibri"/>
              </a:rPr>
              <a:t>Voorzitter: District Governor 2026-2027  ·  Secretaris: Cabinet Secretary 2026-2027</a:t>
            </a:r>
            <a:br/>
            <a:r>
              <a:rPr sz="1200">
                <a:solidFill>
                  <a:srgbClr val="C9D4E3"/>
                </a:solidFill>
                <a:latin typeface="Calibri"/>
              </a:rPr>
              <a:t>Regelgeving: Huishoudelijk Reglement MD 110 (mei 2021)</a:t>
            </a:r>
          </a:p>
        </p:txBody>
      </p:sp>
      <p:sp>
        <p:nvSpPr>
          <p:cNvPr id="6" name="Rectangle 5"/>
          <p:cNvSpPr/>
          <p:nvPr/>
        </p:nvSpPr>
        <p:spPr>
          <a:xfrm>
            <a:off x="4956048" y="1755648"/>
            <a:ext cx="2286000" cy="64008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2/10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Opbouw van deze presentatie — voorbereiding Voorjaarsconventie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00200"/>
            <a:ext cx="11183112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1.  Titel &amp; introductie — Conventie 110AN, April 2027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2.  Doel &amp; Scope — statutaire doelstellingen en afbakening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3.  Governance &amp; Stemrechten</a:t>
            </a:r>
          </a:p>
          <a:p>
            <a:pPr lvl="1">
              <a:spcAft>
                <a:spcPts val="500"/>
              </a:spcAft>
            </a:pPr>
            <a:r>
              <a:rPr sz="1500" b="0">
                <a:solidFill>
                  <a:srgbClr val="212121"/>
                </a:solidFill>
                <a:latin typeface="Calibri"/>
              </a:rPr>
              <a:t>–  Stemrecht per club: 1 stem per 10 leden (min. 1, max. 5); quorum &gt;50% van de stemgerechtigden (HR MD 110 mei 2021)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4.  Programma &amp; Sprekers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5.  Locatie &amp; Logistiek — locatie te bepalen op basis van roulatie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6.  Budget Overzicht — referentie: Districtsbegroting (conventiepost € 3.500)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7.  Risico's &amp; Maatregelen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8.  Communicatieplan — oproeping minimaal 30 dagen vooraf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212121"/>
                </a:solidFill>
                <a:latin typeface="Calibri"/>
              </a:rPr>
              <a:t>▪  9.  Volgende Stappen &amp; Actiepunten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Volgorde volgt de goedgekeurde deliverable-opbouw uit het Projectplan PVA v1.0; spreker: projectleider PVA.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3/10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Doel &amp; Scope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Wat de Voorjaarsconventie 2027 moet waarmaken — District 110AN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554480"/>
            <a:ext cx="11183112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1F3A63"/>
                </a:solidFill>
                <a:latin typeface="Calibri"/>
              </a:rPr>
              <a:t>▪  Doel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Statutaire districtsvergadering: besluitvorming over werkplan, begroting en jaarrekening district 110AN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Verkiezingen/benoemingen die volgens LCI-statuten en HR MD 110 aan de conventie zijn voorbehouden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Deelname van alle Lions-clubs in good standing; verbinding en inspiratie rond het thema "Samen verder bouwen!"</a:t>
            </a:r>
          </a:p>
          <a:p>
            <a:pPr>
              <a:spcAft>
                <a:spcPts val="500"/>
              </a:spcAft>
            </a:pPr>
            <a:r>
              <a:rPr sz="1500" b="1">
                <a:solidFill>
                  <a:srgbClr val="1F3A63"/>
                </a:solidFill>
                <a:latin typeface="Calibri"/>
              </a:rPr>
              <a:t>▪  Scope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Bestuurlijk/juridisch: agendapunten conform oproeping gouverneursraad (HR art. 4: voorstellen GR, clubs, kandidaat-DG's en PDG's)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Financieel: districtsconventie valt onder post "1 Districtsconventie" in de Districtsbegroting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Buiten scope: Nationale Voorjaarsconventie (29 mei 2027, organisatie landelijk/gastheer-district) en Kabinetsvergaderingen</a:t>
            </a:r>
          </a:p>
          <a:p>
            <a:pPr>
              <a:spcAft>
                <a:spcPts val="500"/>
              </a:spcAft>
            </a:pPr>
            <a:r>
              <a:rPr sz="1500" b="1">
                <a:solidFill>
                  <a:srgbClr val="1F3A63"/>
                </a:solidFill>
                <a:latin typeface="Calibri"/>
              </a:rPr>
              <a:t>▪  Randvoorwaarden</a:t>
            </a:r>
          </a:p>
          <a:p>
            <a:pPr lvl="1"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–  Clubs in good standing; aanmelding stemgerechtigden uiterlijk 48 uur vóór aanvang (HR art. 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Bron: Huishoudelijk Reglement MD 110 mei 2021 (art. 2-4); Handboek MD 110 Lions Conventies vs06; meta-dossier sources.md.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4/10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Governance &amp; Stemrechten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Kader: Huishoudelijk Reglement MD 110 (mei 2021) — Conventiereglement MD 110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00200"/>
          <a:ext cx="11183111" cy="2962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8144"/>
                <a:gridCol w="6082043"/>
                <a:gridCol w="2942924"/>
              </a:tblGrid>
              <a:tr h="329184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Regel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Bepaling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Bron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Stemrecht per club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1 stem per 10 leden (min. 1, max. 5)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MD 110 / LCI-statuten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Quorum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&gt;50% van de stemgerechtigden (meeste artikelen)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MD 110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Oproeping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Minimaal 30 dagen vooraf, incl. agenda + bijlagen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art. 2.1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Aanmelding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Uiterlijk 48 uur vóór aanvang; club wijst stemgerechtigde uiterlijk 24 uur vóór aanvang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art. 2.1-2.2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Good standing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Voorwaarde voor stemrecht (MD-statuten)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art. 2.1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Stemprocedure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Stemkaarten voor zaken, stembiljetten voor personen; stembureau telt en verifieert quorum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art. 3.2-3.5 / art. 16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Voorstellen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GR, elke club in good standing, kandidaat-DG's, PDG's (schriftelijk conceptbesluit)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HR art. 4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Voorzitter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District Governor 2026-2027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Controleset / Werkplan 2026-2027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5532120"/>
            <a:ext cx="1118311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▪  Referentiemeting najaarsconventie 17-10-2024: 66 aanwezigen, 20 clubs, 42 stemmen — stembureau conform HR samengesteld.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98932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Stemrecht: 1 stem per 10 leden of deel daarvan — minimaal 1, maximaal 5 stemmen per club; quorum voor besluitvorming &gt;50%.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5/10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Programma &amp; Sprekers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Bouwstenen — definitieve agenda volgt met de oproeping (≥30 dagen vooraf)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00200"/>
          <a:ext cx="11183111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628"/>
                <a:gridCol w="8124483"/>
              </a:tblGrid>
              <a:tr h="329184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Onderdeel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Inhoud / spreker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Registratie &amp; opening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Registratie stemgerechtigden vanaf 1 uur vóór opening; opening door de voorzitter (DG 2026-2027)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Vaststelling verslag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Goedkeuring verslag vorige districtsvergadering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Jaarverslag &amp; decharge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Districtspenningmeester; advies kascommissie; decharge districtsbestuur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Verkiezingen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Conceptbesluiten stembureau; stembiljetten voor personen (kandidaten stellen zich voor)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Werkplan &amp; begroting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Presentatie taakstellend werkplan + begroting; advies raad van advies (HR art. 5)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Voorstellen &amp; moties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Behandeling voorstellen GR/clubs; eventuele herstemmingen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Inspiratie &amp; informeel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Aansluitend programma; ontmoeting clubs — in lijn met thema "Samen verder bouwen!"</a:t>
                      </a:r>
                    </a:p>
                  </a:txBody>
                  <a:tcPr marL="73152" marR="73152" marT="18288" marB="18288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580644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Format gebaseerd op Verslag Districtsconventie/LOA 17-10-2024 (Alkmaar) en Handboek MD 110 Lions Conventies vs06.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6/10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Locatie &amp; Logistiek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Locatie wordt bepaald op basis van het Conventie Roulatieschema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554480"/>
            <a:ext cx="11183112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1F3A63"/>
                </a:solidFill>
                <a:latin typeface="Calibri"/>
              </a:rPr>
              <a:t>▪  Locatie</a:t>
            </a:r>
          </a:p>
          <a:p>
            <a:pPr lvl="1"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–  Conventie Roulatieschema (vastgesteld GR 6-5-2022): landelijke voorjaarsconventie 2026-2027 op naam van 110AZ; 110AN is aan de beurt voor 2025-2026-cyclus geweest — exacte datum/locatie April 2027 nog definitief vast te stellen</a:t>
            </a:r>
          </a:p>
          <a:p>
            <a:pPr lvl="1"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–  Kriteria locatie: zaalcapaciteit naar verwachte opkomst (referentie 2024: ±66 personen), registratieruimte, AV, bereikbaarheid</a:t>
            </a:r>
          </a:p>
          <a:p>
            <a:pPr>
              <a:spcAft>
                <a:spcPts val="500"/>
              </a:spcAft>
            </a:pPr>
            <a:r>
              <a:rPr sz="1400" b="1">
                <a:solidFill>
                  <a:srgbClr val="1F3A63"/>
                </a:solidFill>
                <a:latin typeface="Calibri"/>
              </a:rPr>
              <a:t>▪  Logistiek</a:t>
            </a:r>
          </a:p>
          <a:p>
            <a:pPr lvl="1"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–  Registratiebureau: open vanaf 1 uur vóór opening; uitreiking stemkaarten (zaken) en stembiljetten (personen)</a:t>
            </a:r>
          </a:p>
          <a:p>
            <a:pPr lvl="1"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–  Stembureau: tijdig samenstellen + positie telling per stemblok; reservestembiljetten voor herstemmingen (GR zorgt hiervoor)</a:t>
            </a:r>
          </a:p>
          <a:p>
            <a:pPr lvl="1"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–  Agenda 2026-2027 geeft rond maart 2027 reeds "Voorjaarsconventie??" (19-20 mrt) — datum April 2027 definitief vaststellen in GR</a:t>
            </a:r>
          </a:p>
          <a:p>
            <a:pPr lvl="1">
              <a:spcAft>
                <a:spcPts val="500"/>
              </a:spcAft>
            </a:pPr>
            <a:r>
              <a:rPr sz="1200" b="0">
                <a:solidFill>
                  <a:srgbClr val="212121"/>
                </a:solidFill>
                <a:latin typeface="Calibri"/>
              </a:rPr>
              <a:t>–  Aansluitend op landelijke kalender: NVJC-upload 28 apr 2027, publicatie stukken Nationale voorjaarsconventie 29 apr 2027, Nationale Voorjaarsconventie 29 mei 2027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Bron: Conventie Roulatieschema (GR 6-5-2022); agenda-110AN-2026-2027.json; HR MD 110 art. 3; Handboek Lions Conventies vs06.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7/10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Budget Overzicht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Kader: Districtsbegroting 110 AN (referentie 2025-2026)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00200"/>
          <a:ext cx="11183111" cy="197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692"/>
                <a:gridCol w="2344846"/>
                <a:gridCol w="4148573"/>
              </a:tblGrid>
              <a:tr h="329184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Post (begroting district)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Bedrag (ref. 25-26)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Toelichting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1 Districtsconventie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€ 3.500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Directe referentiepost voor deze conventie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1 Ledenontmoetings- en inspiratieavond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€ 3.000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Ter vergelijking; geen deel van scope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1 Stamppotavond MJF/PDG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€ 2.500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Ter vergelijking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Districtskosten totaal (post District)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€ 9.750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Conventie is grootste enkelvoudige post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Uitgaven district totaal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€ 29.500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12121"/>
                          </a:solidFill>
                          <a:latin typeface="Calibri"/>
                        </a:rPr>
                        <a:t>Tegenover inkomsten € 24.500 (saldo −€ 5.000)</a:t>
                      </a:r>
                    </a:p>
                  </a:txBody>
                  <a:tcPr marL="73152" marR="73152" marT="18288" marB="18288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434840"/>
            <a:ext cx="11183112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▪  Begroting 2026-2027 (Werkplan AN draft v1) ligt ter vaststelling — conventiebudget April 2027 daarin verankeren.</a:t>
            </a:r>
          </a:p>
          <a:p>
            <a:pPr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▪  Budgetbewaking: besteding conform besluit conventie; afwijkingen terug naar GR; jaarrapportage aan volgende conventie.</a:t>
            </a:r>
          </a:p>
          <a:p>
            <a:pPr>
              <a:spcAft>
                <a:spcPts val="500"/>
              </a:spcAft>
            </a:pPr>
            <a:r>
              <a:rPr sz="1300" b="0">
                <a:solidFill>
                  <a:srgbClr val="212121"/>
                </a:solidFill>
                <a:latin typeface="Calibri"/>
              </a:rPr>
              <a:t>▪  Contributiebasis referentie: 1.200 leden × € 20 (begroting 25-26).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89788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Bron: Districtbegroting 110 AN 25-26 (EUR-bedragen exact overgenomen); Werkplan en begroting AN 2026-2027 draft v1.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8/10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Risico's &amp; Maatregelen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Top-risico's met beheersmaatregel en eigenaar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00200"/>
          <a:ext cx="11183111" cy="197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105"/>
                <a:gridCol w="5818855"/>
                <a:gridCol w="2091151"/>
              </a:tblGrid>
              <a:tr h="32918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Risico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Maatregel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Eigenaar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Quorum niet gehaald (&gt;50% stemgerechtigden vereist)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Vroege oproeping (≥30 dagen), aanmeldtracking met 48-uursdrempel, herinneringen aan clubs (24-uurs aanwijzing)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Cabinet Secretary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Datum/locatie niet tijdig vastgesteld (roulatie)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Datum April 2027 + locatie agenderen in GR; opties voorbereiden langs roulatieschema (110AZ-cyclus 2026-2027)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Gouverneursraad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Stemgerechtigden niet correct geregistreerd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Stembureau + registratiebureau conform HR art. 3; telling direct na sluiting registratie aan voorzitter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Stembureau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Besluitvorming loopt uit / herstemmingen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Strakke agenda, voorstellen tijdig rond (HR art. 4-5), reservestembiljetten beschikbaar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Voorzitter (DG)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Budgetoverschrijding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Budgetplafond € 3.500 (ref. 25-26); aanbesteding catering/locatie; tussentijdse bestuursrapportage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Districtspenningmeester</a:t>
                      </a:r>
                    </a:p>
                  </a:txBody>
                  <a:tcPr marL="73152" marR="73152" marT="18288" marB="18288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585216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Kans x effect-score per risico in het Risicoregister (bijlage Projectplan PVA v1.0).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9/10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Communicatieplan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Van oproeping tot verslaglegging — conform HR MD 110 en districtskalender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00200"/>
          <a:ext cx="11183111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007"/>
                <a:gridCol w="5591556"/>
                <a:gridCol w="3168548"/>
              </a:tblGrid>
              <a:tr h="32918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Moment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Actie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Kanaal / eigenaar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T-6 maanden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Definitieve datum + locatie vaststellen (GR); agenderen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GR / Cabinet Secretary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T-30 dagen (verplicht)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Oproeping: agenda, bijlagen, registratietijd, good-standing- en 48-uursvermelding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Gouverneursraad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T-30 tot T-2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Aanmeldingen monitoren; clubs herinneren aan aanwijzing stemgerechtigden (24-uurstermijn)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Cabinet Secretary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T-1 maand / periodiek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Nieuwsbrief district (kalender geeft 29-3-2027 en 26-4-2027) + clubbezoeken DG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DC-team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T-7 dagen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Schriftelijke adviezen raad van advies verspreiden (HR art. 5); laatste reminder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GR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Dag zelf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Registratie vanaf 1 uur vóór opening; tellingen na sluiting registratie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Registratiebureau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Na afloop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Verslag (minutes) binnen 2 weken; opvolging actiepunten; input NVJC-publicatie (29-4-2027)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Districtssecretaris</a:t>
                      </a:r>
                    </a:p>
                  </a:txBody>
                  <a:tcPr marL="73152" marR="73152" marT="18288" marB="18288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585216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Bron: HR MD 110 art. 2-3 en 5; agenda-110AN-2026-2027.json (nieuwsbriefdata, NVJC-upload 28-4-2027).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91495" y="201168"/>
            <a:ext cx="1371600" cy="1234440"/>
          </a:xfrm>
          <a:prstGeom prst="rect">
            <a:avLst/>
          </a:prstGeom>
          <a:solidFill>
            <a:srgbClr val="EFF3F8"/>
          </a:solidFill>
          <a:ln>
            <a:solidFill>
              <a:srgbClr val="1F3A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>
                <a:solidFill>
                  <a:srgbClr val="5A6473"/>
                </a:solidFill>
                <a:latin typeface="Calibri"/>
              </a:rPr>
              <a:t>JvG</a:t>
            </a:r>
          </a:p>
          <a:p>
            <a:pPr algn="ctr"/>
            <a:r>
              <a:rPr sz="800">
                <a:solidFill>
                  <a:srgbClr val="5A6473"/>
                </a:solidFill>
                <a:latin typeface="Calibri"/>
              </a:rPr>
              <a:t>[logo 754x676]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73952"/>
            <a:ext cx="11183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>
                <a:solidFill>
                  <a:srgbClr val="5A6473"/>
                </a:solidFill>
                <a:latin typeface="Calibri"/>
              </a:rPr>
              <a:t>Presentatie_Voorjaarsconventie_2027_v1.0.pptx  ·  v1.0 · Working draft · Status: ter bespreking  ·  District 110AN · April 2027  ·  Slide 10/10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3A63"/>
                </a:solidFill>
                <a:latin typeface="Calibri"/>
              </a:rPr>
              <a:t>Volgende Stappen &amp; Actiepunten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50976"/>
            <a:ext cx="2011680" cy="54864"/>
          </a:xfrm>
          <a:prstGeom prst="rect">
            <a:avLst/>
          </a:prstGeom>
          <a:solidFill>
            <a:srgbClr val="006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0424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5A6473"/>
                </a:solidFill>
                <a:latin typeface="Calibri"/>
              </a:rPr>
              <a:t>Naar definitieve oproeping Voorjaarsconventie 2027 — District 110AN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00200"/>
          <a:ext cx="11183110" cy="2962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989"/>
                <a:gridCol w="5133231"/>
                <a:gridCol w="2933275"/>
                <a:gridCol w="2566615"/>
              </a:tblGrid>
              <a:tr h="32918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Actie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Eigenaar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Deadline</a:t>
                      </a:r>
                    </a:p>
                  </a:txBody>
                  <a:tcPr marL="73152" marR="73152" marT="18288" marB="18288" anchor="ctr">
                    <a:solidFill>
                      <a:srgbClr val="1F3A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Definitieve datum April 2027 + locatie vaststellen (roulatie)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Gouverneursraad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Q3-2026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Conventiebudget verankeren in begroting 2026-2027 (€ 3.500 ref.)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Districtspenningmeester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Vaststelling begroting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Stembureau + registratiebureau samenstellen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GR / Cabinet Secretary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T-60 dagen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Oproeping met agenda + bijlagen versturen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Gouverneursraad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T-30 dagen (verplicht)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Aanmeld- en stemrechtentracking (48/24-uursdrempels)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Cabinet Secretary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Doorlopend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Voorstellen GR/clubs/kandidaat-DG's verzamelen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GR + clubs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T-30 dagen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Programma, sprekers en informeel gedeelte afronden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Organisatiecommissie</a:t>
                      </a:r>
                    </a:p>
                  </a:txBody>
                  <a:tcPr marL="73152" marR="73152" marT="18288" marB="18288" anchor="ctr"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T-14 dagen</a:t>
                      </a:r>
                    </a:p>
                  </a:txBody>
                  <a:tcPr marL="73152" marR="73152" marT="18288" marB="18288" anchor="ctr"/>
                </a:tc>
              </a:tr>
              <a:tr h="32918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Nieuwsbrief-aandacht + kalender bijwerken (incl. NVJC 28/29-4-2027)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DC-team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12121"/>
                          </a:solidFill>
                          <a:latin typeface="Calibri"/>
                        </a:rPr>
                        <a:t>29-3-2027 / 26-4-2027</a:t>
                      </a:r>
                    </a:p>
                  </a:txBody>
                  <a:tcPr marL="73152" marR="73152" marT="18288" marB="18288" anchor="ctr">
                    <a:solidFill>
                      <a:srgbClr val="EFF3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5760720"/>
            <a:ext cx="1118311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212121"/>
                </a:solidFill>
                <a:latin typeface="Calibri"/>
              </a:rPr>
              <a:t>▪  Besluit gevraagd: akkoord met aanpak, datum-voorstel April 2027 en opdracht aan GR voor de oproeping.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126480"/>
            <a:ext cx="1118311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5A6473"/>
                </a:solidFill>
                <a:latin typeface="Calibri"/>
              </a:rPr>
              <a:t>Contact: District Governor 2026-2027 (voorzitter) · Cabinet Secretary 2026-2027 (secretaris) — overeenkomstig controleset meta-dossier v1.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