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/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  <a:latin typeface="Calibri"/>
              </a:defRPr>
            </a:pPr>
            <a:r>
              <a:t>T17 Management of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1F2937"/>
                </a:solidFill>
                <a:latin typeface="Calibri"/>
              </a:defRPr>
            </a:pPr>
            <a:r>
              <a:t>Seveso/BRZO inrichting - Phoenix Metals</a:t>
            </a:r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274320"/>
            <a:ext cx="1371600" cy="1234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  <a:latin typeface="Calibri"/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Wat is Management of Change?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Waarom MoC?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MoC Triggers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Het MoC formulier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Risicoanalyse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Goedkeuringsproces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Implementatie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Phoenix Metals voorbeelden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Interim measures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Communicatieplan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Pre-startup safety review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Documentatie en archivering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Veelgemaakte fouten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Samenvatting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Wat is Management of Change?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Management of Change (MoC) is een gestructureerd proces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waarmee wijzigingen in een bedrijfsvoering beheerst worden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om de veiligheid, gezondheid en milieu te waarborgen.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Typen Management of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Tijdelijke wijzigingen: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Korte-termijn aanpassingen (maximaal 30 dagen)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Vereisen specifieke goedkeuring en evaluatie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Permanente wijzigingen: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Structurele veranderingen in proces of apparatuur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Volledige MoC procedure vereist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Organisatorische wijzigingen: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Wijzigingen in personeelsbestand of procedures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Invloed op verantwoordelijkheden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Waarom MoC?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Seveso III Bijlage III vereist MoC voor: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Wijzigingen die gevaarlijke stoffen betreffen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Wijzigingen die het risico beïnvloeden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Wijzigingen die de bedrijfsveiligheid beïnvloeden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5 vereist dat wijzigingen: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Gecontroleerd worden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Geëvalueerd worden op veiligheidsaspecten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Goedgekeurd worden voordat ze worden geïmplementeerd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Incidenten door inadequate MoC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Historische voorbeelden: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Bhopal 1984: Wijziging in veiligheidssystemen leidde tot catastrofe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Texas City 2005: Te late MoC voor wijziging in proces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Fukushima 2011: Onvoldoende beoordeling van risico's bij wijzigingen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Kernoorzaken: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Gebrek aan formele beoordeling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Onvoldoende communicatie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Geen autorisatie vóór implementatie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MoC Triggers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Processen: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Nieuwe procedures of werkmethoden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 in bestaande processen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Automatisering of digitalisering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Apparatuur: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Installatie van nieuwe apparatuur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Wijzigingen bestaande apparatuur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Reparaties of modificaties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MoC Triggers (vervolg)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Personeel: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Nieuwe functies of verantwoordelijkheden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Wijzigingen in personeelsbestand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Training of certificeringseisen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Procedures: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Nieuke of gewijzigde documentatie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Wijzigingen in regelgeving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Audits of inspectie-eisen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Stoffen: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Nieuke of gewijzigde chemicaliën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Wijzigingen in opslag of transport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Het MoC formulier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Velden in MoC formulier: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Beschrijving van de wijziging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Reden voor de wijziging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Datum en verantwoordelijke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Risicoanalyse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Goedkeuringsmatrix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Implementatieplan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Evaluatiecriteria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Verplichte secties en bijlagen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Verplichte secties: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Identificatie van de wijziging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Risicoanalyse en beheersmaatregelen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Communicatieplan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Trainingseisen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Goedkeuring door betrokkenen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Verplichte bijlagen: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Risicoanalyse rapport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Veiligheidsprocedures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Communicatie documenten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Trainingsmateriaal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Risicoanalyse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HAZOP (Hazard and Operability Study):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Systematische analyse van potentieel gevaar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Gebruik van gidswoorden en parameters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Vooral geschikt voor processen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What-If analyse: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Brainstorming sessie over wat er mis kan gaan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Vraag: "Wat als...?"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Flexibele methode voor complexe systemen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Risicoanalyse bij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FMEA (Failure Mode and Effects Analysis):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Identificeert mogelijke falen en effecten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Berekent Risico Prioriteitsgetal (RPG)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Richt zich op falen van componenten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Toepassing bij Phoenix Metals: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Reactorsystemen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Rij- en opslagsystemen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Transport- en laadfaciliteiten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Safety systemen (ESD, F&amp;G)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Goedkeuringsproces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Niveaus van goedkeuring: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Operationeel: Hoofd van afdeling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Technisch: HSE manager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Management: Plant manager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Directie: CEO of Directie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Besliscriteria: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Ernst van risico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Kosten van wijziging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Impact op veiligheid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Impact op productie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Autorisatiematrix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Autorisatiematrix gebaseerd op: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Risicoclassificatie (laag, medium, hoog)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Kosten van implementatie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Impact op bestaande systemen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Relevantie voor bedrijfsprocessen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Voorbeeld autorisaties: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Laag risico: Hoofd afdeling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Medium risico: HSE manager + Hoofd afdeling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Hoog risico: Volledige directie + HSE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Implementatie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Implementatie stappen: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Communicatie naar betrokkenen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Training en instructie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Documentatie aanpassen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Procedures updaten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Controle en monitoren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Evalueren bijstelling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Belangrijke aandachtspunten: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Zorg voor voldoende tijd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Betrek alle stakeholders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Documenteer alles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Communicatie en procedures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Communicatieplan: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Intern: personeelsmail, toolbox meetings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Extern: leveranciers, contractors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Documentatie: procedures, veiligheidsinstructies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Procedures update: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Werkinstructies aanpassen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Nieuwe veiligheidsprocedures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Emergency procedures bijwerken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Training materialen actualiseren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Documentatie versiebeheer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Phoenix Metals: Wijziging reactor temperatuur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Context: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Reactor R-101: verhoog temperatuur van 180°C naar 220°C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Productie-efficiëntie verbetering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Risico: hogere druk en corrosie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MoC proces: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Risicoanalyse uitgevoerd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HAZOP sessie gehouden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Aanpassingen veiligheidssystemen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Goedkeuring door technisch manager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Phoenix Metals: Implementatie temperatuur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Implementatie: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Nieuwe procedure opgesteld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Technici getraind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Meetapparatuur gecontroleerd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Proefdraaiing uitgevoerd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Monitoringssysteem ingesteld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Resultaat: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Productie met 15% verhoogd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Veiligheid gewaarborgd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Documentatie bijgewerkt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Phoenix Metals: Nieuwe chemische stof introduceren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Context: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Nieuwe stof: Xylene toevoegen aan proces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Efficiëntie verbetering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Risico: brandgevaar, toxiciteit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MoC proces: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SDS documentatie verzameld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Risicoanalyse FMEA uitgevoerd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Brandpreventie maatregelen geëvalueerd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Goedkeuring door HSE manager + Directie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Phoenix Metals: Implementatie nieuwe stof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Implementatie: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Branddetectie systemen gecontroleerd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Personeel getraind in nieuwe procedures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Nieuke veiligheidsuitrusting beschikbaar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Noodscenario's getest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Communicatie naar alle stakeholders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Resultaat: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Proces efficiëntie verbeterd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Veiligheid gewaarborgd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Melding in plaatselijke overheid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Phoenix Metals: Contractorwissel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Context: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Wissel van onderhoudscontractor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Nieuwe procedures en werkwijzen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Risico: different in kennis en ervaring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MoC proces: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Kwalificatie eisen geëvalueerd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Nieuwe procedure opgesteld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Risicoanalyse uitgevoerd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Goodkeuring door Hoofd Techniek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Phoenix Metals: Implementatie contractorwissel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Implementatie: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Instructiebijeenkomst gehouden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Safety momenten extra training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Proefperiode ingesteld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Monitoring van prestaties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Evaluatiemeting na 3 maanden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Resultaat: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Soepele overgang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Veiligheid gewaarborgd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Efficiëntie verbeterd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Interim measures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Tijdelijke wijzigingen: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Maximaal 30 dagen geldig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Specifieke goedkeuring vereist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Extra beheersmaatregelen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Voorbeelden interim measures: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Noodreparaties zonder volledige stilstand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Uitbesteding aan specialist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Noodoplossing bij calamiteit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Aangepaste procedures bij personeelstekort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Evaluatie termijn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Evaluatie na implementatie: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Controle na 7 dagen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Evaluatie na 14 dagen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Definitieve evaluatie na 30 dagen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Evaluatie criteria: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Veiligheidsprestaties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Efficiëntie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Compliancy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Stakeholder feedback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Eventuele aanpassingen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Communicatieplan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Wie informeert wie: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Directie: Operationele risico's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HSE: Veiligheidsaspecten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Afdelingshoofden: Impact operationeel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Personeel: Werkwijze veranderingen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Communicatiemiddelen: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Personeelsmail en memo's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Toolbox meetings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Veiligheidsborrels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Intranet updates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Aankondigingen op werkvloer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Communicatieplan (vervolg)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Toolbox en procedures: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Toolbox meeting voorafgaand aan wijziging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Handleidingen en instructies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Checklisten voor veilig uitvoeren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Opleidingsmateriaal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Evaluatieformulieren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Procedure update: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Documentbeheer systeem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Versiecontrole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Implementatieplanning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Communicatiestrategie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Pre-startup safety review (PSSR)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Wat is PSSR?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Formele beoordeling voorafgaand aan herstart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Controle van alle veiligheidsaspecten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Verificatie van implementatie maatregelen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Checklist PSSR: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Alle risicoanalyse maatregelen geïmplementeerd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Technische systemen getest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Personeel getraind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Procedures bijgewerkt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Communicatie afgerond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Emergency systemen operationeel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Goedkeuring PSSR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Goedkeuring process: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Technische inspectie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Veiligheidscheck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Functionele tests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Noodscenario tests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Tekenlijst ondertekening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Verantwoordelijken: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Technische manager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HSE manager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Operationeel manager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Directievertegenwoordiger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Externe expert indien nodig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Documentatie en archivering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MoC register: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Centrale lijst van alle wijzigingen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Informatie per wijziging: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  * Datum en type wijziging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  * Verantwoordelijke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  * Goedkeuringsstatus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  * Implementatie status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  * Evaluatie resultaten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Audit trail: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Volledige historie documentatie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Beslissingen en redenen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Wijzigingen en aanpassingen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Archivering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Documentatie opslag: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Digitale archief (sharepoint, DMS)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Fysieke documenten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Bewaartermijn minimaal 5 jaar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Versiebeheer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Retentiebeleid: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MoC documenten: 5 jaar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Risicoanalyses: 10 jaar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Incident rapporten: permanent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Audit rapporten: 10 jaar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Training records: 7 jaar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Veelgemaakte fouten - Te late MoC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Veelvoorkomende fouten: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MoC na uitvoering van wijziging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Gebrek aan tijdsdruk begrip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"Kleine" wijzigingen niet gemeld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Risico's van te late MoC: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Onvoldoende risicoanalyse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Ontbrekende maatregelen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Compliancy issues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Veiligheidsrisico's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Oplossingen: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Early warning system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Training awareness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Clear proces communicatie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Veelgemaakte fouten - Analyse en follow-up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Onvolledige risicoanalyse: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Gebrek aan specialistische kennis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Overslaan van beoordelingsstappen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Gebrek aan tijd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Geen follow-up: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Evaluatie vergeten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Documentatie niet bijgewerkt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Geen monitoring implementatie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Maatregelen: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Checklist gebruiken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Escalatie procedure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Regular audits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Training en awareness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Belangrijkste punten: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MoC is essentieel voor veilige operatie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Structurele aanpak vereist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Alle stakeholders betrekken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Risicoanalyse is cruciaal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Communicatie is key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Succesfactoren: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Commitment van management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Voldoende middelen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Training en awareness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Duidelijke procedures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- Continuous improvement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Checklist MoC proces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Checklist MoC proces: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1. Identificeer wijziging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2. Beoordeel risicoclassificatie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3. Start MoC formulier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4. Voer risicoanalyse uit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5. Maak implementatieplan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6. Vraag goedkeuring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7. Implementeer wijziging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8. Train betrokkenen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9. Update procedures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10. Voer PSSR uit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11. Monitor evaluatie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12. Archiveer documentatie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400" b="1">
                <a:solidFill>
                  <a:srgbClr val="003366"/>
                </a:solidFill>
                <a:latin typeface="Calibri"/>
              </a:defRPr>
            </a:pPr>
            <a:r>
              <a:t>Vragen en 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Bronverwijzingen: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[1] BRZO 1999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[2] Seveso III 2012/18/EU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[3] NTA 8620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Vragen?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Contact: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JvG Consultancy</a:t>
            </a:r>
          </a:p>
          <a:p>
            <a:pPr>
              <a:defRPr sz="1800">
                <a:solidFill>
                  <a:srgbClr val="1F2937"/>
                </a:solidFill>
                <a:latin typeface="Calibri"/>
              </a:defRPr>
            </a:pPr>
            <a:r>
              <a:t>Safety • Governance • Advisory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