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1D60-E4EA-AA5E-BC44-943C363C7C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75043-F798-3A9C-A31B-45E2308440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3940F-5165-6C94-81B9-BE022DA39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741F3-4E9B-3999-F8BA-AA2379C4E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71929E-C57E-D333-9747-B8CA34211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9802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2309C-66D8-6665-9A94-BB025E20A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323FB-06C4-A608-8A5E-143B4E4FC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28908-5358-401A-F3C7-0F0BC2C22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9FE90-39C9-D4E3-1146-B33CC7FFB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CEDFA-A066-605C-3858-901BEE9DD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386782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A3B30-FB70-AFF6-F2F8-D0FAC2B13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75E15-52CE-3454-E081-52F2F8D32D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750802-85BF-7F25-8917-DE832767A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60B65-32CA-AB12-B3D9-B0621EE3A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D22E8-A3CE-291D-0C45-3DB9854AC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212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9D46-685F-6E14-181E-58AEC53A8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C6BAA-6065-8A92-CE02-0848656083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7FFC76-6303-FD72-2C4B-B11A0B1CF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3DEC5-F02E-645C-830B-1C26BD4B9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5AB439-606A-5B03-30C9-2D477680D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7EFC68-9410-BD2E-B408-4012C0F3F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2003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0E0D3-6122-B61C-15A7-BC4ADE041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C7043-FAF5-7FD1-EDEA-AB24E18C4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2691BF-3700-3DFC-C4C9-DCAD0C6CE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9594C5-9768-D1CE-12EA-12D91536DE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5C8377-88E4-D9E6-A4C7-9FD5F5594C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E8DFC6-CF75-E777-C47E-0DF9C3864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A9F38A-2665-643F-061F-673BC4CFC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917D8C-019C-7B70-FCCA-96A969584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22244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D499-E534-142E-BA62-5EBB264D1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782C51-BD5F-5D87-2E2C-2DEAF7595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C1C0E-E967-64F9-7B3E-A063AB6F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69B43-30E3-2D22-29F1-CE8A8282D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050063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4E218A-20A6-B057-EB1A-E0687B80D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05B892-9682-CB21-4012-94A0146C7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F70AA-3AD9-0F2C-43DB-A068B1678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26222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8AFD7-5C6D-7588-AECF-483537705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115EB-6B55-5F91-E468-46B85627F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D9B70-0C13-1709-0537-505D1DC04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E7177-BD1F-C4C2-9E27-60B7092F9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DAF59-D50E-E889-250E-3A74E0D68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B2C92-4571-3DBE-ECD3-5CA96EDF9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672796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D53A7-854D-7410-ABAC-4CA95BE69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5BD44D-3F2E-C08A-F872-6D44A6BF21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74168-FADD-51C1-C532-CA3010554E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D3E5C-4482-B1E9-4DB4-0ED589E00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4027F5-BAD3-D12A-8D79-619CB76C1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D598D-C7D9-8CF5-62A7-9CBCD961F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13763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71331-0AFA-AF0F-D3BD-1CABFF856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5903A1-084B-A336-AB12-D62A55EC3B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BAAE7-E826-0E2F-8D08-9F10D347B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DC06A2-F55B-BC34-06D5-5A1015F1A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84128-E2C8-52DA-7822-6BDA6327D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07749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358235-4FC7-98B3-88A2-828F742EDE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30262-958B-E63A-A4D4-5AB3E0EF5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18ADB-C753-4AF4-E798-74E944320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DB76E0-C53B-FD0E-0870-064EE25EF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10B52F-1828-143A-6094-A02C335F1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558728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FC789F-08B9-BC3A-29E0-9000F85CA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B86B5-064F-0F78-DE53-686082DC6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AC13FE-656A-944C-6885-16472355BB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902735-B1F1-47D6-A06E-DBF4F5F02F46}" type="datetimeFigureOut">
              <a:rPr lang="en-NL" smtClean="0"/>
              <a:t>28/11/2024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C0C965-5F49-4EE0-6FB9-C5A49AE8DE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A7B05-05A9-CA05-EC72-1291A5975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1271A6-3389-4AEF-94BE-FFC9856D74A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5814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1" y="3278717"/>
            <a:ext cx="8371417" cy="2055283"/>
          </a:xfr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>
              <a:lnSpc>
                <a:spcPts val="5600"/>
              </a:lnSpc>
            </a:pPr>
            <a:r>
              <a:rPr lang="de-DE" dirty="0"/>
              <a:t>Legal compliance</a:t>
            </a:r>
          </a:p>
        </p:txBody>
      </p:sp>
    </p:spTree>
    <p:extLst>
      <p:ext uri="{BB962C8B-B14F-4D97-AF65-F5344CB8AC3E}">
        <p14:creationId xmlns:p14="http://schemas.microsoft.com/office/powerpoint/2010/main" val="338226609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64C117-98CC-6BB0-7AC0-12F334DB1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84" y="1546519"/>
            <a:ext cx="3238952" cy="3492988"/>
          </a:xfrm>
          <a:prstGeom prst="rect">
            <a:avLst/>
          </a:prstGeom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01085" y="304800"/>
            <a:ext cx="9654116" cy="1143000"/>
          </a:xfrm>
        </p:spPr>
        <p:txBody>
          <a:bodyPr wrap="square" anchor="t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DE" sz="3200" dirty="0"/>
              <a:t>Governance, Risk &amp; Compliance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946452" y="1797206"/>
            <a:ext cx="7761817" cy="3148012"/>
          </a:xfrm>
        </p:spPr>
        <p:txBody>
          <a:bodyPr wrap="square" anchor="t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/>
            <a:r>
              <a:rPr lang="nl-NL" sz="1600" b="1" dirty="0"/>
              <a:t>Identify &amp; Assess obligations: </a:t>
            </a:r>
            <a:r>
              <a:rPr lang="nl-NL" sz="1600" dirty="0"/>
              <a:t>Context, legislation, specific legal obligations, (Nogepa) standards, legislational changes, Winstershall policies. </a:t>
            </a:r>
          </a:p>
          <a:p>
            <a:r>
              <a:rPr lang="nl-NL" sz="1600" b="1" dirty="0"/>
              <a:t>Risks and changes: </a:t>
            </a:r>
            <a:r>
              <a:rPr lang="nl-NL" sz="1600" dirty="0"/>
              <a:t>Manage</a:t>
            </a:r>
            <a:r>
              <a:rPr lang="en-US" sz="1600" dirty="0"/>
              <a:t> obligations with targeted tasks, deadlines, registrations and alerts.</a:t>
            </a:r>
            <a:endParaRPr lang="nl-NL" sz="1600" dirty="0"/>
          </a:p>
          <a:p>
            <a:pPr eaLnBrk="1" hangingPunct="1"/>
            <a:r>
              <a:rPr lang="nl-NL" sz="1600" b="1" dirty="0"/>
              <a:t>Prevent and mitigate: </a:t>
            </a:r>
            <a:r>
              <a:rPr lang="nl-NL" sz="1600" dirty="0"/>
              <a:t>Relate </a:t>
            </a:r>
            <a:r>
              <a:rPr lang="nl-NL" sz="1600" i="1" dirty="0"/>
              <a:t>‘risks and opportunity’ </a:t>
            </a:r>
            <a:r>
              <a:rPr lang="nl-NL" sz="1600" dirty="0"/>
              <a:t>analyzes to legislation and regulations. (including stakeholder analyses, RI&amp;E, Risk assessments </a:t>
            </a:r>
            <a:r>
              <a:rPr lang="nl-NL" sz="1600" dirty="0" err="1"/>
              <a:t>etc</a:t>
            </a:r>
            <a:r>
              <a:rPr lang="nl-NL" sz="1600" dirty="0"/>
              <a:t>).</a:t>
            </a:r>
          </a:p>
          <a:p>
            <a:pPr eaLnBrk="1" hangingPunct="1"/>
            <a:r>
              <a:rPr lang="nl-NL" sz="1600" b="1" dirty="0"/>
              <a:t>Control: </a:t>
            </a:r>
            <a:r>
              <a:rPr lang="nl-NL" sz="1600" dirty="0"/>
              <a:t>Procedures, Instructions, Training and Tasks (Maximo).   </a:t>
            </a:r>
          </a:p>
          <a:p>
            <a:pPr eaLnBrk="1" hangingPunct="1"/>
            <a:r>
              <a:rPr lang="nl-NL" sz="1600" b="1" dirty="0"/>
              <a:t>Operational control and monitoring: </a:t>
            </a:r>
            <a:r>
              <a:rPr lang="en-US" sz="1600" dirty="0"/>
              <a:t>monitor the implementation progress of Winstershall’s objectives and reports results on this progress.</a:t>
            </a:r>
          </a:p>
          <a:p>
            <a:pPr eaLnBrk="1" hangingPunct="1"/>
            <a:r>
              <a:rPr lang="en-US" sz="1600" b="1" dirty="0"/>
              <a:t>Audit: LEARN and DEVELOP.</a:t>
            </a:r>
          </a:p>
          <a:p>
            <a:pPr marL="0" indent="0" eaLnBrk="1" hangingPunct="1">
              <a:buNone/>
            </a:pPr>
            <a:endParaRPr lang="nl-NL" sz="1600" dirty="0"/>
          </a:p>
          <a:p>
            <a:pPr eaLnBrk="1" hangingPunct="1"/>
            <a:endParaRPr lang="nl-NL" sz="1600" dirty="0"/>
          </a:p>
          <a:p>
            <a:pPr eaLnBrk="1" hangingPunct="1"/>
            <a:endParaRPr lang="nl-NL" sz="1600" dirty="0"/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748433" y="6646334"/>
            <a:ext cx="1219200" cy="150284"/>
          </a:xfrm>
        </p:spPr>
        <p:txBody>
          <a:bodyPr wrap="none" anchor="b">
            <a:normAutofit fontScale="47500" lnSpcReduction="20000"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812760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62551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2438278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325103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4063797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4876557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5689315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6502075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800"/>
              </a:spcAft>
            </a:pPr>
            <a:fld id="{F369C7CE-6026-43FD-B325-E31A4D073C97}" type="slidenum">
              <a:rPr lang="en-US" sz="1067" smtClean="0">
                <a:solidFill>
                  <a:srgbClr val="000000"/>
                </a:solidFill>
              </a:rPr>
              <a:pPr eaLnBrk="1" hangingPunct="1">
                <a:lnSpc>
                  <a:spcPct val="90000"/>
                </a:lnSpc>
                <a:spcAft>
                  <a:spcPts val="800"/>
                </a:spcAft>
              </a:pPr>
              <a:t>2</a:t>
            </a:fld>
            <a:endParaRPr lang="en-US" sz="1067" dirty="0">
              <a:solidFill>
                <a:srgbClr val="000000"/>
              </a:solidFill>
            </a:endParaRPr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5D9CD4A6-E1D0-181A-907D-BDB05776A50F}"/>
              </a:ext>
            </a:extLst>
          </p:cNvPr>
          <p:cNvSpPr/>
          <p:nvPr/>
        </p:nvSpPr>
        <p:spPr>
          <a:xfrm>
            <a:off x="1439560" y="2960791"/>
            <a:ext cx="762000" cy="787400"/>
          </a:xfrm>
          <a:prstGeom prst="flowChartConnector">
            <a:avLst/>
          </a:prstGeom>
          <a:solidFill>
            <a:schemeClr val="bg1">
              <a:lumMod val="95000"/>
            </a:schemeClr>
          </a:solidFill>
          <a:ln w="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algn="ctr"/>
            <a:endParaRPr lang="en-NL" sz="4267" dirty="0"/>
          </a:p>
        </p:txBody>
      </p:sp>
      <p:sp>
        <p:nvSpPr>
          <p:cNvPr id="13" name="Graphic 11" descr="Line arrow: Counter-clockwise curve with solid fill">
            <a:extLst>
              <a:ext uri="{FF2B5EF4-FFF2-40B4-BE49-F238E27FC236}">
                <a16:creationId xmlns:a16="http://schemas.microsoft.com/office/drawing/2014/main" id="{3662E3BF-4800-CE1F-CA79-CE980C35421B}"/>
              </a:ext>
            </a:extLst>
          </p:cNvPr>
          <p:cNvSpPr/>
          <p:nvPr/>
        </p:nvSpPr>
        <p:spPr>
          <a:xfrm rot="7863724" flipH="1">
            <a:off x="3116958" y="1520611"/>
            <a:ext cx="350505" cy="1135555"/>
          </a:xfrm>
          <a:custGeom>
            <a:avLst/>
            <a:gdLst>
              <a:gd name="connsiteX0" fmla="*/ 95250 w 327665"/>
              <a:gd name="connsiteY0" fmla="*/ 58103 h 836403"/>
              <a:gd name="connsiteX1" fmla="*/ 220980 w 327665"/>
              <a:gd name="connsiteY1" fmla="*/ 59055 h 836403"/>
              <a:gd name="connsiteX2" fmla="*/ 249555 w 327665"/>
              <a:gd name="connsiteY2" fmla="*/ 30480 h 836403"/>
              <a:gd name="connsiteX3" fmla="*/ 220980 w 327665"/>
              <a:gd name="connsiteY3" fmla="*/ 1905 h 836403"/>
              <a:gd name="connsiteX4" fmla="*/ 30480 w 327665"/>
              <a:gd name="connsiteY4" fmla="*/ 0 h 836403"/>
              <a:gd name="connsiteX5" fmla="*/ 12382 w 327665"/>
              <a:gd name="connsiteY5" fmla="*/ 6667 h 836403"/>
              <a:gd name="connsiteX6" fmla="*/ 10478 w 327665"/>
              <a:gd name="connsiteY6" fmla="*/ 8573 h 836403"/>
              <a:gd name="connsiteX7" fmla="*/ 7620 w 327665"/>
              <a:gd name="connsiteY7" fmla="*/ 11430 h 836403"/>
              <a:gd name="connsiteX8" fmla="*/ 6668 w 327665"/>
              <a:gd name="connsiteY8" fmla="*/ 13335 h 836403"/>
              <a:gd name="connsiteX9" fmla="*/ 5715 w 327665"/>
              <a:gd name="connsiteY9" fmla="*/ 15240 h 836403"/>
              <a:gd name="connsiteX10" fmla="*/ 1905 w 327665"/>
              <a:gd name="connsiteY10" fmla="*/ 28575 h 836403"/>
              <a:gd name="connsiteX11" fmla="*/ 0 w 327665"/>
              <a:gd name="connsiteY11" fmla="*/ 219075 h 836403"/>
              <a:gd name="connsiteX12" fmla="*/ 28575 w 327665"/>
              <a:gd name="connsiteY12" fmla="*/ 247650 h 836403"/>
              <a:gd name="connsiteX13" fmla="*/ 57150 w 327665"/>
              <a:gd name="connsiteY13" fmla="*/ 219075 h 836403"/>
              <a:gd name="connsiteX14" fmla="*/ 58103 w 327665"/>
              <a:gd name="connsiteY14" fmla="*/ 100965 h 836403"/>
              <a:gd name="connsiteX15" fmla="*/ 269558 w 327665"/>
              <a:gd name="connsiteY15" fmla="*/ 534353 h 836403"/>
              <a:gd name="connsiteX16" fmla="*/ 203835 w 327665"/>
              <a:gd name="connsiteY16" fmla="*/ 796290 h 836403"/>
              <a:gd name="connsiteX17" fmla="*/ 217170 w 327665"/>
              <a:gd name="connsiteY17" fmla="*/ 833438 h 836403"/>
              <a:gd name="connsiteX18" fmla="*/ 255270 w 327665"/>
              <a:gd name="connsiteY18" fmla="*/ 821055 h 836403"/>
              <a:gd name="connsiteX19" fmla="*/ 326708 w 327665"/>
              <a:gd name="connsiteY19" fmla="*/ 538163 h 836403"/>
              <a:gd name="connsiteX20" fmla="*/ 95250 w 327665"/>
              <a:gd name="connsiteY20" fmla="*/ 58103 h 83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7665" h="836403">
                <a:moveTo>
                  <a:pt x="95250" y="58103"/>
                </a:moveTo>
                <a:lnTo>
                  <a:pt x="220980" y="59055"/>
                </a:lnTo>
                <a:cubicBezTo>
                  <a:pt x="237173" y="59055"/>
                  <a:pt x="249555" y="46672"/>
                  <a:pt x="249555" y="30480"/>
                </a:cubicBezTo>
                <a:cubicBezTo>
                  <a:pt x="249555" y="14288"/>
                  <a:pt x="237173" y="1905"/>
                  <a:pt x="220980" y="1905"/>
                </a:cubicBezTo>
                <a:lnTo>
                  <a:pt x="30480" y="0"/>
                </a:lnTo>
                <a:cubicBezTo>
                  <a:pt x="23813" y="0"/>
                  <a:pt x="18098" y="1905"/>
                  <a:pt x="12382" y="6667"/>
                </a:cubicBezTo>
                <a:cubicBezTo>
                  <a:pt x="11430" y="6667"/>
                  <a:pt x="11430" y="7620"/>
                  <a:pt x="10478" y="8573"/>
                </a:cubicBezTo>
                <a:cubicBezTo>
                  <a:pt x="9525" y="9525"/>
                  <a:pt x="8573" y="9525"/>
                  <a:pt x="7620" y="11430"/>
                </a:cubicBezTo>
                <a:cubicBezTo>
                  <a:pt x="7620" y="11430"/>
                  <a:pt x="6668" y="12383"/>
                  <a:pt x="6668" y="13335"/>
                </a:cubicBezTo>
                <a:cubicBezTo>
                  <a:pt x="6668" y="13335"/>
                  <a:pt x="5715" y="14288"/>
                  <a:pt x="5715" y="15240"/>
                </a:cubicBezTo>
                <a:cubicBezTo>
                  <a:pt x="2858" y="19050"/>
                  <a:pt x="1905" y="23813"/>
                  <a:pt x="1905" y="28575"/>
                </a:cubicBezTo>
                <a:lnTo>
                  <a:pt x="0" y="219075"/>
                </a:lnTo>
                <a:cubicBezTo>
                  <a:pt x="0" y="235268"/>
                  <a:pt x="12382" y="247650"/>
                  <a:pt x="28575" y="247650"/>
                </a:cubicBezTo>
                <a:cubicBezTo>
                  <a:pt x="44768" y="247650"/>
                  <a:pt x="57150" y="235268"/>
                  <a:pt x="57150" y="219075"/>
                </a:cubicBezTo>
                <a:lnTo>
                  <a:pt x="58103" y="100965"/>
                </a:lnTo>
                <a:cubicBezTo>
                  <a:pt x="207645" y="204788"/>
                  <a:pt x="279083" y="350520"/>
                  <a:pt x="269558" y="534353"/>
                </a:cubicBezTo>
                <a:cubicBezTo>
                  <a:pt x="263843" y="624840"/>
                  <a:pt x="241935" y="713423"/>
                  <a:pt x="203835" y="796290"/>
                </a:cubicBezTo>
                <a:cubicBezTo>
                  <a:pt x="197168" y="810578"/>
                  <a:pt x="202883" y="826770"/>
                  <a:pt x="217170" y="833438"/>
                </a:cubicBezTo>
                <a:cubicBezTo>
                  <a:pt x="230505" y="840105"/>
                  <a:pt x="247650" y="835343"/>
                  <a:pt x="255270" y="821055"/>
                </a:cubicBezTo>
                <a:cubicBezTo>
                  <a:pt x="296228" y="732473"/>
                  <a:pt x="320993" y="636270"/>
                  <a:pt x="326708" y="538163"/>
                </a:cubicBezTo>
                <a:cubicBezTo>
                  <a:pt x="334328" y="398145"/>
                  <a:pt x="300038" y="201930"/>
                  <a:pt x="95250" y="58103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endParaRPr lang="en-NL" sz="4267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C1CAE9C-816F-319A-A4AD-26CB045BF1C7}"/>
              </a:ext>
            </a:extLst>
          </p:cNvPr>
          <p:cNvSpPr/>
          <p:nvPr/>
        </p:nvSpPr>
        <p:spPr>
          <a:xfrm>
            <a:off x="3355647" y="5238275"/>
            <a:ext cx="8635269" cy="636072"/>
          </a:xfrm>
          <a:prstGeom prst="rect">
            <a:avLst/>
          </a:prstGeom>
          <a:noFill/>
          <a:effectLst>
            <a:glow rad="127000">
              <a:schemeClr val="accent2">
                <a:lumMod val="60000"/>
                <a:lumOff val="40000"/>
              </a:schemeClr>
            </a:glow>
            <a:outerShdw blurRad="50800" dist="50800" dir="5400000" algn="ctr" rotWithShape="0">
              <a:schemeClr val="bg1"/>
            </a:outerShdw>
          </a:effectLst>
        </p:spPr>
        <p:txBody>
          <a:bodyPr wrap="square" lIns="121920" tIns="60960" rIns="121920" bIns="6096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algn="ctr"/>
            <a:r>
              <a:rPr lang="en-US" sz="3333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What can’t be measured, can’t be managed.</a:t>
            </a:r>
          </a:p>
        </p:txBody>
      </p:sp>
    </p:spTree>
    <p:extLst>
      <p:ext uri="{BB962C8B-B14F-4D97-AF65-F5344CB8AC3E}">
        <p14:creationId xmlns:p14="http://schemas.microsoft.com/office/powerpoint/2010/main" val="179518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01085" y="304800"/>
            <a:ext cx="9654116" cy="1143000"/>
          </a:xfrm>
        </p:spPr>
        <p:txBody>
          <a:bodyPr wrap="square" anchor="t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DE" sz="3200" dirty="0"/>
              <a:t>Compliance to effective Control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930561" y="2567701"/>
            <a:ext cx="7761817" cy="3148012"/>
          </a:xfrm>
        </p:spPr>
        <p:txBody>
          <a:bodyPr wrap="square" anchor="t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/>
            <a:r>
              <a:rPr lang="nl-NL" sz="1600" b="1" dirty="0"/>
              <a:t>Compliance:  </a:t>
            </a:r>
            <a:r>
              <a:rPr lang="nl-NL" sz="1600" dirty="0"/>
              <a:t>Driven by legislation, checking and inspections.</a:t>
            </a:r>
          </a:p>
          <a:p>
            <a:pPr eaLnBrk="1" hangingPunct="1"/>
            <a:r>
              <a:rPr lang="nl-NL" sz="1600" b="1" dirty="0"/>
              <a:t>Quality system: </a:t>
            </a:r>
            <a:r>
              <a:rPr lang="nl-NL" sz="1600" dirty="0"/>
              <a:t>Consistent delivery every day. Driven by desired outcome. </a:t>
            </a:r>
          </a:p>
          <a:p>
            <a:pPr eaLnBrk="1" hangingPunct="1"/>
            <a:r>
              <a:rPr lang="nl-NL" sz="1600" b="1" dirty="0"/>
              <a:t>Improvement: </a:t>
            </a:r>
            <a:r>
              <a:rPr lang="nl-NL" sz="1600" dirty="0"/>
              <a:t>improvement in systems and outcomes. Driven by desire to get better.</a:t>
            </a:r>
          </a:p>
          <a:p>
            <a:pPr eaLnBrk="1" hangingPunct="1"/>
            <a:r>
              <a:rPr lang="nl-NL" sz="1600" b="1" dirty="0"/>
              <a:t>Culture: </a:t>
            </a:r>
            <a:r>
              <a:rPr lang="nl-NL" sz="1600" dirty="0"/>
              <a:t>what happens when no one is looking? Driven by team dynamcics.   </a:t>
            </a:r>
          </a:p>
          <a:p>
            <a:pPr eaLnBrk="1" hangingPunct="1"/>
            <a:r>
              <a:rPr lang="nl-NL" sz="1600" b="1" dirty="0"/>
              <a:t>Effective controls: </a:t>
            </a:r>
            <a:r>
              <a:rPr lang="nl-NL" sz="1600" dirty="0"/>
              <a:t>Risk managed. Status known. Driven by need to get it right. </a:t>
            </a:r>
          </a:p>
          <a:p>
            <a:pPr eaLnBrk="1" hangingPunct="1"/>
            <a:endParaRPr lang="nl-NL" sz="1600" dirty="0"/>
          </a:p>
          <a:p>
            <a:pPr eaLnBrk="1" hangingPunct="1"/>
            <a:endParaRPr lang="nl-NL" sz="1600" dirty="0"/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748433" y="6646334"/>
            <a:ext cx="1219200" cy="150284"/>
          </a:xfrm>
        </p:spPr>
        <p:txBody>
          <a:bodyPr wrap="none" anchor="b">
            <a:normAutofit fontScale="47500" lnSpcReduction="20000"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812760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62551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2438278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325103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4063797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4876557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5689315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6502075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800"/>
              </a:spcAft>
            </a:pPr>
            <a:fld id="{F369C7CE-6026-43FD-B325-E31A4D073C97}" type="slidenum">
              <a:rPr lang="en-US" sz="1067" smtClean="0">
                <a:solidFill>
                  <a:srgbClr val="000000"/>
                </a:solidFill>
              </a:rPr>
              <a:pPr eaLnBrk="1" hangingPunct="1">
                <a:lnSpc>
                  <a:spcPct val="90000"/>
                </a:lnSpc>
                <a:spcAft>
                  <a:spcPts val="800"/>
                </a:spcAft>
              </a:pPr>
              <a:t>3</a:t>
            </a:fld>
            <a:endParaRPr lang="en-US" sz="1067" dirty="0">
              <a:solidFill>
                <a:srgbClr val="000000"/>
              </a:solidFill>
            </a:endParaRPr>
          </a:p>
        </p:txBody>
      </p:sp>
      <p:pic>
        <p:nvPicPr>
          <p:cNvPr id="45" name="Picture 44" descr="A diagram of a company's diagram&#10;&#10;Description automatically generated">
            <a:extLst>
              <a:ext uri="{FF2B5EF4-FFF2-40B4-BE49-F238E27FC236}">
                <a16:creationId xmlns:a16="http://schemas.microsoft.com/office/drawing/2014/main" id="{660AFB7D-A49F-9DF2-02CB-98D30B2E1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5" y="1763694"/>
            <a:ext cx="3628471" cy="33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12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01085" y="304800"/>
            <a:ext cx="9654116" cy="1143000"/>
          </a:xfrm>
        </p:spPr>
        <p:txBody>
          <a:bodyPr wrap="square" anchor="t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de-DE" sz="3200" dirty="0"/>
              <a:t>Message: Forecast 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6088593" y="1754189"/>
            <a:ext cx="5618692" cy="4014071"/>
          </a:xfrm>
        </p:spPr>
        <p:txBody>
          <a:bodyPr wrap="square" anchor="t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/>
            <a:endParaRPr lang="de-DE" dirty="0"/>
          </a:p>
          <a:p>
            <a:pPr eaLnBrk="1" hangingPunct="1">
              <a:buFont typeface="Wingdings" pitchFamily="2" charset="2"/>
              <a:buNone/>
            </a:pPr>
            <a:endParaRPr lang="de-DE" dirty="0"/>
          </a:p>
        </p:txBody>
      </p:sp>
      <p:sp>
        <p:nvSpPr>
          <p:cNvPr id="15364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0748433" y="6646334"/>
            <a:ext cx="1219200" cy="150284"/>
          </a:xfrm>
        </p:spPr>
        <p:txBody>
          <a:bodyPr wrap="none" anchor="b">
            <a:normAutofit fontScale="47500" lnSpcReduction="20000"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812760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625519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2438278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3251037" algn="l" rtl="0" fontAlgn="base">
              <a:spcBef>
                <a:spcPct val="0"/>
              </a:spcBef>
              <a:spcAft>
                <a:spcPct val="0"/>
              </a:spcAft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4063797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4876557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5689315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6502075" algn="l" defTabSz="1625519" rtl="0" eaLnBrk="1" latinLnBrk="0" hangingPunct="1">
              <a:defRPr sz="4267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800"/>
              </a:spcAft>
            </a:pPr>
            <a:fld id="{F369C7CE-6026-43FD-B325-E31A4D073C97}" type="slidenum">
              <a:rPr lang="en-US" sz="1067" smtClean="0">
                <a:solidFill>
                  <a:srgbClr val="000000"/>
                </a:solidFill>
              </a:rPr>
              <a:pPr eaLnBrk="1" hangingPunct="1">
                <a:lnSpc>
                  <a:spcPct val="90000"/>
                </a:lnSpc>
                <a:spcAft>
                  <a:spcPts val="800"/>
                </a:spcAft>
              </a:pPr>
              <a:t>4</a:t>
            </a:fld>
            <a:endParaRPr lang="en-US" sz="1067" dirty="0">
              <a:solidFill>
                <a:srgbClr val="000000"/>
              </a:solidFill>
            </a:endParaRPr>
          </a:p>
        </p:txBody>
      </p:sp>
      <p:pic>
        <p:nvPicPr>
          <p:cNvPr id="10" name="Afbeelding 4">
            <a:extLst>
              <a:ext uri="{FF2B5EF4-FFF2-40B4-BE49-F238E27FC236}">
                <a16:creationId xmlns:a16="http://schemas.microsoft.com/office/drawing/2014/main" id="{BFB131D0-6990-E6AB-0125-4876E6F15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0" y="5095099"/>
            <a:ext cx="11270400" cy="81538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kstvak 12">
            <a:extLst>
              <a:ext uri="{FF2B5EF4-FFF2-40B4-BE49-F238E27FC236}">
                <a16:creationId xmlns:a16="http://schemas.microsoft.com/office/drawing/2014/main" id="{11F3FA76-3EC3-AC18-3A2E-56557D44591B}"/>
              </a:ext>
            </a:extLst>
          </p:cNvPr>
          <p:cNvSpPr txBox="1"/>
          <p:nvPr/>
        </p:nvSpPr>
        <p:spPr>
          <a:xfrm>
            <a:off x="6356798" y="4457897"/>
            <a:ext cx="146536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r>
              <a:rPr lang="nl-NL" sz="2667" b="1" dirty="0">
                <a:solidFill>
                  <a:srgbClr val="86897D"/>
                </a:solidFill>
              </a:rPr>
              <a:t>NOW</a:t>
            </a:r>
          </a:p>
        </p:txBody>
      </p:sp>
      <p:sp>
        <p:nvSpPr>
          <p:cNvPr id="12" name="Tekstvak 14">
            <a:extLst>
              <a:ext uri="{FF2B5EF4-FFF2-40B4-BE49-F238E27FC236}">
                <a16:creationId xmlns:a16="http://schemas.microsoft.com/office/drawing/2014/main" id="{9B58BD70-9712-07E3-89DA-79C5D4300B21}"/>
              </a:ext>
            </a:extLst>
          </p:cNvPr>
          <p:cNvSpPr txBox="1"/>
          <p:nvPr/>
        </p:nvSpPr>
        <p:spPr>
          <a:xfrm>
            <a:off x="8071450" y="3808024"/>
            <a:ext cx="146536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r>
              <a:rPr lang="nl-NL" sz="2667" b="1" dirty="0"/>
              <a:t>2030</a:t>
            </a:r>
          </a:p>
        </p:txBody>
      </p:sp>
      <p:sp>
        <p:nvSpPr>
          <p:cNvPr id="13" name="Tekstvak 15">
            <a:extLst>
              <a:ext uri="{FF2B5EF4-FFF2-40B4-BE49-F238E27FC236}">
                <a16:creationId xmlns:a16="http://schemas.microsoft.com/office/drawing/2014/main" id="{F87FF86B-4CC6-57F2-73DA-2BC850F6896B}"/>
              </a:ext>
            </a:extLst>
          </p:cNvPr>
          <p:cNvSpPr txBox="1"/>
          <p:nvPr/>
        </p:nvSpPr>
        <p:spPr>
          <a:xfrm>
            <a:off x="9439319" y="3053800"/>
            <a:ext cx="146536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r>
              <a:rPr lang="nl-NL" sz="2667" b="1" dirty="0"/>
              <a:t>2050</a:t>
            </a:r>
          </a:p>
        </p:txBody>
      </p:sp>
      <p:sp>
        <p:nvSpPr>
          <p:cNvPr id="14" name="Tekstvak 16">
            <a:extLst>
              <a:ext uri="{FF2B5EF4-FFF2-40B4-BE49-F238E27FC236}">
                <a16:creationId xmlns:a16="http://schemas.microsoft.com/office/drawing/2014/main" id="{54BDF293-D6F4-87BD-558B-5A5B9501BBB3}"/>
              </a:ext>
            </a:extLst>
          </p:cNvPr>
          <p:cNvSpPr txBox="1"/>
          <p:nvPr/>
        </p:nvSpPr>
        <p:spPr>
          <a:xfrm rot="20078126">
            <a:off x="5217795" y="2717737"/>
            <a:ext cx="7133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r>
              <a:rPr lang="nl-NL" sz="1600" b="1" dirty="0"/>
              <a:t>Increase in regulatory pressure and obligation to be in control/</a:t>
            </a:r>
          </a:p>
          <a:p>
            <a:r>
              <a:rPr lang="nl-NL" sz="1600" b="1" dirty="0"/>
              <a:t>social expectations/sustainability</a:t>
            </a:r>
          </a:p>
        </p:txBody>
      </p:sp>
      <p:pic>
        <p:nvPicPr>
          <p:cNvPr id="15" name="Afbeelding 10" descr="Afbeelding met tekst, schermopname, Lettertype, ontwerp&#10;&#10;Automatisch gegenereerde beschrijving">
            <a:extLst>
              <a:ext uri="{FF2B5EF4-FFF2-40B4-BE49-F238E27FC236}">
                <a16:creationId xmlns:a16="http://schemas.microsoft.com/office/drawing/2014/main" id="{0EAAA1DF-D1C4-B6B2-7D19-5C58D296D5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307" y="1058395"/>
            <a:ext cx="5216352" cy="5216352"/>
          </a:xfrm>
          <a:prstGeom prst="rect">
            <a:avLst/>
          </a:prstGeom>
        </p:spPr>
      </p:pic>
      <p:sp>
        <p:nvSpPr>
          <p:cNvPr id="16" name="Pijl: rechts 11">
            <a:extLst>
              <a:ext uri="{FF2B5EF4-FFF2-40B4-BE49-F238E27FC236}">
                <a16:creationId xmlns:a16="http://schemas.microsoft.com/office/drawing/2014/main" id="{9E7A15F5-AF0D-2C49-B41F-FEFBD816BF73}"/>
              </a:ext>
            </a:extLst>
          </p:cNvPr>
          <p:cNvSpPr/>
          <p:nvPr/>
        </p:nvSpPr>
        <p:spPr>
          <a:xfrm rot="20072434">
            <a:off x="5542280" y="3385232"/>
            <a:ext cx="6161576" cy="129033"/>
          </a:xfrm>
          <a:prstGeom prst="rightArrow">
            <a:avLst/>
          </a:prstGeom>
          <a:solidFill>
            <a:srgbClr val="219537"/>
          </a:solidFill>
          <a:ln>
            <a:solidFill>
              <a:srgbClr val="2195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1pPr>
            <a:lvl2pPr marL="609585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2pPr>
            <a:lvl3pPr marL="1219170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3pPr>
            <a:lvl4pPr marL="1828754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4pPr>
            <a:lvl5pPr marL="2438339" algn="l" rtl="0" fontAlgn="base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5pPr>
            <a:lvl6pPr marL="3047924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6pPr>
            <a:lvl7pPr marL="3657509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7pPr>
            <a:lvl8pPr marL="4267093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8pPr>
            <a:lvl9pPr marL="4876678" algn="l" defTabSz="1219170" rtl="0" eaLnBrk="1" latinLnBrk="0" hangingPunct="1">
              <a:defRPr sz="3200" kern="1200">
                <a:solidFill>
                  <a:schemeClr val="tx1"/>
                </a:solidFill>
                <a:latin typeface="Arial" charset="0"/>
                <a:ea typeface="+mn-ea"/>
                <a:cs typeface="Times New Roman" charset="0"/>
              </a:defRPr>
            </a:lvl9pPr>
          </a:lstStyle>
          <a:p>
            <a:pPr algn="ctr"/>
            <a:endParaRPr lang="nl-NL" sz="4267" dirty="0"/>
          </a:p>
        </p:txBody>
      </p:sp>
    </p:spTree>
    <p:extLst>
      <p:ext uri="{BB962C8B-B14F-4D97-AF65-F5344CB8AC3E}">
        <p14:creationId xmlns:p14="http://schemas.microsoft.com/office/powerpoint/2010/main" val="208423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220</Words>
  <Application>Microsoft Office PowerPoint</Application>
  <PresentationFormat>Widescreen</PresentationFormat>
  <Paragraphs>25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Wingdings</vt:lpstr>
      <vt:lpstr>Office Theme</vt:lpstr>
      <vt:lpstr>Legal compliance</vt:lpstr>
      <vt:lpstr>Governance, Risk &amp; Compliance</vt:lpstr>
      <vt:lpstr>Compliance to effective Control</vt:lpstr>
      <vt:lpstr>Message: Forecast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Jorick vanGemert</dc:creator>
  <cp:lastModifiedBy>Jorick vanGemert</cp:lastModifiedBy>
  <cp:revision>2</cp:revision>
  <dcterms:created xsi:type="dcterms:W3CDTF">2024-11-28T09:20:50Z</dcterms:created>
  <dcterms:modified xsi:type="dcterms:W3CDTF">2024-11-28T09:22:38Z</dcterms:modified>
</cp:coreProperties>
</file>