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27432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371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T19 Werken op Hoogte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F59E0B"/>
                </a:solidFill>
                <a:latin typeface="Calibri"/>
              </a:defRPr>
            </a:pPr>
            <a:r>
              <a:t>Werken op Hoogte - Veiligheid en Procedures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Calibri"/>
              </a:defRPr>
            </a:pPr>
            <a:r>
              <a:t>Phoenix Metals | Seveso III / BRZO 1999 | Valbeveiliging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72000"/>
            <a:ext cx="457200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4846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5E7EB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E5E7EB"/>
                </a:solidFill>
                <a:latin typeface="Calibri"/>
              </a:defRPr>
            </a:pPr>
            <a:r>
              <a:t>Versie 1.1 | April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T19 Werken op Hoogte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1. Waarom MT Ownership? (Seveso III, BRZO 1999)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2. Veiligheidsvisie en -filosofie (Zero Harm, Safety Culture Ladder)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3. Wettelijk kader (Arbowet, BRZO, NTA 8620)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4. Rollen MT 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5. Leading by Example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6. KPI monitoring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7. Budget en resources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8. Management of Change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9. Audit participation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10. Safety Culture (just culture, no-blame)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11. Communicatie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12. Incident onderzoek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13.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14. Training en competentie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15. Documentbeheer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16. Samenvatting, actiepunten en vragen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Waarom MT Ownership?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Seveso III en BRZO 1999 vereisen leiderschapscommitment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Seveso III richtlijn eist aantoonbare managementverantwoordelijkheid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5: De directie is eindverantwoordelijk voor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Onderzoek toont aan: leadership commitment is de belangrijkste predictor van veiligheidsprestaties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gaat verder dan delegatie - het vereist actieve betrokkenheid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Phoenix Metals als Seveso-inrichting: wettelijke plicht tot aantoonbaar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Management Review is geen formaliteit maar een kritieke stuurinformatie-kringloop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MT Ownership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verplichting naar cultuur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Ownership = zichtbaar, voelbaar en meetbaar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MT-lid draagt verantwoordelijkheid binnen zijn/haar domein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 is geen kostenpost maar een investering in continuCiteit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BRZO-art. 11: Periodieke evaluatie van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stelt de "tone at the top" - gedrag wordt gekopieerd op de werkvloer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Doel: van compliance-gedreven naar intrinsiek veiligheidsbewustzijn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Veiligheidsvisie en -filosofie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Zero Harm als streven, Safety Culture Ladder als meetlat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Vision Zero: geen enkel incident is acceptabel - elk incident is vermijdbaar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(SCL) niveau 3 als minimumambitie voor Phoenix Metals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Van voorschriftvast (SCL 2) naar calculerend (SCL 3) en uiteindelijk generatief (SCL 5)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Veiligheidsvisie moet levend zijn: zichtbaar in beslissingen, budgetten en gedrag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formuleert en communiceert de visie jaarlijks en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Filosofie: "We hebben geen tijd om het onveilig te doen" [2]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Ladder - Niveaus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Phoenix Metals ambieert minimaal SCL 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1 - Pathologisch: "Veiligheid? Niet mijn probleem"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2 - Reactief: Veiligheid wordt belangrijk na een incident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3 - Calculerend: Systemen en processen ingericht op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4 - Proactief: Leiderschap streeft continu naar verbetering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5 - Generatief: Veiligheid zit in het DNA van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MT-doel: structureel SCL 3 behalen, stappen zetten naar SCL 4 [2]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Arbowet, BRZO 1999 en NTA 8620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Arbowet art. 3: De werkgever zoricht voor veilige arbeidsomstandigheden [3]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5-11: Specifieke plichten voor Seveso-inrichtingen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5: Veiligheidsbeleid schriftelijk vastleggen en implementeren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7: Veiligheidsrapportage (Safety Report) up-to-date houden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9: Intern noodplan opstellen, oefenen en evalueren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11: Management Review en periodieke evaluatie verplicht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8620: Nederlandse richtlijn voor veiligheidsmanagementsystemen [2]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NTA 8620 en MT Verantwoordelijkheid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Kaders voor het managementsysteem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 hoofdstuk 5: Leiderschap en betrokkenheid van de top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De top moet aantonen dat veiligheid prioriteit heeft boven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Beleid moet vertaald worden naar meetbare doelstellingen (KPIs)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Management Review conform NTA 8620 paragraaf 9.3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Verantwoordingsplicht: MT moet kunnen aantonen dat het systeem werkt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Compliance is het minimum - streven moet boven de wet liggen [2]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Verantwoordelijkheden per functie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Directeur / Site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Eindverantwoordelijk voor veiligheidsbeleid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Stelt visie en strategie vast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budget en resources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Vertegenwoordiging richt overheden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Management Review voorzitter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Operations Manager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Implementatie veiligheidsbeleid in operaties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Toezicht op uitvoering procedures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Stop-work bevoegdheid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Koppelvenster werkvloer - 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Verantwoordelijk voor MOC-proces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HSEQ Manager en overige rollen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HSEQ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Adviseur van het MT op veiligheidsgebied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Coordinatie audits en inspecties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Beheer veiligheidsmanagementsysteem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Rapportage KPIs en trends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Regisseur training en competentie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Overige MT-leden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 lid eigenaar van veiligheid in eigen domein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HR: veiligheid in AR-beleid en personeelsontwikkeling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Finance: budgettering veiligheidsinvesteringen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Engineering: veilig ontwerp (inherently safe)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Zichtbaar leiderschap op de werkvloer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is het meest zichtbare voorbeeld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Minimaal 1x per maand een veiligheidsronde (safety walk)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Actieve deelname aan toolbox meetings en safety moments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Consistente PBM-dracht in alle werkgebieden - geen uitzonderingen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Openstaan voor feedback van medewerkers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Zichtbaar optreden bij onveilige situaties - direct corrigeren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Leiderschap dat veiligheidsgedrag beloont, niet alleen afstraft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 - Praktische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Hoe het MT zichtbaar leiderschap toont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walks: gestructureerd observatieformulier, minimaal 1x/maand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bezoeken: bijwonen en actief deelnemen, niet alleen toekijken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vast agendapunt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 deur: medewerkers kunnen altijd veiligheidskwesties bespreken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Recognition: publiekelijk goede veiligheidsideeen en -gedrag erkennen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Storytelling: persoonlijke ervaringen delen over waarom veiligheid telt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Meetbaarheid van veiligheidsprestaties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TRIR (Total Recordable Incident Rate): trendanalyse per kwartaal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LTIF (Lost Time Injury Frequency): benchmark tegen branche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Near-miss ratio: verhouding gerapporteerde near-misses t.o.v. incidenten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Audit scores: percentage afgeronde correctieacties binnen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compliance: percentage medewerkers met geldige certificering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score: periodieke meting door geaccrediteerd instituut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Proactieve indicatoren: aantal safety walks, toolboxbijwoning, MOC-aanvragen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Dashboard en MT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data naar actie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KPI-dashboard beschikbaargesteld aan alle MT-leden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Kwartaalreview: MT bespreekt trends, knelpunten en bijsturing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Rood/Amber/Groen classificatie per KPI - directe actie bij rood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Benchmarking tegen soortgelijke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indicators (proactief) vs lagging indicators (reactief)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 over 12 maanden: zijn verbeteringen duurzaam?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Escalatieprotocol: wie wordt ingeschakeld bij verslechtering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en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Investeren in veiligheid is investeren in continuCiteit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veiligheidsbudget vastgesteld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voor PBM: voldoende voorraad, tijdige vervanging, kwaliteit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budget: verplichte en vrijwillige trainingen gefinancierd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Reservebudget voor ongeplande veiligheidsinvesteringen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Investeren in technologie: gasdetectie, brandpreventie, automatisering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Resources voor extern advies wanneer interne expertise tekortschiet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BRZO-verplichting: voldoende middelen voor naleving [1]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- Prioritering en Verantwoording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euro besteed aan veiligheid is een besparing op de lange termijn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Kosten van een incident vs kosten van preventie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MT keurt veiligheidsinvesteringen voorrang boven korte-termijn winst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Jaarlijkse budgetreview: zijn middelen effectief ingezet?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ROI-berekening: wat levert veiligheidsinvestering op?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Budget voor Safety Culture Ladder certificeringstraject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Verborgen kosten van onveilig werken: verzuim, reputatieschade, boetes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Management of Change (MOC)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Structuur bij wijzigingen in processen, installaties en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wijziging met potentieel veiligheidsrisico doorloopt het MOC-proces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geeft goedkeuring voor wijzigingen met hoog risiconiveau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MOC-procedure conform NTA 8620 paragraaf 8.1.2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Risicobeoordeling verplicht voordat wijziging wordt doorgevoerd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van wijzigingen naar alle betrokkenen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Terugmelding en evaluatie na implementatie van de wijziging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MOC - Processtappen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initiatief tot implementatie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Aanvraag MOC met beschrijving wijziging en rationale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Risicobeoordeling (HAZOP, What-If, FMEA afhankelijk van complexiteit)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MT-review en goedkeuring (of afwijzing met motivatie)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Implementatieplan met mitigerende maatregelen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Communicatie en training betrokken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Uitvoering en verificatie - werkt de wijziging veilig?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7: Afronding en documentatie in het managementsysteem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Audit 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Actieve betrokkenheid van het MT bij audits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Interne Audits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MT-lid opent en sluit interne audit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Bespreking bevindingen met auditteam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correctieactieplan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Follow-up: zijn acties afgerond?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Jaarlijks intern auditprogramma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Externe Audits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 beschikbaar voor toelichting aan auditors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Ontvangst en bespreking auditrapport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Formele reactie op bevindingen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Prioritering correctieacties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Inspectieronde door toezichthouder (ILT/ODR)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Just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Een cultuur van vertrouwen en verantwoordelijkheid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medewerkers durven incidenten en near-misses te rapporteren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No-blame benadering bij eerlijke fouten - systeemverbetering boven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 onderscheid: eerlijke fout vs. bewuste nalatig vs. sabotage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schept voorwaarden voor een open rapportagecultuur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Anonieme rapportagemogelijkheid als vangnet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Positive reinforcement: goed gedrag erkennen en belonen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Psychologische veiligheid: geen angst voor represailles bij rapporteren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Bouwstenen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compliance naar 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1: Zichtbaar leiderschap (MT gedrag)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2: Duidelijke verwachtingen en verantwoordelijkheden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3: Open communicatie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4: Leren van incidenten en near-misses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5: Continue verbetering (PDCA-cyclus)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6: Erkenning en waardering van veiligheidsgedrag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 over Veiligheid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Regelmatige, heldere en tweerichtingsverkeer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Moment: 5 minuten aan het begin van elke MT-vergadering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veiligheidsbulletin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Kwartaalbijeenkomst: veiligheidsresultaten en -doelstellingen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Digitale tools: intranet, app, dashboard voor real-time informatie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Tweerichtingsverkeer: medewerkers kunnen vragen en ideeCn indienen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bij incidenten: snel, feitelijk en transparant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Communicatiekanalen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Het juiste bericht via het juiste kanaal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meetings: wekelijks, 15 min, specifieke onderwerpen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MT-vergadering: veiligheid als vast agendapunt, KPI-review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Veiligheidsbulletin: maandelijks, trends en aandachtspunten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openingsitem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 signage: veiligheidsboodschappen op schermen in het bedrijf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Intranet: beleidsdocumenten, procedures, rapportages toegankelijk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Onderzoek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Systematische aanpak: root cause, niet symptoombestrijding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meldenswaardig incident wordt onderzocht (meldcode-conform)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Root Cause Analysis (RCA) met gestructureerde methode (5x Waarom, Fishbone)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Multidisciplinair onderzoekteam inclusief MT-vertegenwoordiger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Focus op systeemfouten, niet op persoonlijke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breed gecommuniceerd binnen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Correctieacties toegewezen aan eigenaar met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Opvolging verifieert of maatregelen effectief zijn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Communicatie en Lerend Vermogen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Delen van lessen = versterken van de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Snelle initiCle communicatie aan betrokkenen (binnen 24 uur)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Formeel onderzoekrapport binnen 2 weken (complexere gevallen)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sessie met betrokken afdelingen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 verbeteracties met verantwoordelijke 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Trendanalyse: terugkerende patronen signaleren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rapportage conform BRZO en Arbowet waar verplicht [1][3]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Bevoegdheid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medewerker mag en moet stoppen bij onveilige situaties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medewerker heeft het recht EN de plicht om onveilig werk te stoppen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ondersteunt en stimuleert het gebruik van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Geen negatieve consequenties voor het terecht stoppen van werk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Procedure: stoppen, veiligstellen, melding, beoordeling, hervatten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MT-leden zijn het voorbeeld: zij gebruiken stop-work bevoegdheid zelf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van stop-work momenten als proactieve veiligheidsindicator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- Procedure en Escalatie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Duidelijk proces van stoppen tot hervatten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Observatie van onveilige situatie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Werk stoppen en betrokkenen informeren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Veiligstellen van het werkgebied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Melden aan direct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Beoordeling door leidinggevende + eventueel HSEQ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Maatregelen nemen en hervatten indien veilig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 naar MT bij structurele of systeemgerelateerde onveiligheid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en Competentie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Kennis is de basis van veilig gedrag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veiligheidstrainingen voor alle medewerkers (VCA, BHV, etc.)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Specifieke trainingen per functie en risicogebied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Inwerkschema (onboarding) inclusief veiligheidsmodule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herhalingstrainingen conform geldigheidstermijnen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in competentiebeheersysteem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MT-lid bijwonen trainingen: zichtbare betrokkenheid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- Visitatie en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Trainen is investeren, evalueren is verzekeren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trainingsplan opgesteld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Effectiviteitstraining: leren over leiderschap en veiligheidscultuur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Visitatie: periodieke beoordeling of trainingen effect hebben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Kennisquiz en praktijktoets na training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Meten: verbeterde KPIs na training (gedragsobservatie, incidenten)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Externevisitatie conform BRZO en NTA 8620 [1][2]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Gestructureerd beheer van procedures, work instructions en registraties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Alle veiligheidsdocumenten beheerd in documentbeheersysteem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Duidelijke hiCBrarchie: beleid - procedure - werk instructie - formulier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 verplicht: geen onbeheerde documenten in gebruik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Reviewcyclus: minimaal jaarlijks of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Toegankelijkheid: medewerkers kunnen altijd actuele versies raadplegen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Goedkeuringsworkflow: MT-lid ondertekent beleid- en proceduredocumenten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 - Architectuur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beleid naar uitvoering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1: Veiligheidsbeleid (MT-eigenaar, 3-jaarlijks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2: Procedures (afdelingshoofd-eigenaar, 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3: Werk instructies (uitvoerend-eigenaar, behoefte-gestuurd)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4: Formulieren en checklists (ingebouwd in werkprocessen)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Versiebeheer: wijzigingshistorie, goedkeuring, distributie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Archivering: oude versies bewaard conform bewaartermijnen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documenten: wet- en regelgeving, normen up-to-date houden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Samenvatting - Key Takeaways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is wettelijk verplicht (BRZO 1999) en cultureel noodzakelijk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by Example: het MT is het meest krachtige instrument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KPIs sturen: meten is weten, weten is sturen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veilig rapporteren zonder angst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en resources: veiligheid verdient structurele investering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MOC, audits, training: systematische processen, geen ad-hoc acties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Communicatie: tweerichtingsverkeer, regelmatig en transparant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Stop-work bevoegdheid: gesteund en gestimuleerd door het MT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Actiepunten voor het MT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Direct na deze sessie oppakken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AP-01: Iedereen plant maandelijkse safety walk in agenda (eigenaar: elk MT-lid)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AP-02: KPI-dashboard reviewen in volgende MT-vergadering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AP-03: Trainingplan 2026 actualiseren (eigenaar: HSEQ + HR)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AP-04: MOC-procedure auditen op volledigheid (eigenaar: Operations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AP-05: Veiligheidsbudget Q2-Q4 borgen (eigenaar: Directeur + Finance)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AP-06: Just Culture statement communiceren naar alle medewerkers (eigenaar: Directeur)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AP-07: Documentbeheer audit uitvoeren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AP-08: Volgende Management Review inplannen (eigenaar: Directeur)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Vragen en Bronverwijzingen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Vragen? Neem contact op met de HSEQ Manager of uw direct leidinggevende.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Bronverwijzingen: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[1] Besluit risico's zware ongevallen 1999 (BRZO 1999), art. 5-11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[2] NTA 8620:2016 - Veiligheidsmanagementsystemen voor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[3] Arbeidsomstandighedenwet (Arbowet), art. 3 - Algemene plichten werkgever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 1.1 |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