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00000" y="1500000"/>
            <a:ext cx="11000000" cy="1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003366"/>
                </a:solidFill>
                <a:latin typeface="Segoe UI"/>
              </a:defRPr>
            </a:pPr>
            <a:r>
              <a:t>Vergaderrapport</a:t>
            </a:r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0400" y="200000"/>
            <a:ext cx="1371600" cy="12298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0000" y="1000000"/>
            <a:ext cx="12000000" cy="6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b="0" sz="2000">
                <a:solidFill>
                  <a:srgbClr val="1F2937"/>
                </a:solidFill>
                <a:latin typeface="Segoe UI"/>
              </a:defRPr>
            </a:pPr>
            <a:r>
              <a:t>opname_1788551923758.webm</a:t>
            </a:r>
          </a:p>
          <a:p>
            <a:pPr>
              <a:spcAft>
                <a:spcPts val="600"/>
              </a:spcAft>
              <a:defRPr b="0" sz="1600">
                <a:solidFill>
                  <a:srgbClr val="1F2937"/>
                </a:solidFill>
                <a:latin typeface="Segoe UI"/>
              </a:defRPr>
            </a:pPr>
            <a:r>
              <a:t>04-09-2026</a:t>
            </a:r>
          </a:p>
          <a:p>
            <a:pPr>
              <a:spcAft>
                <a:spcPts val="600"/>
              </a:spcAft>
              <a:defRPr b="0" sz="1000">
                <a:solidFill>
                  <a:srgbClr val="1F2937"/>
                </a:solidFill>
                <a:latin typeface="Segoe UI"/>
              </a:defRPr>
            </a:pPr>
          </a:p>
          <a:p>
            <a:pPr>
              <a:spcAft>
                <a:spcPts val="600"/>
              </a:spcAft>
              <a:defRPr b="1" sz="1400">
                <a:solidFill>
                  <a:srgbClr val="1F2937"/>
                </a:solidFill>
                <a:latin typeface="Segoe UI"/>
              </a:defRPr>
            </a:pPr>
            <a:r>
              <a:t>JvG Consultancy — Safety • Governance • Advisory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100000"/>
            <a:ext cx="12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Samenvatting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400" y="50000"/>
            <a:ext cx="1371600" cy="12298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0000" y="1000000"/>
            <a:ext cx="12000000" cy="6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De beschikbare transcriptie bevat geen inhoudelijke vergaderinformatie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Het fragment bestaat uit korte, losse uitspraken over het spreken van 'Zwitserland' (vermoedelijk bedoeld als Zwitsers/Zwitserduits) en gecensureerde of onhoorbare segmenten (aangegeven met ***)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Er is geen enkele deelnemer met een duidelijke rol geïdentificeerd, er worden geen onderwerpen, beslissingen, bedragen of deadlines genoemd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De spreker lijkt aan het begin te vragen waarom deze aanwezig is, wat kan wijzen op een informeel of ongeorganiseerd begin van de vergadering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Het grootste deel van de opname (geschat circa 10 minuten) is niet transcripteerbaar of is weggevallen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Op basis van dit materiaal kan geen betrouwbare inhoudelijke analyse worden gemaakt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Aanbeveling is om de transcriptie opnieuw te laten genereren met betere audio-kwaliteit of een alternatieve transcriptiedienst, en om een duidelijke agenda en sprekerregistratie te gebruiken bij een eventuele herhaling van de vergadering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Dit rapport bevat daarom voornamelijk procesmatige actiepunten gericht op het herstellen van de documentatie over deze sessie.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100000"/>
            <a:ext cx="12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Deelnemers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400" y="50000"/>
            <a:ext cx="1371600" cy="122986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0000" y="1200000"/>
          <a:ext cx="12000000" cy="8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000"/>
                <a:gridCol w="4000000"/>
                <a:gridCol w="4000000"/>
              </a:tblGrid>
              <a:tr h="400000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Naam/Rol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Functie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Bijdrage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Onbekende spreker 1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Onbekend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Stelde vragen over aanwezigheid en het spreken van Zwitsers; overige bijdragen niet transcripteerbaar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100000"/>
            <a:ext cx="12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Onderwerpen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400" y="50000"/>
            <a:ext cx="1371600" cy="12298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0000" y="1000000"/>
            <a:ext cx="12000000" cy="6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📌 Algemene introductie / huiskeeping (neutraal)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Spreker weet niet waarom hij/zij aanwezig is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Korte informele uitwisseling over taal (Zwitserduits)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Rest van de opname onhoorbaar/gecensureerd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100000"/>
            <a:ext cx="12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Beslissingen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400" y="50000"/>
            <a:ext cx="1371600" cy="12298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0000" y="1000000"/>
            <a:ext cx="12000000" cy="6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Geen beslissingen geïdentificeerd.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100000"/>
            <a:ext cx="12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Actiepunten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400" y="50000"/>
            <a:ext cx="1371600" cy="122986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0000" y="1200000"/>
          <a:ext cx="12000000" cy="28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000"/>
                <a:gridCol w="3000000"/>
                <a:gridCol w="3000000"/>
                <a:gridCol w="3000000"/>
              </a:tblGrid>
              <a:tr h="400000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Actie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Eigenaar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Deadline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Prioriteit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Herstel de transcriptie met betere audiosoftware of handmatige notulen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Vergaderorganisator / notulist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niet gespecificeerd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hoog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Verifieer of de juiste vergadering is opgenomen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IT / facilitair coordinator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niet gespecificeerd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hoog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Controleer audio-opnameapparatuur vóór de volgende vergadering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IT-support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Voor de eerstvolgende vergadering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medium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Stel een agenda met deelnemerslijst op voor toekomstige vergaderingen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Vergaderorganisator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niet gespecificeerd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medium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Bepaal of een hernieuwde vergadering nodig is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Voorzitter / teamlead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Binnen 1 week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hoog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Documenteer de status van deze sessie in het projectdossier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Projectsecretariaat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niet gespecificeerd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laag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100000"/>
            <a:ext cx="12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Risico's &amp; Vervolgstappen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400" y="50000"/>
            <a:ext cx="1371600" cy="12298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0000" y="1000000"/>
            <a:ext cx="12000000" cy="6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b="1" sz="1600">
                <a:solidFill>
                  <a:srgbClr val="1F2937"/>
                </a:solidFill>
                <a:latin typeface="Segoe UI"/>
              </a:defRPr>
            </a:pPr>
            <a:r>
              <a:t>⚠️ Risico's: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Verlies van besluitvorming en actiepunten doordat de transcriptie onbruikbaar is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Onvoldoende vergaderstructuur: deelnemers weten niet waarom ze aanwezig zijn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Mogelijke technische defecten in opname- of transcriptie-uitrusting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Mogelijke privacy-kwesties als gecensureerde segmenten gevoelige informatie bevatten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</a:t>
            </a:r>
          </a:p>
          <a:p>
            <a:pPr>
              <a:spcAft>
                <a:spcPts val="600"/>
              </a:spcAft>
              <a:defRPr b="1" sz="1600">
                <a:solidFill>
                  <a:srgbClr val="1F2937"/>
                </a:solidFill>
                <a:latin typeface="Segoe UI"/>
              </a:defRPr>
            </a:pPr>
            <a:r>
              <a:t>➡️ Vervolgstappen: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1. Hertranscriptie of handmatige notulen opstellen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2. Contact opnemen met deelnemers om de inhoud te reconstrueren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3. Evalueren of een nieuwe vergadering noodzakelijk is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4. Opname- en notuleringsproces verbeteren voor toekomstige sessies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100000"/>
            <a:ext cx="12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Vergadereffectiviteit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400" y="50000"/>
            <a:ext cx="1371600" cy="12298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0000" y="1000000"/>
            <a:ext cx="12000000" cy="6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b="1" sz="2000">
                <a:solidFill>
                  <a:srgbClr val="1F2937"/>
                </a:solidFill>
                <a:latin typeface="Segoe UI"/>
              </a:defRPr>
            </a:pPr>
            <a:r>
              <a:t>Score: 1/10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</a:t>
            </a:r>
          </a:p>
          <a:p>
            <a:pPr>
              <a:spcAft>
                <a:spcPts val="600"/>
              </a:spcAft>
              <a:defRPr b="1" sz="1600">
                <a:solidFill>
                  <a:srgbClr val="1F2937"/>
                </a:solidFill>
                <a:latin typeface="Segoe UI"/>
              </a:defRPr>
            </a:pPr>
            <a:r>
              <a:t>✅ Sterke punten: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Sessie leek informeel en laagdrempelig te beginnen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</a:t>
            </a:r>
          </a:p>
          <a:p>
            <a:pPr>
              <a:spcAft>
                <a:spcPts val="600"/>
              </a:spcAft>
              <a:defRPr b="1" sz="1600">
                <a:solidFill>
                  <a:srgbClr val="1F2937"/>
                </a:solidFill>
                <a:latin typeface="Segoe UI"/>
              </a:defRPr>
            </a:pPr>
            <a:r>
              <a:t>🔧 Verbeterpunten: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Audio-opnamekwaliteit drastisch verbeteren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Duidelijke agenda en uitnodigingsafstemming met deelnemers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Notulist of betrouwbare transcriptiedienst inzetten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00000" y="1500000"/>
            <a:ext cx="11000000" cy="1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003366"/>
                </a:solidFill>
                <a:latin typeface="Segoe UI"/>
              </a:defRPr>
            </a:pPr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0400" y="200000"/>
            <a:ext cx="1371600" cy="12298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0000" y="1000000"/>
            <a:ext cx="12000000" cy="6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b="1" sz="3200">
                <a:solidFill>
                  <a:srgbClr val="1F2937"/>
                </a:solidFill>
                <a:latin typeface="Segoe UI"/>
              </a:defRPr>
            </a:pPr>
            <a:r>
              <a:t>JvG Consultancy</a:t>
            </a:r>
          </a:p>
          <a:p>
            <a:pPr>
              <a:spcAft>
                <a:spcPts val="600"/>
              </a:spcAft>
              <a:defRPr b="0" sz="1000">
                <a:solidFill>
                  <a:srgbClr val="1F2937"/>
                </a:solidFill>
                <a:latin typeface="Segoe UI"/>
              </a:defRPr>
            </a:pPr>
          </a:p>
          <a:p>
            <a:pPr>
              <a:spcAft>
                <a:spcPts val="600"/>
              </a:spcAft>
              <a:defRPr b="0" sz="2000">
                <a:solidFill>
                  <a:srgbClr val="1F2937"/>
                </a:solidFill>
                <a:latin typeface="Segoe UI"/>
              </a:defRPr>
            </a:pPr>
            <a:r>
              <a:t>Safety • Governance • Advisory</a:t>
            </a:r>
          </a:p>
          <a:p>
            <a:pPr>
              <a:spcAft>
                <a:spcPts val="600"/>
              </a:spcAft>
              <a:defRPr b="0" sz="1000">
                <a:solidFill>
                  <a:srgbClr val="1F2937"/>
                </a:solidFill>
                <a:latin typeface="Segoe UI"/>
              </a:defRPr>
            </a:pPr>
          </a:p>
          <a:p>
            <a:pPr>
              <a:spcAft>
                <a:spcPts val="600"/>
              </a:spcAft>
              <a:defRPr b="0" sz="1200">
                <a:solidFill>
                  <a:srgbClr val="1F2937"/>
                </a:solidFill>
                <a:latin typeface="Segoe UI"/>
              </a:defRPr>
            </a:pPr>
            <a:r>
              <a:t>Generated: 04-09-2026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