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Werken in Besloten Ruimten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Veiligheid bij toegang tot gesloten ruimtes | TR-302-09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Werken in Besloten Ruimten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TR-302-09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definitie van een besloten ruimte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belangrijkste risico's (zuurstoftekort, giftige gassen) uitleggen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Gasmeetprocedures (O₂, H₂S, LEL) uitvoeren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Ventilatie- en reddingsprocedures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rol van het reddingsteam beschrijven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PTW-procedure voor besloten ruimten volgen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Besloten ruimten = meeste dodelijke ongevallen per incident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~60% van alle doden bij besloten ruimte-incidenten zijn REDDERS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Meerdere slachtoffers: eerste persoon valt, anderen redden en sterven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Zuurstoftekort: within 4 ademhalingen bewusteloos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Reactoren, opslagtanks, silo's met V₂O₅ en H₂SO₄ restanten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Putten, kelders, leidingkelders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H₂S-vorming mogelijk in besloten ruimten met sulfiden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Wettelijk kader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Arbobesluit — Besloten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3.2a: Definitie en algemene verplichtingen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3.2b: Gasmetingen verplicht vóór toegang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3.2c: Ventilatie-eisen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3.2d: Reddingsmiddelen en reddingsteam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Normen &amp; richtlijnen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14931: Training voor werkzaamheden in besloten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OSHA 1910.146: Permit-required confined spaces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ISSA Guide: Safe work in confined spaces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PTW (Permit to Work) VERPLICHT voor elke toegang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Statistieken — Besloten ruimten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Cijfers die een verschil maken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Besloten ruimten in cijfers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48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Risico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Drempelwaarde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Effect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Tijd tot bewusteloosheid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O₂ normaal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20,9%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Geen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O₂ verlaagd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16-19%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Versnelde ademhaling, vermoeidheid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Minuten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O₂ laag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10-16%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Bewustzijnsdaling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&lt;3 minuten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O₂ kritiek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&lt;10%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Bewusteloosheid, overlijden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&lt;4 ademhalingen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H₂S laag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5-10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Stank (rotte eieren)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H₂S 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&gt;100 ppm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Reukverlies → bewusteloos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Minuten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H₂S dodelijk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&gt;500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Direct bewusteloos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Seconden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LEL (explosief)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&gt;10% LEL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Explosiegevaar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Direct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Definitie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een besloten ruimte?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Volledig of gedeeltelijk afgesloten ruimte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Niet ontworpen voor continue menselijke aanwezigheid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Beperkte toegang/uitgang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Risico op gevaarlijke atmosfeer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Voorbeelden Phoenix Metals: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Reactoren en mengtanks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Opslagtanks (V₂O₅, H₂SO₄, NaOH)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Silo's voor staalslakken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Putten en leidingkelders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Warmtewisselaars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Filterhuizen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Risico's — Zuurstoftekort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Zuurstoftekort (O₂ deficiëntie)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Oorzaken: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Verdringing door andere gassen (stikstof, argon, CO₂)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Consumptie door chemische reacties (roesten, fermentatie)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Inertisatie (stikstofblanketing in tanks)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Effecten bij dalend O₂-gehalte: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19%: verminderde waakzaamheid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16%: versnelde hartslag, duizeligheid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12%: misselijkheid, bewustzijnsdaling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&lt;10%: bewusteloosheid → overlijden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Zuurstoftekort is NIET waarneembaar — slachtoffer merkt het NIET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Risico's — Giftige gassen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H₂S (Waterstofsulfide)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Ontstaat bij afbraak van sulfiden — relevant bij H₂SO₄-processen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Reukdrempel: 0,5 ppm (rotte eieren)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&gt;100 ppm: reukverlamming → GEEN waarschuwing meer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&gt;500 ppm: direct bewusteloos → dodelijk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CO (Koolmonoxide)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Ontstaat bij onvolledige verbranding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Reukloos, kleurloos, smaakloos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Hecht 240x sterker aan hemoglobine dan O₂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CO₂ (Koolstofdioxide)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Zwaarder dan lucht → hoopt op in lage ruimten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Grenswaarde: 5.000 ppm (8-uur TWA)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Risico's — Fysieke gevaren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Andere risico's in besloten ruimten: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Vloeistoffen/verdrinking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Vloeistoftoevoer niet afgesloten = verdrinkingsgevaar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Mechanische gevaren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Roterende delen, transportbanden, schroeven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LOTO (Lock-Out/Tag-Out) VERPLICHT vóór toegang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Elektrische gevaren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Spanningloos maken vóór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Temperatuur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Hypothermie/hyperthermie in geïsoleerde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Ingrijpen door derden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Externe invloeden: valt er iets naar binnen?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Gasmetingen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Gasmeetprocedure — 3-fasen model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Fase 1: Externe meting (vóór opening)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Meet rond opening: O₂, H₂S, CO, LEL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Resultaat: veilig om opening te maken?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Fase 2: Interne meting (via opening)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Meet op verschillende hoogtes (gassen stratificeren)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Onderaan: zware gassen (CO₂, H₂S)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Bovenaan: lichte gassen (CH₄)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Midden: O₂, CO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Fase 3: Continue monitoring (tijdens werkzaamheden)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Draagbaar gasdetectieapparaat aan werkplek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Alarm: O₂ &lt;19,5% of &gt;23,5%, H₂S &gt;10 ppm, LEL &gt;10%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Meetwaarden — Referentietabel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Meetwaarden — Referentietabel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000"/>
                <a:gridCol w="2160000"/>
                <a:gridCol w="2160000"/>
                <a:gridCol w="2160000"/>
                <a:gridCol w="2160000"/>
              </a:tblGrid>
              <a:tr h="72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Parameter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Veilig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Waarschuwing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Gevaar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19,5-23,5%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19-19,5%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&lt;19% of &gt;23,5%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Verlaten + ventileren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H₂S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&lt;5 ppm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5-10 ppm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&gt;10 ppm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Verlaten + ventileren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&lt;20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20-35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&gt;35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Verlaten + ventileren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LEL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&lt;5%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5-10%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&gt;10%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Verlaten + explosiepreventie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&lt;5.000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5.000-9.000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&gt;9.000 ppm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Verlaten + ventileren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Ventilatie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Ventilatie in besloten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Soorten ventilatie: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Natuurlijke ventilatie: vaak ONVOLDOENDE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Mechanische ventilatie: TOEGESTANE methode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Perslucht/ingeblazen lucht: voor specifieke situaties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Basisregels: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Voldoende luchtverversing: minimaal 10 volumes/uur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Verse lucht aanvoeren van schone bron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Uitlaat ver genoeg van inlaat (geen kortsluiting)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Ventilatie DOORGAAN tijdens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Ventilatie NOOIT uitschakelen tijdens aanwezigheid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Na ventilatie: OPNIEUW meten vóór toegang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Reddingsteam — VERPLICHT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Reddingsteam (Rescue Team)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Samenstelling: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Minimaal 2 getrainde redders per entry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Eén persoon buiten (watchman/spotter)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Communicationssysteem werkend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Reddingsmiddelen: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Driepoot met lier (voor verticale toegang)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Zelfreddend valharnas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Draagbaar zuurstofapparaat (SCBA)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Reddingstas met first-aid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ZELFREDDING = prioriteit (via flanklier / hoogtelijn)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NOOIT ongecontroleerd naar binnen — AL via SCBA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PTW-procedure Besloten Ruimten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Permit to Work — Extra eisen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Vooraf: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RI&amp;E besloten ruimte uitgevoerd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Gasmetingen genormaliseerd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LOTO uitgevoerd op alle energiebronnen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Ventilatie operationeel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Reddingsteam opgesteld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Communication getest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Tijdens werkzaamheden: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Continue gasmonitoring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Watchman op post (continu)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Contact elke 15 minuten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Bij afwijkingen: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Onmiddellijk evacueren bij alarm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Oorzaak onderzoeken vóór herintrede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Casus: Tankinspectie H₂SO₄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 Phoenix Metals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Inspectie 10m³ opslagtank H₂SO₄ (98%)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Tank leeggelopen, gespoeld — residu mogelijk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Voorbereiding: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LOTO op alle leidingen (4 in/uitgaand)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Gasmeting: O₂=20,8%, H₂S=0 ppm, LEL=0%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Mechanische ventilatie geïnstalleerd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Driepoot + lier boven manway geplaatst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SCBA klaargezet als back-up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PTW ondertekend door operations manager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Uitvoering: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Continue monitoring + 15-min contactprotocol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Top 5 fouten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'Ruikt veilig, dus veilig'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H₂S verlamt reukzin &gt;100 ppm — GEEN waarschuwing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Redden zonder bescherming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60% van doden zijn REDDERS — altijd SCBA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Niet meten op alle hoogtes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Gassen stratificeren — meten op 3 niveaus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LOTO niet volledig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Eén vergeten klep kan fataal zijn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5: Alleen werken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Watchman VERPLICHT — altijd minimum 2 personen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Definitie &amp; Risico's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Besloten ruimte: afgesloten, niet voor bewoning, risicovol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Zuurstoftekort: onmerkbaar, binnen 4 ademhalingen bewusteloos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Giftige gassen: H₂S (reukverlamming), CO (reukloos)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Explosierisico: LEL &gt;10% = STOP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Procedures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Gasmeting: extern → intern → continu (3-fasen)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Ventilatie: min 10 volumes/uur, doorgaand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Reddingsteam: min 2 redders + watchman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PTW + LOTO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Golden Rule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Bij twijfel: NIET naar binnen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Altijd SCBA bij reddingspoging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Besloten ruimte = afgesloten + risicovolle atmosfeer + beperkte toegang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Zuurstoftekort is onmerkbaar — altijd meten vóór toegang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H₂S &gt;100 ppm: reukverlamming — GEEN natuurlijke waarschuwing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Gasmeting in 3 fasen: extern → intern → continu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60% van doden zijn REDDERS — altijd SCBA bij redding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PTW + LOTO + ventilatie + reddingsteam = VERPLICHT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Bij twijfel: NIET naar binnen — eerst meten, dan beslissen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Arbobesluit — Artikel 3.2a-3.2d: Besloten ruimten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OSHA 1910.146 — Permit-required confined spaces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NEN-EN 14931 — Training werkzaamheden besloten ruimten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ISSA — Safe work in confined spaces guideline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RIVM — Waterstofsulfide (H₂S) toxicologie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Campbell Institute — Confined space fatalities analysis (2022)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Gasdetectie — Instrumenten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Draagbare gasdetectieapparatuur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4-gas meter (standaard):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O₂ (zuurstof): elektrochemische sensor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H₂S (waterstofsulfide): elektrochemisch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 (koolmonoxide): elektrochemisch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LEL (explosiegrens): katalytische/catalytische sensor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Gebruikseisen: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Bump-test vóór elke shift (functietest)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Kalibratie: minimaal 1x per 6 maanden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Levensduur sensor: 2-3 jaar (controleer!)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Alarminstellingen niet aanpassen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Overdruk/onderdruk — Ventilatiestrategie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Ventilatiestrategieën voor besloten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Onderdruk (afzuiging):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Verontreinigde lucht wordt afgevoerd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Verse lucht stroomt binnen via openingen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Geschikt bij: giftige gassen, stof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Overdruk (toevoer):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Schone lucht wordt ingeblazen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Verontreinigde lucht stroomt naar buiten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Geschikt bij: zuurstoftekort, algemene ventilatie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Keuze afhankelijk van type verontreiniging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Altijd overleg met HSE-adviseur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LOTO in besloten ruimten — Verdieping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Lock-Out/Tag-Out — Extra eisen besloten 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Te isoleren energiebronnen: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Elektrische spanning (alle circuits)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Hydraulische druk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Pneumatische druk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Vloeistoftoevoer (kleppen vergrendelen)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Gastoever (inertgas, stikstof!)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Mechanische spanning (veren, contragewichten)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Thermische energie (wacht op afkoeling)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Eén vergeten bron = potentieel fataal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LOTO-checklist 100% afronden vóór opening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Entry Checklist — Besloten Ruimten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Checklist vóór toegang besloten ruimte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PTW afgegeven en ondertekend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LOTO uitgevoerd op ALLE energiebronnen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Gasmeting extern: O₂/H₂S/CO/LEL veilig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Gasmeting intern (op 3 hoogtes): veilig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Mechanische ventilatie geïnstalleerd en actief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Reddingsteam opgesteld (min 2 personen)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Communicatie getest (radio/verbinding)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Reddingsmiddelen klaargezet (driepoot, lier, SCBA)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Watchman aangewezen en op post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Tijdslimiet voor entry bepaald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Noodprocedure bekend bij allen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Casus: Meerdere slachtoffers — Leren van incidenten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Casus: Opslagtank zuivelbedrijf (2020)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Wat gebeurde er: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Medewerker betreedt tank voor schoonmaak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O₂-gehalte te laag (stikstof-verdringing)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Bewusteloos na 3 ademhalingen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Collega ziet hem vallen → rent naar binnen ZONDER bescherming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Collega wordt ook bewusteloos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Derde medewerker zelfde actie → derde slachtoffer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Les: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60% van doden = REDDERS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NOOIT naar binnen ZONDER SCBA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WACHT op getraind reddingsteam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Besloten ruimten definities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Een besloten ruimte is een ruimte met beperkte toegang/uitgang, niet ontworpen voor langdurig verblijf.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Besloten ruimten definities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Gevaar in besloten ruimten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Risico's: explosiegevaar (V₂O₅ stof), zuurstoftekort, giftige dampen, temperaturextremen.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Veilig inspectie reactoren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Voor inspectie van H₂SO₄ reactoren: voorventileren, meten van gasconcentraties, reddingsploeg klaarstaan.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Besloten ruimten risico's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Niet tijdig ventileren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Onvoldoende meten van atmosfeer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Reddingsmogelijkheden onderschatten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Besloten ruimten 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Altijd voorbereiden met PER-toestemming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Continue meten van atmosfeer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Reddingsplan opstellen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Besloten ruimten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Welke ruimten in onze fabriek zijn besloten?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Handelen bij noodgeval?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 reddingsoperaties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Redding uit besloten ruimten vereist specifieke training en uitrusting.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 reddingsoperaties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reddingstechnieken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Zelfredding is voorkeur. Bij redding door anderen: gebruik van reddingsharnas en lifeline.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notheidsprocedure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Bij alarm: onmiddellijk evacueren, alarmcentrale informeren, reddingsploeg inschakelen.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reddingsoefeningen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vaak oefenen we reddingsacties?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Welke uitrusting is essentieel?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Noodoproep en evacuatie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alarmeren we bij noodgeval in besloten ruimten?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Wat is het evacuatieprotocol?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zorgen we voor snelle interventie?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