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1000000" y="1500000"/>
            <a:ext cx="11000000" cy="1500000"/>
          </a:xfrm>
          <a:prstGeom prst="rect">
            <a:avLst/>
          </a:prstGeom>
          <a:noFill/>
        </p:spPr>
        <p:txBody>
          <a:bodyPr wrap="square">
            <a:spAutoFit/>
          </a:bodyPr>
          <a:lstStyle/>
          <a:p>
            <a:pPr algn="ctr">
              <a:defRPr sz="4000" b="1">
                <a:solidFill>
                  <a:srgbClr val="003366"/>
                </a:solidFill>
                <a:latin typeface="Segoe UI"/>
              </a:defRPr>
            </a:pPr>
            <a:r>
              <a:t>Vergaderrapport</a:t>
            </a:r>
          </a:p>
        </p:txBody>
      </p:sp>
      <p:pic>
        <p:nvPicPr>
          <p:cNvPr id="3" name="Picture 2" descr="jvg-logo-white-large.png"/>
          <p:cNvPicPr>
            <a:picLocks noChangeAspect="1"/>
          </p:cNvPicPr>
          <p:nvPr/>
        </p:nvPicPr>
        <p:blipFill>
          <a:blip r:embed="rId2"/>
          <a:stretch>
            <a:fillRect/>
          </a:stretch>
        </p:blipFill>
        <p:spPr>
          <a:xfrm>
            <a:off x="10520400" y="200000"/>
            <a:ext cx="1371600" cy="1229868"/>
          </a:xfrm>
          <a:prstGeom prst="rect">
            <a:avLst/>
          </a:prstGeom>
        </p:spPr>
      </p:pic>
      <p:sp>
        <p:nvSpPr>
          <p:cNvPr id="4" name="TextBox 3"/>
          <p:cNvSpPr txBox="1"/>
          <p:nvPr/>
        </p:nvSpPr>
        <p:spPr>
          <a:xfrm>
            <a:off x="600000" y="1000000"/>
            <a:ext cx="12000000" cy="6000000"/>
          </a:xfrm>
          <a:prstGeom prst="rect">
            <a:avLst/>
          </a:prstGeom>
          <a:noFill/>
        </p:spPr>
        <p:txBody>
          <a:bodyPr wrap="square">
            <a:spAutoFit/>
          </a:bodyPr>
          <a:lstStyle/>
          <a:p>
            <a:pPr>
              <a:spcAft>
                <a:spcPts val="600"/>
              </a:spcAft>
              <a:defRPr b="0" sz="2000">
                <a:solidFill>
                  <a:srgbClr val="1F2937"/>
                </a:solidFill>
                <a:latin typeface="Segoe UI"/>
              </a:defRPr>
            </a:pPr>
            <a:r>
              <a:t>Nieuwe_PGS_15_regels_voor_gevaarlijke_stoffen.m4a</a:t>
            </a:r>
          </a:p>
          <a:p>
            <a:pPr>
              <a:spcAft>
                <a:spcPts val="600"/>
              </a:spcAft>
              <a:defRPr b="0" sz="1600">
                <a:solidFill>
                  <a:srgbClr val="1F2937"/>
                </a:solidFill>
                <a:latin typeface="Segoe UI"/>
              </a:defRPr>
            </a:pPr>
            <a:r>
              <a:t>14-08-2026</a:t>
            </a:r>
          </a:p>
          <a:p>
            <a:pPr>
              <a:spcAft>
                <a:spcPts val="600"/>
              </a:spcAft>
              <a:defRPr b="0" sz="1000">
                <a:solidFill>
                  <a:srgbClr val="1F2937"/>
                </a:solidFill>
                <a:latin typeface="Segoe UI"/>
              </a:defRPr>
            </a:pPr>
          </a:p>
          <a:p>
            <a:pPr>
              <a:spcAft>
                <a:spcPts val="600"/>
              </a:spcAft>
              <a:defRPr b="1" sz="1400">
                <a:solidFill>
                  <a:srgbClr val="1F2937"/>
                </a:solidFill>
                <a:latin typeface="Segoe UI"/>
              </a:defRPr>
            </a:pPr>
            <a:r>
              <a:t>JvG Consultancy — Safety • Governance • Advisory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00000"/>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0000" y="100000"/>
            <a:ext cx="12000000" cy="600000"/>
          </a:xfrm>
          <a:prstGeom prst="rect">
            <a:avLst/>
          </a:prstGeom>
          <a:noFill/>
        </p:spPr>
        <p:txBody>
          <a:bodyPr wrap="square">
            <a:spAutoFit/>
          </a:bodyPr>
          <a:lstStyle/>
          <a:p>
            <a:pPr>
              <a:defRPr sz="2800" b="1">
                <a:solidFill>
                  <a:srgbClr val="FFFFFF"/>
                </a:solidFill>
                <a:latin typeface="Segoe UI"/>
              </a:defRPr>
            </a:pPr>
            <a:r>
              <a:t>Samenvatting</a:t>
            </a:r>
          </a:p>
        </p:txBody>
      </p:sp>
      <p:pic>
        <p:nvPicPr>
          <p:cNvPr id="4" name="Picture 3" descr="jvg-logo-white-large.png"/>
          <p:cNvPicPr>
            <a:picLocks noChangeAspect="1"/>
          </p:cNvPicPr>
          <p:nvPr/>
        </p:nvPicPr>
        <p:blipFill>
          <a:blip r:embed="rId2"/>
          <a:stretch>
            <a:fillRect/>
          </a:stretch>
        </p:blipFill>
        <p:spPr>
          <a:xfrm>
            <a:off x="10620400" y="50000"/>
            <a:ext cx="1371600" cy="1229868"/>
          </a:xfrm>
          <a:prstGeom prst="rect">
            <a:avLst/>
          </a:prstGeom>
        </p:spPr>
      </p:pic>
      <p:sp>
        <p:nvSpPr>
          <p:cNvPr id="5" name="TextBox 4"/>
          <p:cNvSpPr txBox="1"/>
          <p:nvPr/>
        </p:nvSpPr>
        <p:spPr>
          <a:xfrm>
            <a:off x="600000" y="1000000"/>
            <a:ext cx="12000000" cy="6000000"/>
          </a:xfrm>
          <a:prstGeom prst="rect">
            <a:avLst/>
          </a:prstGeom>
          <a:noFill/>
        </p:spPr>
        <p:txBody>
          <a:bodyPr wrap="square">
            <a:spAutoFit/>
          </a:bodyPr>
          <a:lstStyle/>
          <a:p>
            <a:pPr>
              <a:spcAft>
                <a:spcPts val="600"/>
              </a:spcAft>
              <a:defRPr sz="1600">
                <a:solidFill>
                  <a:srgbClr val="1F2937"/>
                </a:solidFill>
                <a:latin typeface="Segoe UI"/>
              </a:defRPr>
            </a:pPr>
            <a:r>
              <a:t>• Deze ca</a:t>
            </a:r>
          </a:p>
          <a:p>
            <a:pPr>
              <a:spcAft>
                <a:spcPts val="600"/>
              </a:spcAft>
              <a:defRPr sz="1600">
                <a:solidFill>
                  <a:srgbClr val="1F2937"/>
                </a:solidFill>
                <a:latin typeface="Segoe UI"/>
              </a:defRPr>
            </a:pPr>
            <a:r>
              <a:t>• 24 minuten durende masterclass-aflevering behandelt diepgaand de PGS 15-richtlijn 2025 (Publicatiereeks Gevaarlijke Stoffen deel 15) voor de opslag van verpakte gevaarlijke stoffen</a:t>
            </a:r>
          </a:p>
          <a:p>
            <a:pPr>
              <a:spcAft>
                <a:spcPts val="600"/>
              </a:spcAft>
              <a:defRPr sz="1600">
                <a:solidFill>
                  <a:srgbClr val="1F2937"/>
                </a:solidFill>
                <a:latin typeface="Segoe UI"/>
              </a:defRPr>
            </a:pPr>
            <a:r>
              <a:t>• Twee presentatoren — een gastheer die structuur en kritische vragen aanreikt en een veiligheidsexpert die inhoudelijk verdiept — baseren zich op officiële publicaties van het Bestuurlijk Omgevingsberaad, factsheets van het Informatiepunt Leefomgeving, artikelen uit Warehouse Totaal, documentatie van Onderhoud NL en handhavingspraktijk van Omgevingsdienst DCMR</a:t>
            </a:r>
          </a:p>
          <a:p>
            <a:pPr>
              <a:spcAft>
                <a:spcPts val="600"/>
              </a:spcAft>
              <a:defRPr sz="1600">
                <a:solidFill>
                  <a:srgbClr val="1F2937"/>
                </a:solidFill>
                <a:latin typeface="Segoe UI"/>
              </a:defRPr>
            </a:pPr>
            <a:r>
              <a:t>• De kernboodschap: de 2025-update is geen traditionele herziening maar een paradigmaverschuifting — van het blinde afvinklijstje naar een scenario-gedreven risicobenadering, gekoppeld aan de Omgevingswet en het Besluit Activiteiten Leefomgeving (BAL)</a:t>
            </a:r>
          </a:p>
          <a:p>
            <a:pPr>
              <a:spcAft>
                <a:spcPts val="600"/>
              </a:spcAft>
              <a:defRPr sz="1600">
                <a:solidFill>
                  <a:srgbClr val="1F2937"/>
                </a:solidFill>
                <a:latin typeface="Segoe UI"/>
              </a:defRPr>
            </a:pPr>
            <a:r>
              <a:t>• Besproken wijzigingen zijn onder meer: afschaffing van het onderscheid tussen binnen- en buitenopslag, verhoging van de sprinklerdrempel van 10 naar 20 ton (onder voorwaarde van zwaardere brandcompartimentering), vergroting van de veilige afstand van 10 naar 15 meter, het definiëren van daken met zonnepanelen als brandscheiding (spanning energietransitie versus brandveiligheid door gelijkstroom en vlambogen), de 30-minutenregel voor de AGS, de strikte 12-uurregel voor werkvoorraad, het gevaar van 'creeping normalisation', de zware bewijslast bij gelijkwaardige maatregelen en de door DCMR geëiste gap-analyse binnen drie maanden</a:t>
            </a:r>
          </a:p>
          <a:p>
            <a:pPr>
              <a:spcAft>
                <a:spcPts val="600"/>
              </a:spcAft>
              <a:defRPr sz="1600">
                <a:solidFill>
                  <a:srgbClr val="1F2937"/>
                </a:solidFill>
                <a:latin typeface="Segoe UI"/>
              </a:defRPr>
            </a:pPr>
            <a:r>
              <a:t>• De sessie sluit af met een toekomstbeeld van digital twins en algoritmisch toezicht, met de provocerende vraag of bedrijven klaar zijn voor een onzichtbare, datagedreven toezichthouder.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00000"/>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0000" y="100000"/>
            <a:ext cx="12000000" cy="600000"/>
          </a:xfrm>
          <a:prstGeom prst="rect">
            <a:avLst/>
          </a:prstGeom>
          <a:noFill/>
        </p:spPr>
        <p:txBody>
          <a:bodyPr wrap="square">
            <a:spAutoFit/>
          </a:bodyPr>
          <a:lstStyle/>
          <a:p>
            <a:pPr>
              <a:defRPr sz="2800" b="1">
                <a:solidFill>
                  <a:srgbClr val="FFFFFF"/>
                </a:solidFill>
                <a:latin typeface="Segoe UI"/>
              </a:defRPr>
            </a:pPr>
            <a:r>
              <a:t>Deelnemers</a:t>
            </a:r>
          </a:p>
        </p:txBody>
      </p:sp>
      <p:pic>
        <p:nvPicPr>
          <p:cNvPr id="4" name="Picture 3" descr="jvg-logo-white-large.png"/>
          <p:cNvPicPr>
            <a:picLocks noChangeAspect="1"/>
          </p:cNvPicPr>
          <p:nvPr/>
        </p:nvPicPr>
        <p:blipFill>
          <a:blip r:embed="rId2"/>
          <a:stretch>
            <a:fillRect/>
          </a:stretch>
        </p:blipFill>
        <p:spPr>
          <a:xfrm>
            <a:off x="10620400" y="50000"/>
            <a:ext cx="1371600" cy="1229868"/>
          </a:xfrm>
          <a:prstGeom prst="rect">
            <a:avLst/>
          </a:prstGeom>
        </p:spPr>
      </p:pic>
      <p:graphicFrame>
        <p:nvGraphicFramePr>
          <p:cNvPr id="5" name="Table 4"/>
          <p:cNvGraphicFramePr>
            <a:graphicFrameLocks noGrp="1"/>
          </p:cNvGraphicFramePr>
          <p:nvPr/>
        </p:nvGraphicFramePr>
        <p:xfrm>
          <a:off x="600000" y="1200000"/>
          <a:ext cx="12000000" cy="1200000"/>
        </p:xfrm>
        <a:graphic>
          <a:graphicData uri="http://schemas.openxmlformats.org/drawingml/2006/table">
            <a:tbl>
              <a:tblPr firstRow="1" bandRow="1">
                <a:tableStyleId>{5C22544A-7EE6-4342-B048-85BDC9FD1C3A}</a:tableStyleId>
              </a:tblPr>
              <a:tblGrid>
                <a:gridCol w="4000000"/>
                <a:gridCol w="4000000"/>
                <a:gridCol w="4000000"/>
              </a:tblGrid>
              <a:tr h="400000">
                <a:tc>
                  <a:txBody>
                    <a:bodyPr/>
                    <a:lstStyle/>
                    <a:p>
                      <a:pPr>
                        <a:defRPr b="1" sz="1200">
                          <a:solidFill>
                            <a:srgbClr val="FFFFFF"/>
                          </a:solidFill>
                          <a:latin typeface="Segoe UI"/>
                        </a:defRPr>
                      </a:pPr>
                      <a:r>
                        <a:t>Naam/Rol</a:t>
                      </a:r>
                    </a:p>
                  </a:txBody>
                  <a:tcPr anchor="ctr">
                    <a:solidFill>
                      <a:srgbClr val="003366"/>
                    </a:solidFill>
                  </a:tcPr>
                </a:tc>
                <a:tc>
                  <a:txBody>
                    <a:bodyPr/>
                    <a:lstStyle/>
                    <a:p>
                      <a:pPr>
                        <a:defRPr b="1" sz="1200">
                          <a:solidFill>
                            <a:srgbClr val="FFFFFF"/>
                          </a:solidFill>
                          <a:latin typeface="Segoe UI"/>
                        </a:defRPr>
                      </a:pPr>
                      <a:r>
                        <a:t>Functie</a:t>
                      </a:r>
                    </a:p>
                  </a:txBody>
                  <a:tcPr anchor="ctr">
                    <a:solidFill>
                      <a:srgbClr val="003366"/>
                    </a:solidFill>
                  </a:tcPr>
                </a:tc>
                <a:tc>
                  <a:txBody>
                    <a:bodyPr/>
                    <a:lstStyle/>
                    <a:p>
                      <a:pPr>
                        <a:defRPr b="1" sz="1200">
                          <a:solidFill>
                            <a:srgbClr val="FFFFFF"/>
                          </a:solidFill>
                          <a:latin typeface="Segoe UI"/>
                        </a:defRPr>
                      </a:pPr>
                      <a:r>
                        <a:t>Bijdrage</a:t>
                      </a:r>
                    </a:p>
                  </a:txBody>
                  <a:tcPr anchor="ctr">
                    <a:solidFill>
                      <a:srgbClr val="003366"/>
                    </a:solidFill>
                  </a:tcPr>
                </a:tc>
              </a:tr>
              <a:tr h="400000">
                <a:tc>
                  <a:txBody>
                    <a:bodyPr/>
                    <a:lstStyle/>
                    <a:p>
                      <a:pPr>
                        <a:defRPr sz="1000">
                          <a:solidFill>
                            <a:srgbClr val="1F2937"/>
                          </a:solidFill>
                          <a:latin typeface="Segoe UI"/>
                        </a:defRPr>
                      </a:pPr>
                      <a:r>
                        <a:t>De presentator (gastheer)</a:t>
                      </a:r>
                    </a:p>
                  </a:txBody>
                  <a:tcPr anchor="ctr">
                    <a:solidFill>
                      <a:srgbClr val="F8F9FA"/>
                    </a:solidFill>
                  </a:tcPr>
                </a:tc>
                <a:tc>
                  <a:txBody>
                    <a:bodyPr/>
                    <a:lstStyle/>
                    <a:p>
                      <a:pPr>
                        <a:defRPr sz="1000">
                          <a:solidFill>
                            <a:srgbClr val="1F2937"/>
                          </a:solidFill>
                          <a:latin typeface="Segoe UI"/>
                        </a:defRPr>
                      </a:pPr>
                      <a:r>
                        <a:t>Presentator/mediator van de masterclass</a:t>
                      </a:r>
                    </a:p>
                  </a:txBody>
                  <a:tcPr anchor="ctr">
                    <a:solidFill>
                      <a:srgbClr val="F8F9FA"/>
                    </a:solidFill>
                  </a:tcPr>
                </a:tc>
                <a:tc>
                  <a:txBody>
                    <a:bodyPr/>
                    <a:lstStyle/>
                    <a:p>
                      <a:pPr>
                        <a:defRPr sz="1000">
                          <a:solidFill>
                            <a:srgbClr val="1F2937"/>
                          </a:solidFill>
                          <a:latin typeface="Segoe UI"/>
                        </a:defRPr>
                      </a:pPr>
                      <a:r>
                        <a:t>Opent de sessie met een aansprekend beeld (klein regeltje als verschil tussen normale dinsdag en magazijnbrand), bepaalt de structuur (fundamenten, wijzigingen, praktijk, toekomst), stelt verdiepende vragen, speelt advocaat van de duivel over de scenario-benadering als 'juridische truc', en sluit af met de provocerende vraag over algoritmisch toezicht.</a:t>
                      </a:r>
                    </a:p>
                  </a:txBody>
                  <a:tcPr anchor="ctr">
                    <a:solidFill>
                      <a:srgbClr val="F8F9FA"/>
                    </a:solidFill>
                  </a:tcPr>
                </a:tc>
              </a:tr>
              <a:tr h="400000">
                <a:tc>
                  <a:txBody>
                    <a:bodyPr/>
                    <a:lstStyle/>
                    <a:p>
                      <a:pPr>
                        <a:defRPr sz="1000">
                          <a:solidFill>
                            <a:srgbClr val="1F2937"/>
                          </a:solidFill>
                          <a:latin typeface="Segoe UI"/>
                        </a:defRPr>
                      </a:pPr>
                      <a:r>
                        <a:t>De veiligheidsexpert (co-host)</a:t>
                      </a:r>
                    </a:p>
                  </a:txBody>
                  <a:tcPr anchor="ctr">
                    <a:solidFill>
                      <a:srgbClr val="FFFFFF"/>
                    </a:solidFill>
                  </a:tcPr>
                </a:tc>
                <a:tc>
                  <a:txBody>
                    <a:bodyPr/>
                    <a:lstStyle/>
                    <a:p>
                      <a:pPr>
                        <a:defRPr sz="1000">
                          <a:solidFill>
                            <a:srgbClr val="1F2937"/>
                          </a:solidFill>
                          <a:latin typeface="Segoe UI"/>
                        </a:defRPr>
                      </a:pPr>
                      <a:r>
                        <a:t>Veiligheidsconsultant/expert gevaarlijke stoffen</a:t>
                      </a:r>
                    </a:p>
                  </a:txBody>
                  <a:tcPr anchor="ctr">
                    <a:solidFill>
                      <a:srgbClr val="FFFFFF"/>
                    </a:solidFill>
                  </a:tcPr>
                </a:tc>
                <a:tc>
                  <a:txBody>
                    <a:bodyPr/>
                    <a:lstStyle/>
                    <a:p>
                      <a:pPr>
                        <a:defRPr sz="1000">
                          <a:solidFill>
                            <a:srgbClr val="1F2937"/>
                          </a:solidFill>
                          <a:latin typeface="Segoe UI"/>
                        </a:defRPr>
                      </a:pPr>
                      <a:r>
                        <a:t>Levert de inhoudelijke verdieping: verklaart de drie wettelijke pijlers, het onderscheid verpakte stoffen versus opslagtanks (PGS 29), de viscositeitsregel bij 6500 mPa·s, de risicobenadering met scenario 1 (heftruck aanrijding) en scenario 2 (verpakkingsfalen door ouderdom), de vier beschermingsniveaus, de zonnepanelenparadox, de AGS 30-minutenregel, de DCMR gap-analyse en het fenomeen creeping normalisation.</a:t>
                      </a:r>
                    </a:p>
                  </a:txBody>
                  <a:tcPr anchor="ctr">
                    <a:solidFill>
                      <a:srgbClr val="FFFFFF"/>
                    </a:solidFill>
                  </a:tcPr>
                </a:tc>
              </a:tr>
            </a:tbl>
          </a:graphicData>
        </a:graphic>
      </p:graphicFrame>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00000"/>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0000" y="100000"/>
            <a:ext cx="12000000" cy="600000"/>
          </a:xfrm>
          <a:prstGeom prst="rect">
            <a:avLst/>
          </a:prstGeom>
          <a:noFill/>
        </p:spPr>
        <p:txBody>
          <a:bodyPr wrap="square">
            <a:spAutoFit/>
          </a:bodyPr>
          <a:lstStyle/>
          <a:p>
            <a:pPr>
              <a:defRPr sz="2800" b="1">
                <a:solidFill>
                  <a:srgbClr val="FFFFFF"/>
                </a:solidFill>
                <a:latin typeface="Segoe UI"/>
              </a:defRPr>
            </a:pPr>
            <a:r>
              <a:t>Onderwerpen</a:t>
            </a:r>
          </a:p>
        </p:txBody>
      </p:sp>
      <p:pic>
        <p:nvPicPr>
          <p:cNvPr id="4" name="Picture 3" descr="jvg-logo-white-large.png"/>
          <p:cNvPicPr>
            <a:picLocks noChangeAspect="1"/>
          </p:cNvPicPr>
          <p:nvPr/>
        </p:nvPicPr>
        <p:blipFill>
          <a:blip r:embed="rId2"/>
          <a:stretch>
            <a:fillRect/>
          </a:stretch>
        </p:blipFill>
        <p:spPr>
          <a:xfrm>
            <a:off x="10620400" y="50000"/>
            <a:ext cx="1371600" cy="1229868"/>
          </a:xfrm>
          <a:prstGeom prst="rect">
            <a:avLst/>
          </a:prstGeom>
        </p:spPr>
      </p:pic>
      <p:sp>
        <p:nvSpPr>
          <p:cNvPr id="5" name="TextBox 4"/>
          <p:cNvSpPr txBox="1"/>
          <p:nvPr/>
        </p:nvSpPr>
        <p:spPr>
          <a:xfrm>
            <a:off x="600000" y="1000000"/>
            <a:ext cx="12000000" cy="6000000"/>
          </a:xfrm>
          <a:prstGeom prst="rect">
            <a:avLst/>
          </a:prstGeom>
          <a:noFill/>
        </p:spPr>
        <p:txBody>
          <a:bodyPr wrap="square">
            <a:spAutoFit/>
          </a:bodyPr>
          <a:lstStyle/>
          <a:p>
            <a:pPr>
              <a:spcAft>
                <a:spcPts val="600"/>
              </a:spcAft>
              <a:defRPr sz="1600">
                <a:solidFill>
                  <a:srgbClr val="1F2937"/>
                </a:solidFill>
                <a:latin typeface="Segoe UI"/>
              </a:defRPr>
            </a:pPr>
            <a:r>
              <a:t>• 📌 Fundamenten van de PGS 15: drie wettelijke pijlers en reikwijdte 'verpakte stoffen' (neutraal)</a:t>
            </a:r>
          </a:p>
          <a:p>
            <a:pPr>
              <a:spcAft>
                <a:spcPts val="600"/>
              </a:spcAft>
              <a:defRPr sz="1600">
                <a:solidFill>
                  <a:srgbClr val="1F2937"/>
                </a:solidFill>
                <a:latin typeface="Segoe UI"/>
              </a:defRPr>
            </a:pPr>
            <a:r>
              <a:t>•    • PGS 15 (Publicatiereeks Gevaarlijke Stoffen deel 15) is het wettelijke zwaartepunt voor opslag van verpakte gevaarlijke stoffen en het kloppend hart van de omgevingsvergunning voor duizenden bedrijven</a:t>
            </a:r>
          </a:p>
          <a:p>
            <a:pPr>
              <a:spcAft>
                <a:spcPts val="600"/>
              </a:spcAft>
              <a:defRPr sz="1600">
                <a:solidFill>
                  <a:srgbClr val="1F2937"/>
                </a:solidFill>
                <a:latin typeface="Segoe UI"/>
              </a:defRPr>
            </a:pPr>
            <a:r>
              <a:t>•    • Drie pijlers: omgevingsveiligheid (bodem, oppervlaktewater, omgeving), arbeidsveiligheid (werknemer, dampen, stellages) en brand- en rampenbestrijding (hulpverlening, bluswater)</a:t>
            </a:r>
          </a:p>
          <a:p>
            <a:pPr>
              <a:spcAft>
                <a:spcPts val="600"/>
              </a:spcAft>
              <a:defRPr sz="1600">
                <a:solidFill>
                  <a:srgbClr val="1F2937"/>
                </a:solidFill>
                <a:latin typeface="Segoe UI"/>
              </a:defRPr>
            </a:pPr>
            <a:r>
              <a:t>•    • Reikwijdte: verpakte stoffen (vaten, IBC's, jerrycans, gasflessen) vanwege mobiliteit en kwetsbaarheid; tanks vallen onder PGS 29; classificaties via ADR (klasse 2 gassen, 3 brandbare vloeistoffen, 6.1 toxisch), CLP-symbolen en CMR-stoffen</a:t>
            </a:r>
          </a:p>
          <a:p>
            <a:pPr>
              <a:spcAft>
                <a:spcPts val="600"/>
              </a:spcAft>
              <a:defRPr sz="1600">
                <a:solidFill>
                  <a:srgbClr val="1F2937"/>
                </a:solidFill>
                <a:latin typeface="Segoe UI"/>
              </a:defRPr>
            </a:pPr>
            <a:r>
              <a:t>• 📌 Paradigmaverschuiving 2025: scenario-gedreven risicobenadering en vier beschermingsniveaus (positief)</a:t>
            </a:r>
          </a:p>
          <a:p>
            <a:pPr>
              <a:spcAft>
                <a:spcPts val="600"/>
              </a:spcAft>
              <a:defRPr sz="1600">
                <a:solidFill>
                  <a:srgbClr val="1F2937"/>
                </a:solidFill>
                <a:latin typeface="Segoe UI"/>
              </a:defRPr>
            </a:pPr>
            <a:r>
              <a:t>•    • PGS 15 is onlosmakelijk verbonden met de Omgevingswet en het Besluit Activiteiten Leefomgeving (BAL); de tijd van simpel tabel-lezen (500 liter = maatregel X) is voorbij</a:t>
            </a:r>
          </a:p>
          <a:p>
            <a:pPr>
              <a:spcAft>
                <a:spcPts val="600"/>
              </a:spcAft>
              <a:defRPr sz="1600">
                <a:solidFill>
                  <a:srgbClr val="1F2937"/>
                </a:solidFill>
                <a:latin typeface="Segoe UI"/>
              </a:defRPr>
            </a:pPr>
            <a:r>
              <a:t>•    • Bedrijven moeten realistische rampscenario's analyseren (o.a. heftruck rijdt verpakking aanrijd, verpakkingsfalen door ouderdom/corrosie) vóórdat ze maatregelen kiezen</a:t>
            </a:r>
          </a:p>
          <a:p>
            <a:pPr>
              <a:spcAft>
                <a:spcPts val="600"/>
              </a:spcAft>
              <a:defRPr sz="1600">
                <a:solidFill>
                  <a:srgbClr val="1F2937"/>
                </a:solidFill>
                <a:latin typeface="Segoe UI"/>
              </a:defRPr>
            </a:pPr>
            <a:r>
              <a:t>•    • Doel: uitbannen van schijnveiligheid (lekbakken als oud-ijzer-opslag of ingedeukt door heftrucks); harde maatregelen blijven staan maar zijn nu gekoppeld aan falen van specifieke processen</a:t>
            </a:r>
          </a:p>
          <a:p>
            <a:pPr>
              <a:spcAft>
                <a:spcPts val="600"/>
              </a:spcAft>
              <a:defRPr sz="1600">
                <a:solidFill>
                  <a:srgbClr val="1F2937"/>
                </a:solidFill>
                <a:latin typeface="Segoe UI"/>
              </a:defRPr>
            </a:pPr>
            <a:r>
              <a:t>• 📌 Brandveiligheid: einde binnen/buiten-onderscheid, nieuwe drempels en afstanden (negatief)</a:t>
            </a:r>
          </a:p>
          <a:p>
            <a:pPr>
              <a:spcAft>
                <a:spcPts val="600"/>
              </a:spcAft>
              <a:defRPr sz="1600">
                <a:solidFill>
                  <a:srgbClr val="1F2937"/>
                </a:solidFill>
                <a:latin typeface="Segoe UI"/>
              </a:defRPr>
            </a:pPr>
            <a:r>
              <a:t>•    • Historisch onderscheid tussen binnen- en buitenopslag vervallen: buitenbrand veroorzaakt dezelfde stralingswarmte en toxische rook, soms lastiger beheersbaar door wind</a:t>
            </a:r>
          </a:p>
          <a:p>
            <a:pPr>
              <a:spcAft>
                <a:spcPts val="600"/>
              </a:spcAft>
              <a:defRPr sz="1600">
                <a:solidFill>
                  <a:srgbClr val="1F2937"/>
                </a:solidFill>
                <a:latin typeface="Segoe UI"/>
              </a:defRPr>
            </a:pPr>
            <a:r>
              <a:t>•    • Sprinklerverplichting-drempel verhoogd van 10 naar 20 ton — geen vrijbrief: alleen toegestaan bij opschroeven van passieve bouwkundige veiligheid en hoogwaardige brandcompartimentering</a:t>
            </a:r>
          </a:p>
          <a:p>
            <a:pPr>
              <a:spcAft>
                <a:spcPts val="600"/>
              </a:spcAft>
              <a:defRPr sz="1600">
                <a:solidFill>
                  <a:srgbClr val="1F2937"/>
                </a:solidFill>
                <a:latin typeface="Segoe UI"/>
              </a:defRPr>
            </a:pPr>
            <a:r>
              <a:t>•    • Minimale veilige afstand naar omliggende gebouwen opgehoogd van 10 naar 15 meter, tenzij brandwerende muur; 5 meter extra is op volgebouwd industrieterrein vaak een 'architectonische onmogelijkheid'</a:t>
            </a:r>
          </a:p>
          <a:p>
            <a:pPr>
              <a:spcAft>
                <a:spcPts val="600"/>
              </a:spcAft>
              <a:defRPr sz="1600">
                <a:solidFill>
                  <a:srgbClr val="1F2937"/>
                </a:solidFill>
                <a:latin typeface="Segoe UI"/>
              </a:defRPr>
            </a:pPr>
            <a:r>
              <a:t>• 📌 Zonnepanelen: botsing energietransitie en chemische veiligheid (negatief)</a:t>
            </a:r>
          </a:p>
          <a:p>
            <a:pPr>
              <a:spcAft>
                <a:spcPts val="600"/>
              </a:spcAft>
              <a:defRPr sz="1600">
                <a:solidFill>
                  <a:srgbClr val="1F2937"/>
                </a:solidFill>
                <a:latin typeface="Segoe UI"/>
              </a:defRPr>
            </a:pPr>
            <a:r>
              <a:t>•    • Zonnepanelen produceren altijd gelijkstroom zolang er licht is en kunnen niet worden uitgeschakeld bij calamiteiten</a:t>
            </a:r>
          </a:p>
          <a:p>
            <a:pPr>
              <a:spcAft>
                <a:spcPts val="600"/>
              </a:spcAft>
              <a:defRPr sz="1600">
                <a:solidFill>
                  <a:srgbClr val="1F2937"/>
                </a:solidFill>
                <a:latin typeface="Segoe UI"/>
              </a:defRPr>
            </a:pPr>
            <a:r>
              <a:t>•    • Beschadigde bekabeling kan vlambogen veroorzaken die binnen minuten door standaard dakbedekking (bitumen op lichte staaldaken) smelten; vuur valt van bovenaf de chemische opslag in</a:t>
            </a:r>
          </a:p>
          <a:p>
            <a:pPr>
              <a:spcAft>
                <a:spcPts val="600"/>
              </a:spcAft>
              <a:defRPr sz="1600">
                <a:solidFill>
                  <a:srgbClr val="1F2937"/>
                </a:solidFill>
                <a:latin typeface="Segoe UI"/>
              </a:defRPr>
            </a:pPr>
            <a:r>
              <a:t>•    • 2025-versie: dakvlak met panelen wordt gedefinieerd als harde brandscheiding — brand bovenop mag onmogelijk doorslaan naar de ruimte eronder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00000"/>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0000" y="100000"/>
            <a:ext cx="12000000" cy="600000"/>
          </a:xfrm>
          <a:prstGeom prst="rect">
            <a:avLst/>
          </a:prstGeom>
          <a:noFill/>
        </p:spPr>
        <p:txBody>
          <a:bodyPr wrap="square">
            <a:spAutoFit/>
          </a:bodyPr>
          <a:lstStyle/>
          <a:p>
            <a:pPr>
              <a:defRPr sz="2800" b="1">
                <a:solidFill>
                  <a:srgbClr val="FFFFFF"/>
                </a:solidFill>
                <a:latin typeface="Segoe UI"/>
              </a:defRPr>
            </a:pPr>
            <a:r>
              <a:t>Onderwerpen</a:t>
            </a:r>
          </a:p>
        </p:txBody>
      </p:sp>
      <p:pic>
        <p:nvPicPr>
          <p:cNvPr id="4" name="Picture 3" descr="jvg-logo-white-large.png"/>
          <p:cNvPicPr>
            <a:picLocks noChangeAspect="1"/>
          </p:cNvPicPr>
          <p:nvPr/>
        </p:nvPicPr>
        <p:blipFill>
          <a:blip r:embed="rId2"/>
          <a:stretch>
            <a:fillRect/>
          </a:stretch>
        </p:blipFill>
        <p:spPr>
          <a:xfrm>
            <a:off x="10620400" y="50000"/>
            <a:ext cx="1371600" cy="1229868"/>
          </a:xfrm>
          <a:prstGeom prst="rect">
            <a:avLst/>
          </a:prstGeom>
        </p:spPr>
      </p:pic>
      <p:sp>
        <p:nvSpPr>
          <p:cNvPr id="5" name="TextBox 4"/>
          <p:cNvSpPr txBox="1"/>
          <p:nvPr/>
        </p:nvSpPr>
        <p:spPr>
          <a:xfrm>
            <a:off x="600000" y="1000000"/>
            <a:ext cx="12000000" cy="6000000"/>
          </a:xfrm>
          <a:prstGeom prst="rect">
            <a:avLst/>
          </a:prstGeom>
          <a:noFill/>
        </p:spPr>
        <p:txBody>
          <a:bodyPr wrap="square">
            <a:spAutoFit/>
          </a:bodyPr>
          <a:lstStyle/>
          <a:p>
            <a:pPr>
              <a:spcAft>
                <a:spcPts val="600"/>
              </a:spcAft>
              <a:defRPr sz="1600">
                <a:solidFill>
                  <a:srgbClr val="1F2937"/>
                </a:solidFill>
                <a:latin typeface="Segoe UI"/>
              </a:defRPr>
            </a:pPr>
            <a:r>
              <a:t>• 📌 Informatievoorziening hulpdiensten en de AGS 30-minutenregel (negatief)</a:t>
            </a:r>
          </a:p>
          <a:p>
            <a:pPr>
              <a:spcAft>
                <a:spcPts val="600"/>
              </a:spcAft>
              <a:defRPr sz="1600">
                <a:solidFill>
                  <a:srgbClr val="1F2937"/>
                </a:solidFill>
                <a:latin typeface="Segoe UI"/>
              </a:defRPr>
            </a:pPr>
            <a:r>
              <a:t>•    • Papieren mapje in de portiersloge is niet langer voldoende; real-time inlichtingen vereist bij eerste melding</a:t>
            </a:r>
          </a:p>
          <a:p>
            <a:pPr>
              <a:spcAft>
                <a:spcPts val="600"/>
              </a:spcAft>
              <a:defRPr sz="1600">
                <a:solidFill>
                  <a:srgbClr val="1F2937"/>
                </a:solidFill>
                <a:latin typeface="Segoe UI"/>
              </a:defRPr>
            </a:pPr>
            <a:r>
              <a:t>•    • AGS (Adviseur Gevaarlijke Stoffen) moet binnen exact 30 minuten een tot op de kilo nauwkeurig overzicht hebben van chemische samenstelling van de brandhaard</a:t>
            </a:r>
          </a:p>
          <a:p>
            <a:pPr>
              <a:spcAft>
                <a:spcPts val="600"/>
              </a:spcAft>
              <a:defRPr sz="1600">
                <a:solidFill>
                  <a:srgbClr val="1F2937"/>
                </a:solidFill>
                <a:latin typeface="Segoe UI"/>
              </a:defRPr>
            </a:pPr>
            <a:r>
              <a:t>•    • Op basis van deze data draait de AGS verspreidingsmodellen en beslist de burgemeester over ontruiming/sirenes; foutieve administratie = 'roulette met de volksgezondheid'</a:t>
            </a:r>
          </a:p>
          <a:p>
            <a:pPr>
              <a:spcAft>
                <a:spcPts val="600"/>
              </a:spcAft>
              <a:defRPr sz="1600">
                <a:solidFill>
                  <a:srgbClr val="1F2937"/>
                </a:solidFill>
                <a:latin typeface="Segoe UI"/>
              </a:defRPr>
            </a:pPr>
            <a:r>
              <a:t>• 📌 Praktijk: gelijkwaardige maatregelen, de 12-uurregel en creeping normalisation (negatief)</a:t>
            </a:r>
          </a:p>
          <a:p>
            <a:pPr>
              <a:spcAft>
                <a:spcPts val="600"/>
              </a:spcAft>
              <a:defRPr sz="1600">
                <a:solidFill>
                  <a:srgbClr val="1F2937"/>
                </a:solidFill>
                <a:latin typeface="Segoe UI"/>
              </a:defRPr>
            </a:pPr>
            <a:r>
              <a:t>•    • Gelijkwaardige maatregelen zijn géén juridische escape: verpletterende bewijslast via peperdure ingenieursberekeningen en formele voorafgaande goedkeuring van het bevoegd gezag</a:t>
            </a:r>
          </a:p>
          <a:p>
            <a:pPr>
              <a:spcAft>
                <a:spcPts val="600"/>
              </a:spcAft>
              <a:defRPr sz="1600">
                <a:solidFill>
                  <a:srgbClr val="1F2937"/>
                </a:solidFill>
                <a:latin typeface="Segoe UI"/>
              </a:defRPr>
            </a:pPr>
            <a:r>
              <a:t>•    • 12-uurregel: geloste producten moeten uiterlijk binnen 12 uur in goedgekeurde opslagvoorziening staan; klokslag 12 uur en 1 minuut = illegale opslag; past het niet in de bunker, dan mag de vrachtwagen niet gelost worden</a:t>
            </a:r>
          </a:p>
          <a:p>
            <a:pPr>
              <a:spcAft>
                <a:spcPts val="600"/>
              </a:spcAft>
              <a:defRPr sz="1600">
                <a:solidFill>
                  <a:srgbClr val="1F2937"/>
                </a:solidFill>
                <a:latin typeface="Segoe UI"/>
              </a:defRPr>
            </a:pPr>
            <a:r>
              <a:t>•    • Creeping normalisation: vrijwel elke grote magazijnbrand (zoals Moerdijk) begon in de marges — de ene 'tijdelijke' pallet bij de laaddocks die drie weken blijft staan</a:t>
            </a:r>
          </a:p>
          <a:p>
            <a:pPr>
              <a:spcAft>
                <a:spcPts val="600"/>
              </a:spcAft>
              <a:defRPr sz="1600">
                <a:solidFill>
                  <a:srgbClr val="1F2937"/>
                </a:solidFill>
                <a:latin typeface="Segoe UI"/>
              </a:defRPr>
            </a:pPr>
            <a:r>
              <a:t>• 📌 Toekomstbeeld: digital twins en algoritmisch toezicht (neutraal)</a:t>
            </a:r>
          </a:p>
          <a:p>
            <a:pPr>
              <a:spcAft>
                <a:spcPts val="600"/>
              </a:spcAft>
              <a:defRPr sz="1600">
                <a:solidFill>
                  <a:srgbClr val="1F2937"/>
                </a:solidFill>
                <a:latin typeface="Segoe UI"/>
              </a:defRPr>
            </a:pPr>
            <a:r>
              <a:t>•    • Digital twin: real-time digitale kopie van de fysieke loods gekoppeld aan weegcellen, ventilatie en warmtekamera's</a:t>
            </a:r>
          </a:p>
          <a:p>
            <a:pPr>
              <a:spcAft>
                <a:spcPts val="600"/>
              </a:spcAft>
              <a:defRPr sz="1600">
                <a:solidFill>
                  <a:srgbClr val="1F2937"/>
                </a:solidFill>
                <a:latin typeface="Segoe UI"/>
              </a:defRPr>
            </a:pPr>
            <a:r>
              <a:t>•    • Toekomstscenario: toezichthoudend algoritme gekoppeld aan de Omgevingswet-database schort bij overschrijding (bijv. vat nr. 60 boven 20 ton in compartiment zonder sprinkler) automatisch digitaal de vergunning op schort</a:t>
            </a:r>
          </a:p>
          <a:p>
            <a:pPr>
              <a:spcAft>
                <a:spcPts val="600"/>
              </a:spcAft>
              <a:defRPr sz="1600">
                <a:solidFill>
                  <a:srgbClr val="1F2937"/>
                </a:solidFill>
                <a:latin typeface="Segoe UI"/>
              </a:defRPr>
            </a:pPr>
            <a:r>
              <a:t>•    • Slotconclusie: het papier verdwijnt en maakt plaats voor onverbiddelijke data; scenario's en fysiek magazijn moeten naadloos op elkaar aansluiten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00000"/>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0000" y="100000"/>
            <a:ext cx="12000000" cy="600000"/>
          </a:xfrm>
          <a:prstGeom prst="rect">
            <a:avLst/>
          </a:prstGeom>
          <a:noFill/>
        </p:spPr>
        <p:txBody>
          <a:bodyPr wrap="square">
            <a:spAutoFit/>
          </a:bodyPr>
          <a:lstStyle/>
          <a:p>
            <a:pPr>
              <a:defRPr sz="2800" b="1">
                <a:solidFill>
                  <a:srgbClr val="FFFFFF"/>
                </a:solidFill>
                <a:latin typeface="Segoe UI"/>
              </a:defRPr>
            </a:pPr>
            <a:r>
              <a:t>Beslissingen</a:t>
            </a:r>
          </a:p>
        </p:txBody>
      </p:sp>
      <p:pic>
        <p:nvPicPr>
          <p:cNvPr id="4" name="Picture 3" descr="jvg-logo-white-large.png"/>
          <p:cNvPicPr>
            <a:picLocks noChangeAspect="1"/>
          </p:cNvPicPr>
          <p:nvPr/>
        </p:nvPicPr>
        <p:blipFill>
          <a:blip r:embed="rId2"/>
          <a:stretch>
            <a:fillRect/>
          </a:stretch>
        </p:blipFill>
        <p:spPr>
          <a:xfrm>
            <a:off x="10620400" y="50000"/>
            <a:ext cx="1371600" cy="1229868"/>
          </a:xfrm>
          <a:prstGeom prst="rect">
            <a:avLst/>
          </a:prstGeom>
        </p:spPr>
      </p:pic>
      <p:graphicFrame>
        <p:nvGraphicFramePr>
          <p:cNvPr id="5" name="Table 4"/>
          <p:cNvGraphicFramePr>
            <a:graphicFrameLocks noGrp="1"/>
          </p:cNvGraphicFramePr>
          <p:nvPr/>
        </p:nvGraphicFramePr>
        <p:xfrm>
          <a:off x="600000" y="1200000"/>
          <a:ext cx="12000000" cy="3200000"/>
        </p:xfrm>
        <a:graphic>
          <a:graphicData uri="http://schemas.openxmlformats.org/drawingml/2006/table">
            <a:tbl>
              <a:tblPr firstRow="1" bandRow="1">
                <a:tableStyleId>{5C22544A-7EE6-4342-B048-85BDC9FD1C3A}</a:tableStyleId>
              </a:tblPr>
              <a:tblGrid>
                <a:gridCol w="4000000"/>
                <a:gridCol w="4000000"/>
                <a:gridCol w="4000000"/>
              </a:tblGrid>
              <a:tr h="400000">
                <a:tc>
                  <a:txBody>
                    <a:bodyPr/>
                    <a:lstStyle/>
                    <a:p>
                      <a:pPr>
                        <a:defRPr b="1" sz="1200">
                          <a:solidFill>
                            <a:srgbClr val="FFFFFF"/>
                          </a:solidFill>
                          <a:latin typeface="Segoe UI"/>
                        </a:defRPr>
                      </a:pPr>
                      <a:r>
                        <a:t>Beslissing</a:t>
                      </a:r>
                    </a:p>
                  </a:txBody>
                  <a:tcPr anchor="ctr">
                    <a:solidFill>
                      <a:srgbClr val="003366"/>
                    </a:solidFill>
                  </a:tcPr>
                </a:tc>
                <a:tc>
                  <a:txBody>
                    <a:bodyPr/>
                    <a:lstStyle/>
                    <a:p>
                      <a:pPr>
                        <a:defRPr b="1" sz="1200">
                          <a:solidFill>
                            <a:srgbClr val="FFFFFF"/>
                          </a:solidFill>
                          <a:latin typeface="Segoe UI"/>
                        </a:defRPr>
                      </a:pPr>
                      <a:r>
                        <a:t>Door</a:t>
                      </a:r>
                    </a:p>
                  </a:txBody>
                  <a:tcPr anchor="ctr">
                    <a:solidFill>
                      <a:srgbClr val="003366"/>
                    </a:solidFill>
                  </a:tcPr>
                </a:tc>
                <a:tc>
                  <a:txBody>
                    <a:bodyPr/>
                    <a:lstStyle/>
                    <a:p>
                      <a:pPr>
                        <a:defRPr b="1" sz="1200">
                          <a:solidFill>
                            <a:srgbClr val="FFFFFF"/>
                          </a:solidFill>
                          <a:latin typeface="Segoe UI"/>
                        </a:defRPr>
                      </a:pPr>
                      <a:r>
                        <a:t>Rationale</a:t>
                      </a:r>
                    </a:p>
                  </a:txBody>
                  <a:tcPr anchor="ctr">
                    <a:solidFill>
                      <a:srgbClr val="003366"/>
                    </a:solidFill>
                  </a:tcPr>
                </a:tc>
              </a:tr>
              <a:tr h="400000">
                <a:tc>
                  <a:txBody>
                    <a:bodyPr/>
                    <a:lstStyle/>
                    <a:p>
                      <a:pPr>
                        <a:defRPr sz="1000">
                          <a:solidFill>
                            <a:srgbClr val="1F2937"/>
                          </a:solidFill>
                          <a:latin typeface="Segoe UI"/>
                        </a:defRPr>
                      </a:pPr>
                      <a:r>
                        <a:t>Onderscheid tussen binnenopslag en buitenopslag in de PGS 15 2025 volledig afschaffen; dezelfde strikte normen gelden voor beide</a:t>
                      </a:r>
                    </a:p>
                  </a:txBody>
                  <a:tcPr anchor="ctr">
                    <a:solidFill>
                      <a:srgbClr val="F8F9FA"/>
                    </a:solidFill>
                  </a:tcPr>
                </a:tc>
                <a:tc>
                  <a:txBody>
                    <a:bodyPr/>
                    <a:lstStyle/>
                    <a:p>
                      <a:pPr>
                        <a:defRPr sz="1000">
                          <a:solidFill>
                            <a:srgbClr val="1F2937"/>
                          </a:solidFill>
                          <a:latin typeface="Segoe UI"/>
                        </a:defRPr>
                      </a:pPr>
                      <a:r>
                        <a:t>Regelgever / opstellers PGS 15 (genoemd door de expert) → Wetgever (verankerd in PGS 15 2025)</a:t>
                      </a:r>
                    </a:p>
                  </a:txBody>
                  <a:tcPr anchor="ctr">
                    <a:solidFill>
                      <a:srgbClr val="F8F9FA"/>
                    </a:solidFill>
                  </a:tcPr>
                </a:tc>
                <a:tc>
                  <a:txBody>
                    <a:bodyPr/>
                    <a:lstStyle/>
                    <a:p>
                      <a:pPr>
                        <a:defRPr sz="1000">
                          <a:solidFill>
                            <a:srgbClr val="1F2937"/>
                          </a:solidFill>
                          <a:latin typeface="Segoe UI"/>
                        </a:defRPr>
                      </a:pPr>
                      <a:r>
                        <a:t>Uitslaande brand buiten produceert dezelfde stralingswarmte en toxische rook als binnen; impact op omgeving is identiek, buiten soms lastiger beheersbaar door wind</a:t>
                      </a:r>
                    </a:p>
                  </a:txBody>
                  <a:tcPr anchor="ctr">
                    <a:solidFill>
                      <a:srgbClr val="F8F9FA"/>
                    </a:solidFill>
                  </a:tcPr>
                </a:tc>
              </a:tr>
              <a:tr h="400000">
                <a:tc>
                  <a:txBody>
                    <a:bodyPr/>
                    <a:lstStyle/>
                    <a:p>
                      <a:pPr>
                        <a:defRPr sz="1000">
                          <a:solidFill>
                            <a:srgbClr val="1F2937"/>
                          </a:solidFill>
                          <a:latin typeface="Segoe UI"/>
                        </a:defRPr>
                      </a:pPr>
                      <a:r>
                        <a:t>Drempel voor verplichte actieve brandblusinstallatie (sprinklers) verhoogd van 10 naar 20 ton, gekoppeld aan opschroeven van passieve bouwkundige veiligheid</a:t>
                      </a:r>
                    </a:p>
                  </a:txBody>
                  <a:tcPr anchor="ctr">
                    <a:solidFill>
                      <a:srgbClr val="FFFFFF"/>
                    </a:solidFill>
                  </a:tcPr>
                </a:tc>
                <a:tc>
                  <a:txBody>
                    <a:bodyPr/>
                    <a:lstStyle/>
                    <a:p>
                      <a:pPr>
                        <a:defRPr sz="1000">
                          <a:solidFill>
                            <a:srgbClr val="1F2937"/>
                          </a:solidFill>
                          <a:latin typeface="Segoe UI"/>
                        </a:defRPr>
                      </a:pPr>
                      <a:r>
                        <a:t>Regelgever → Wetgever (PGS 15 2025)</a:t>
                      </a:r>
                    </a:p>
                  </a:txBody>
                  <a:tcPr anchor="ctr">
                    <a:solidFill>
                      <a:srgbClr val="FFFFFF"/>
                    </a:solidFill>
                  </a:tcPr>
                </a:tc>
                <a:tc>
                  <a:txBody>
                    <a:bodyPr/>
                    <a:lstStyle/>
                    <a:p>
                      <a:pPr>
                        <a:defRPr sz="1000">
                          <a:solidFill>
                            <a:srgbClr val="1F2937"/>
                          </a:solidFill>
                          <a:latin typeface="Segoe UI"/>
                        </a:defRPr>
                      </a:pPr>
                      <a:r>
                        <a:t>Grotere hoeveelheid alleen aanvaardbaar als het vuur bouwkundig kan worden ingesloten via extreem hoogwaardige brandcompartimentering</a:t>
                      </a:r>
                    </a:p>
                  </a:txBody>
                  <a:tcPr anchor="ctr">
                    <a:solidFill>
                      <a:srgbClr val="FFFFFF"/>
                    </a:solidFill>
                  </a:tcPr>
                </a:tc>
              </a:tr>
              <a:tr h="400000">
                <a:tc>
                  <a:txBody>
                    <a:bodyPr/>
                    <a:lstStyle/>
                    <a:p>
                      <a:pPr>
                        <a:defRPr sz="1000">
                          <a:solidFill>
                            <a:srgbClr val="1F2937"/>
                          </a:solidFill>
                          <a:latin typeface="Segoe UI"/>
                        </a:defRPr>
                      </a:pPr>
                      <a:r>
                        <a:t>Minimale veilige afstand van opslag tot omliggende gebouwen verhoogd van 10 naar 15 meter, tenzij brandwerende muur aanwezig</a:t>
                      </a:r>
                    </a:p>
                  </a:txBody>
                  <a:tcPr anchor="ctr">
                    <a:solidFill>
                      <a:srgbClr val="F8F9FA"/>
                    </a:solidFill>
                  </a:tcPr>
                </a:tc>
                <a:tc>
                  <a:txBody>
                    <a:bodyPr/>
                    <a:lstStyle/>
                    <a:p>
                      <a:pPr>
                        <a:defRPr sz="1000">
                          <a:solidFill>
                            <a:srgbClr val="1F2937"/>
                          </a:solidFill>
                          <a:latin typeface="Segoe UI"/>
                        </a:defRPr>
                      </a:pPr>
                      <a:r>
                        <a:t>Regelgever → Wetgever (PGS 15 2025)</a:t>
                      </a:r>
                    </a:p>
                  </a:txBody>
                  <a:tcPr anchor="ctr">
                    <a:solidFill>
                      <a:srgbClr val="F8F9FA"/>
                    </a:solidFill>
                  </a:tcPr>
                </a:tc>
                <a:tc>
                  <a:txBody>
                    <a:bodyPr/>
                    <a:lstStyle/>
                    <a:p>
                      <a:pPr>
                        <a:defRPr sz="1000">
                          <a:solidFill>
                            <a:srgbClr val="1F2937"/>
                          </a:solidFill>
                          <a:latin typeface="Segoe UI"/>
                        </a:defRPr>
                      </a:pPr>
                      <a:r>
                        <a:t>Voortschrijdend inzicht in hittestralingsgedrag bij moderne branden; absolute prioriteit voor voorkomen van brandoverslag naar buurpanden</a:t>
                      </a:r>
                    </a:p>
                  </a:txBody>
                  <a:tcPr anchor="ctr">
                    <a:solidFill>
                      <a:srgbClr val="F8F9FA"/>
                    </a:solidFill>
                  </a:tcPr>
                </a:tc>
              </a:tr>
              <a:tr h="400000">
                <a:tc>
                  <a:txBody>
                    <a:bodyPr/>
                    <a:lstStyle/>
                    <a:p>
                      <a:pPr>
                        <a:defRPr sz="1000">
                          <a:solidFill>
                            <a:srgbClr val="1F2937"/>
                          </a:solidFill>
                          <a:latin typeface="Segoe UI"/>
                        </a:defRPr>
                      </a:pPr>
                      <a:r>
                        <a:t>Dakvlak met zonnepanelen wordt gedefinieerd als harde brandscheiding</a:t>
                      </a:r>
                    </a:p>
                  </a:txBody>
                  <a:tcPr anchor="ctr">
                    <a:solidFill>
                      <a:srgbClr val="FFFFFF"/>
                    </a:solidFill>
                  </a:tcPr>
                </a:tc>
                <a:tc>
                  <a:txBody>
                    <a:bodyPr/>
                    <a:lstStyle/>
                    <a:p>
                      <a:pPr>
                        <a:defRPr sz="1000">
                          <a:solidFill>
                            <a:srgbClr val="1F2937"/>
                          </a:solidFill>
                          <a:latin typeface="Segoe UI"/>
                        </a:defRPr>
                      </a:pPr>
                      <a:r>
                        <a:t>Veiligheidsautoriteit → Wetgever (PGS 15 2025)</a:t>
                      </a:r>
                    </a:p>
                  </a:txBody>
                  <a:tcPr anchor="ctr">
                    <a:solidFill>
                      <a:srgbClr val="FFFFFF"/>
                    </a:solidFill>
                  </a:tcPr>
                </a:tc>
                <a:tc>
                  <a:txBody>
                    <a:bodyPr/>
                    <a:lstStyle/>
                    <a:p>
                      <a:pPr>
                        <a:defRPr sz="1000">
                          <a:solidFill>
                            <a:srgbClr val="1F2937"/>
                          </a:solidFill>
                          <a:latin typeface="Segoe UI"/>
                        </a:defRPr>
                      </a:pPr>
                      <a:r>
                        <a:t>Gelijkstroom kan niet worden uitgeschakeld; vlambogen kunnen door dakbedekking smelten en vuur valt van bovenaf in de chemische opslag</a:t>
                      </a:r>
                    </a:p>
                  </a:txBody>
                  <a:tcPr anchor="ctr">
                    <a:solidFill>
                      <a:srgbClr val="FFFFFF"/>
                    </a:solidFill>
                  </a:tcPr>
                </a:tc>
              </a:tr>
              <a:tr h="400000">
                <a:tc>
                  <a:txBody>
                    <a:bodyPr/>
                    <a:lstStyle/>
                    <a:p>
                      <a:pPr>
                        <a:defRPr sz="1000">
                          <a:solidFill>
                            <a:srgbClr val="1F2937"/>
                          </a:solidFill>
                          <a:latin typeface="Segoe UI"/>
                        </a:defRPr>
                      </a:pPr>
                      <a:r>
                        <a:t>Geloste producten moeten binnen 12 uur in de goedgekeurde opslagvoorziening staan (12-uurregel), streng gehandhaafd</a:t>
                      </a:r>
                    </a:p>
                  </a:txBody>
                  <a:tcPr anchor="ctr">
                    <a:solidFill>
                      <a:srgbClr val="F8F9FA"/>
                    </a:solidFill>
                  </a:tcPr>
                </a:tc>
                <a:tc>
                  <a:txBody>
                    <a:bodyPr/>
                    <a:lstStyle/>
                    <a:p>
                      <a:pPr>
                        <a:defRPr sz="1000">
                          <a:solidFill>
                            <a:srgbClr val="1F2937"/>
                          </a:solidFill>
                          <a:latin typeface="Segoe UI"/>
                        </a:defRPr>
                      </a:pPr>
                      <a:r>
                        <a:t>Regelgever → Wetgever (PGS 15 2025) en toezichthouders</a:t>
                      </a:r>
                    </a:p>
                  </a:txBody>
                  <a:tcPr anchor="ctr">
                    <a:solidFill>
                      <a:srgbClr val="F8F9FA"/>
                    </a:solidFill>
                  </a:tcPr>
                </a:tc>
                <a:tc>
                  <a:txBody>
                    <a:bodyPr/>
                    <a:lstStyle/>
                    <a:p>
                      <a:pPr>
                        <a:defRPr sz="1000">
                          <a:solidFill>
                            <a:srgbClr val="1F2937"/>
                          </a:solidFill>
                          <a:latin typeface="Segoe UI"/>
                        </a:defRPr>
                      </a:pPr>
                      <a:r>
                        <a:t>Grootschalige magazijnbranden (o.a. Moerdijk) begonnen steevast bij tijdelijk weggezette pallets in de marges; regel doorbreekt creeping normalisation</a:t>
                      </a:r>
                    </a:p>
                  </a:txBody>
                  <a:tcPr anchor="ctr">
                    <a:solidFill>
                      <a:srgbClr val="F8F9FA"/>
                    </a:solidFill>
                  </a:tcPr>
                </a:tc>
              </a:tr>
              <a:tr h="400000">
                <a:tc>
                  <a:txBody>
                    <a:bodyPr/>
                    <a:lstStyle/>
                    <a:p>
                      <a:pPr>
                        <a:defRPr sz="1000">
                          <a:solidFill>
                            <a:srgbClr val="1F2937"/>
                          </a:solidFill>
                          <a:latin typeface="Segoe UI"/>
                        </a:defRPr>
                      </a:pPr>
                      <a:r>
                        <a:t>DCMR eist van bedrijven een formele, gedocumenteerde gap-analyse tussen huidige situatie en 2025-eisen, binnen drie maanden, inclusief tijdgebonden plan van aanpak</a:t>
                      </a:r>
                    </a:p>
                  </a:txBody>
                  <a:tcPr anchor="ctr">
                    <a:solidFill>
                      <a:srgbClr val="FFFFFF"/>
                    </a:solidFill>
                  </a:tcPr>
                </a:tc>
                <a:tc>
                  <a:txBody>
                    <a:bodyPr/>
                    <a:lstStyle/>
                    <a:p>
                      <a:pPr>
                        <a:defRPr sz="1000">
                          <a:solidFill>
                            <a:srgbClr val="1F2937"/>
                          </a:solidFill>
                          <a:latin typeface="Segoe UI"/>
                        </a:defRPr>
                      </a:pPr>
                      <a:r>
                        <a:t>Omgevingsdienst DCMR (toezichthouder) → DCMR</a:t>
                      </a:r>
                    </a:p>
                  </a:txBody>
                  <a:tcPr anchor="ctr">
                    <a:solidFill>
                      <a:srgbClr val="FFFFFF"/>
                    </a:solidFill>
                  </a:tcPr>
                </a:tc>
                <a:tc>
                  <a:txBody>
                    <a:bodyPr/>
                    <a:lstStyle/>
                    <a:p>
                      <a:pPr>
                        <a:defRPr sz="1000">
                          <a:solidFill>
                            <a:srgbClr val="1F2937"/>
                          </a:solidFill>
                          <a:latin typeface="Segoe UI"/>
                        </a:defRPr>
                      </a:pPr>
                      <a:r>
                        <a:t>Bedrijven moeten zelf blinde vlekken in kaart brengen (dak, brandmeldinstallatie, te lange werkvoorraad); anders doet de inspecteur het en volgt directe handhaving</a:t>
                      </a:r>
                    </a:p>
                  </a:txBody>
                  <a:tcPr anchor="ctr">
                    <a:solidFill>
                      <a:srgbClr val="FFFFFF"/>
                    </a:solidFill>
                  </a:tcPr>
                </a:tc>
              </a:tr>
              <a:tr h="400000">
                <a:tc>
                  <a:txBody>
                    <a:bodyPr/>
                    <a:lstStyle/>
                    <a:p>
                      <a:pPr>
                        <a:defRPr sz="1000">
                          <a:solidFill>
                            <a:srgbClr val="1F2937"/>
                          </a:solidFill>
                          <a:latin typeface="Segoe UI"/>
                        </a:defRPr>
                      </a:pPr>
                      <a:r>
                        <a:t>Vier beschermingsniveaus invoeren (basisveiligheid, A, B, C) ter vervanging van dubbele milieu/arbo-beschermingsniveaus</a:t>
                      </a:r>
                    </a:p>
                  </a:txBody>
                  <a:tcPr anchor="ctr">
                    <a:solidFill>
                      <a:srgbClr val="F8F9FA"/>
                    </a:solidFill>
                  </a:tcPr>
                </a:tc>
                <a:tc>
                  <a:txBody>
                    <a:bodyPr/>
                    <a:lstStyle/>
                    <a:p>
                      <a:pPr>
                        <a:defRPr sz="1000">
                          <a:solidFill>
                            <a:srgbClr val="1F2937"/>
                          </a:solidFill>
                          <a:latin typeface="Segoe UI"/>
                        </a:defRPr>
                      </a:pPr>
                      <a:r>
                        <a:t>Regelgever (voortzetting van versimpeling uit 2016) → Wetgever</a:t>
                      </a:r>
                    </a:p>
                  </a:txBody>
                  <a:tcPr anchor="ctr">
                    <a:solidFill>
                      <a:srgbClr val="F8F9FA"/>
                    </a:solidFill>
                  </a:tcPr>
                </a:tc>
                <a:tc>
                  <a:txBody>
                    <a:bodyPr/>
                    <a:lstStyle/>
                    <a:p>
                      <a:pPr>
                        <a:defRPr sz="1000">
                          <a:solidFill>
                            <a:srgbClr val="1F2937"/>
                          </a:solidFill>
                          <a:latin typeface="Segoe UI"/>
                        </a:defRPr>
                      </a:pPr>
                      <a:r>
                        <a:t>Eindeloze discussies met toezichthouders over welke norm (milieu of arbo) prevaleerde moesten stoppen; ruis uit de vergunningverlening halen</a:t>
                      </a:r>
                    </a:p>
                  </a:txBody>
                  <a:tcPr anchor="ctr">
                    <a:solidFill>
                      <a:srgbClr val="F8F9FA"/>
                    </a:solidFill>
                  </a:tcPr>
                </a:tc>
              </a:tr>
            </a:tbl>
          </a:graphicData>
        </a:graphic>
      </p:graphicFrame>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00000"/>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0000" y="100000"/>
            <a:ext cx="12000000" cy="600000"/>
          </a:xfrm>
          <a:prstGeom prst="rect">
            <a:avLst/>
          </a:prstGeom>
          <a:noFill/>
        </p:spPr>
        <p:txBody>
          <a:bodyPr wrap="square">
            <a:spAutoFit/>
          </a:bodyPr>
          <a:lstStyle/>
          <a:p>
            <a:pPr>
              <a:defRPr sz="2800" b="1">
                <a:solidFill>
                  <a:srgbClr val="FFFFFF"/>
                </a:solidFill>
                <a:latin typeface="Segoe UI"/>
              </a:defRPr>
            </a:pPr>
            <a:r>
              <a:t>Actiepunten</a:t>
            </a:r>
          </a:p>
        </p:txBody>
      </p:sp>
      <p:pic>
        <p:nvPicPr>
          <p:cNvPr id="4" name="Picture 3" descr="jvg-logo-white-large.png"/>
          <p:cNvPicPr>
            <a:picLocks noChangeAspect="1"/>
          </p:cNvPicPr>
          <p:nvPr/>
        </p:nvPicPr>
        <p:blipFill>
          <a:blip r:embed="rId2"/>
          <a:stretch>
            <a:fillRect/>
          </a:stretch>
        </p:blipFill>
        <p:spPr>
          <a:xfrm>
            <a:off x="10620400" y="50000"/>
            <a:ext cx="1371600" cy="1229868"/>
          </a:xfrm>
          <a:prstGeom prst="rect">
            <a:avLst/>
          </a:prstGeom>
        </p:spPr>
      </p:pic>
      <p:graphicFrame>
        <p:nvGraphicFramePr>
          <p:cNvPr id="5" name="Table 4"/>
          <p:cNvGraphicFramePr>
            <a:graphicFrameLocks noGrp="1"/>
          </p:cNvGraphicFramePr>
          <p:nvPr/>
        </p:nvGraphicFramePr>
        <p:xfrm>
          <a:off x="600000" y="1200000"/>
          <a:ext cx="12000000" cy="3600000"/>
        </p:xfrm>
        <a:graphic>
          <a:graphicData uri="http://schemas.openxmlformats.org/drawingml/2006/table">
            <a:tbl>
              <a:tblPr firstRow="1" bandRow="1">
                <a:tableStyleId>{5C22544A-7EE6-4342-B048-85BDC9FD1C3A}</a:tableStyleId>
              </a:tblPr>
              <a:tblGrid>
                <a:gridCol w="3000000"/>
                <a:gridCol w="3000000"/>
                <a:gridCol w="3000000"/>
                <a:gridCol w="3000000"/>
              </a:tblGrid>
              <a:tr h="400000">
                <a:tc>
                  <a:txBody>
                    <a:bodyPr/>
                    <a:lstStyle/>
                    <a:p>
                      <a:pPr>
                        <a:defRPr b="1" sz="1200">
                          <a:solidFill>
                            <a:srgbClr val="FFFFFF"/>
                          </a:solidFill>
                          <a:latin typeface="Segoe UI"/>
                        </a:defRPr>
                      </a:pPr>
                      <a:r>
                        <a:t>Actie</a:t>
                      </a:r>
                    </a:p>
                  </a:txBody>
                  <a:tcPr anchor="ctr">
                    <a:solidFill>
                      <a:srgbClr val="003366"/>
                    </a:solidFill>
                  </a:tcPr>
                </a:tc>
                <a:tc>
                  <a:txBody>
                    <a:bodyPr/>
                    <a:lstStyle/>
                    <a:p>
                      <a:pPr>
                        <a:defRPr b="1" sz="1200">
                          <a:solidFill>
                            <a:srgbClr val="FFFFFF"/>
                          </a:solidFill>
                          <a:latin typeface="Segoe UI"/>
                        </a:defRPr>
                      </a:pPr>
                      <a:r>
                        <a:t>Eigenaar</a:t>
                      </a:r>
                    </a:p>
                  </a:txBody>
                  <a:tcPr anchor="ctr">
                    <a:solidFill>
                      <a:srgbClr val="003366"/>
                    </a:solidFill>
                  </a:tcPr>
                </a:tc>
                <a:tc>
                  <a:txBody>
                    <a:bodyPr/>
                    <a:lstStyle/>
                    <a:p>
                      <a:pPr>
                        <a:defRPr b="1" sz="1200">
                          <a:solidFill>
                            <a:srgbClr val="FFFFFF"/>
                          </a:solidFill>
                          <a:latin typeface="Segoe UI"/>
                        </a:defRPr>
                      </a:pPr>
                      <a:r>
                        <a:t>Deadline</a:t>
                      </a:r>
                    </a:p>
                  </a:txBody>
                  <a:tcPr anchor="ctr">
                    <a:solidFill>
                      <a:srgbClr val="003366"/>
                    </a:solidFill>
                  </a:tcPr>
                </a:tc>
                <a:tc>
                  <a:txBody>
                    <a:bodyPr/>
                    <a:lstStyle/>
                    <a:p>
                      <a:pPr>
                        <a:defRPr b="1" sz="1200">
                          <a:solidFill>
                            <a:srgbClr val="FFFFFF"/>
                          </a:solidFill>
                          <a:latin typeface="Segoe UI"/>
                        </a:defRPr>
                      </a:pPr>
                      <a:r>
                        <a:t>Prioriteit</a:t>
                      </a:r>
                    </a:p>
                  </a:txBody>
                  <a:tcPr anchor="ctr">
                    <a:solidFill>
                      <a:srgbClr val="003366"/>
                    </a:solidFill>
                  </a:tcPr>
                </a:tc>
              </a:tr>
              <a:tr h="400000">
                <a:tc>
                  <a:txBody>
                    <a:bodyPr/>
                    <a:lstStyle/>
                    <a:p>
                      <a:pPr>
                        <a:defRPr sz="1000">
                          <a:solidFill>
                            <a:srgbClr val="1F2937"/>
                          </a:solidFill>
                          <a:latin typeface="Segoe UI"/>
                        </a:defRPr>
                      </a:pPr>
                      <a:r>
                        <a:t>Gap-analyse uitvoeren: bestaand magazijn virtueel langs de nieuwe 2025-scenario's leggen, alle tekortkomingen (dak, brandmeldinstallatie, werkvoorraad, afstanden) documenteren met tijdgebonden plan van aanpak</a:t>
                      </a:r>
                    </a:p>
                  </a:txBody>
                  <a:tcPr anchor="ctr">
                    <a:solidFill>
                      <a:srgbClr val="F8F9FA"/>
                    </a:solidFill>
                  </a:tcPr>
                </a:tc>
                <a:tc>
                  <a:txBody>
                    <a:bodyPr/>
                    <a:lstStyle/>
                    <a:p>
                      <a:pPr>
                        <a:defRPr sz="1000">
                          <a:solidFill>
                            <a:srgbClr val="1F2937"/>
                          </a:solidFill>
                          <a:latin typeface="Segoe UI"/>
                        </a:defRPr>
                      </a:pPr>
                      <a:r>
                        <a:t>Ondernemer / HSE-manager (verantwoordelijk bedrijf)</a:t>
                      </a:r>
                    </a:p>
                  </a:txBody>
                  <a:tcPr anchor="ctr">
                    <a:solidFill>
                      <a:srgbClr val="F8F9FA"/>
                    </a:solidFill>
                  </a:tcPr>
                </a:tc>
                <a:tc>
                  <a:txBody>
                    <a:bodyPr/>
                    <a:lstStyle/>
                    <a:p>
                      <a:pPr>
                        <a:defRPr sz="1000">
                          <a:solidFill>
                            <a:srgbClr val="1F2937"/>
                          </a:solidFill>
                          <a:latin typeface="Segoe UI"/>
                        </a:defRPr>
                      </a:pPr>
                      <a:r>
                        <a:t>Binnen 3 maanden (DCMR-eis)</a:t>
                      </a:r>
                    </a:p>
                  </a:txBody>
                  <a:tcPr anchor="ctr">
                    <a:solidFill>
                      <a:srgbClr val="F8F9FA"/>
                    </a:solidFill>
                  </a:tcPr>
                </a:tc>
                <a:tc>
                  <a:txBody>
                    <a:bodyPr/>
                    <a:lstStyle/>
                    <a:p>
                      <a:pPr>
                        <a:defRPr sz="1000">
                          <a:solidFill>
                            <a:srgbClr val="1F2937"/>
                          </a:solidFill>
                          <a:latin typeface="Segoe UI"/>
                        </a:defRPr>
                      </a:pPr>
                      <a:r>
                        <a:t>hoog</a:t>
                      </a:r>
                    </a:p>
                  </a:txBody>
                  <a:tcPr anchor="ctr">
                    <a:solidFill>
                      <a:srgbClr val="F8F9FA"/>
                    </a:solidFill>
                  </a:tcPr>
                </a:tc>
              </a:tr>
              <a:tr h="400000">
                <a:tc>
                  <a:txBody>
                    <a:bodyPr/>
                    <a:lstStyle/>
                    <a:p>
                      <a:pPr>
                        <a:defRPr sz="1000">
                          <a:solidFill>
                            <a:srgbClr val="1F2937"/>
                          </a:solidFill>
                          <a:latin typeface="Segoe UI"/>
                        </a:defRPr>
                      </a:pPr>
                      <a:r>
                        <a:t>Stoffenregister actualiseren tot real-time kloppend document: elke klassificatie, elk gevarensymbool en elke hoeveelheid (tot op de kilo) verifiëren</a:t>
                      </a:r>
                    </a:p>
                  </a:txBody>
                  <a:tcPr anchor="ctr">
                    <a:solidFill>
                      <a:srgbClr val="FFFFFF"/>
                    </a:solidFill>
                  </a:tcPr>
                </a:tc>
                <a:tc>
                  <a:txBody>
                    <a:bodyPr/>
                    <a:lstStyle/>
                    <a:p>
                      <a:pPr>
                        <a:defRPr sz="1000">
                          <a:solidFill>
                            <a:srgbClr val="1F2937"/>
                          </a:solidFill>
                          <a:latin typeface="Segoe UI"/>
                        </a:defRPr>
                      </a:pPr>
                      <a:r>
                        <a:t>HSE-manager / Preventiemedewerker</a:t>
                      </a:r>
                    </a:p>
                  </a:txBody>
                  <a:tcPr anchor="ctr">
                    <a:solidFill>
                      <a:srgbClr val="FFFFFF"/>
                    </a:solidFill>
                  </a:tcPr>
                </a:tc>
                <a:tc>
                  <a:txBody>
                    <a:bodyPr/>
                    <a:lstStyle/>
                    <a:p>
                      <a:pPr>
                        <a:defRPr sz="1000">
                          <a:solidFill>
                            <a:srgbClr val="1F2937"/>
                          </a:solidFill>
                          <a:latin typeface="Segoe UI"/>
                        </a:defRPr>
                      </a:pPr>
                      <a:r>
                        <a:t>Doorlopend, direct starten</a:t>
                      </a:r>
                    </a:p>
                  </a:txBody>
                  <a:tcPr anchor="ctr">
                    <a:solidFill>
                      <a:srgbClr val="FFFFFF"/>
                    </a:solidFill>
                  </a:tcPr>
                </a:tc>
                <a:tc>
                  <a:txBody>
                    <a:bodyPr/>
                    <a:lstStyle/>
                    <a:p>
                      <a:pPr>
                        <a:defRPr sz="1000">
                          <a:solidFill>
                            <a:srgbClr val="1F2937"/>
                          </a:solidFill>
                          <a:latin typeface="Segoe UI"/>
                        </a:defRPr>
                      </a:pPr>
                      <a:r>
                        <a:t>hoog</a:t>
                      </a:r>
                    </a:p>
                  </a:txBody>
                  <a:tcPr anchor="ctr">
                    <a:solidFill>
                      <a:srgbClr val="FFFFFF"/>
                    </a:solidFill>
                  </a:tcPr>
                </a:tc>
              </a:tr>
              <a:tr h="400000">
                <a:tc>
                  <a:txBody>
                    <a:bodyPr/>
                    <a:lstStyle/>
                    <a:p>
                      <a:pPr>
                        <a:defRPr sz="1000">
                          <a:solidFill>
                            <a:srgbClr val="1F2937"/>
                          </a:solidFill>
                          <a:latin typeface="Segoe UI"/>
                        </a:defRPr>
                      </a:pPr>
                      <a:r>
                        <a:t>Dakconstructie met zonnepanelen laten toetsen aan de nieuwe eis van brandscheiding en waar nodig versterken</a:t>
                      </a:r>
                    </a:p>
                  </a:txBody>
                  <a:tcPr anchor="ctr">
                    <a:solidFill>
                      <a:srgbClr val="F8F9FA"/>
                    </a:solidFill>
                  </a:tcPr>
                </a:tc>
                <a:tc>
                  <a:txBody>
                    <a:bodyPr/>
                    <a:lstStyle/>
                    <a:p>
                      <a:pPr>
                        <a:defRPr sz="1000">
                          <a:solidFill>
                            <a:srgbClr val="1F2937"/>
                          </a:solidFill>
                          <a:latin typeface="Segoe UI"/>
                        </a:defRPr>
                      </a:pPr>
                      <a:r>
                        <a:t>Vastgoedmanager / technisch adviseur</a:t>
                      </a:r>
                    </a:p>
                  </a:txBody>
                  <a:tcPr anchor="ctr">
                    <a:solidFill>
                      <a:srgbClr val="F8F9FA"/>
                    </a:solidFill>
                  </a:tcPr>
                </a:tc>
                <a:tc>
                  <a:txBody>
                    <a:bodyPr/>
                    <a:lstStyle/>
                    <a:p>
                      <a:pPr>
                        <a:defRPr sz="1000">
                          <a:solidFill>
                            <a:srgbClr val="1F2937"/>
                          </a:solidFill>
                          <a:latin typeface="Segoe UI"/>
                        </a:defRPr>
                      </a:pPr>
                      <a:r>
                        <a:t>Niet gespecificeerd (vóór toetsing door toezichthouder)</a:t>
                      </a:r>
                    </a:p>
                  </a:txBody>
                  <a:tcPr anchor="ctr">
                    <a:solidFill>
                      <a:srgbClr val="F8F9FA"/>
                    </a:solidFill>
                  </a:tcPr>
                </a:tc>
                <a:tc>
                  <a:txBody>
                    <a:bodyPr/>
                    <a:lstStyle/>
                    <a:p>
                      <a:pPr>
                        <a:defRPr sz="1000">
                          <a:solidFill>
                            <a:srgbClr val="1F2937"/>
                          </a:solidFill>
                          <a:latin typeface="Segoe UI"/>
                        </a:defRPr>
                      </a:pPr>
                      <a:r>
                        <a:t>hoog</a:t>
                      </a:r>
                    </a:p>
                  </a:txBody>
                  <a:tcPr anchor="ctr">
                    <a:solidFill>
                      <a:srgbClr val="F8F9FA"/>
                    </a:solidFill>
                  </a:tcPr>
                </a:tc>
              </a:tr>
              <a:tr h="400000">
                <a:tc>
                  <a:txBody>
                    <a:bodyPr/>
                    <a:lstStyle/>
                    <a:p>
                      <a:pPr>
                        <a:defRPr sz="1000">
                          <a:solidFill>
                            <a:srgbClr val="1F2937"/>
                          </a:solidFill>
                          <a:latin typeface="Segoe UI"/>
                        </a:defRPr>
                      </a:pPr>
                      <a:r>
                        <a:t>Interne logistiekprocessen herinrichten zodat geloste producten binnen 12 uur in de goedgekeurde opslagvoorziening staan; instroom afstemmen op werkelijke opslagcapaciteit</a:t>
                      </a:r>
                    </a:p>
                  </a:txBody>
                  <a:tcPr anchor="ctr">
                    <a:solidFill>
                      <a:srgbClr val="FFFFFF"/>
                    </a:solidFill>
                  </a:tcPr>
                </a:tc>
                <a:tc>
                  <a:txBody>
                    <a:bodyPr/>
                    <a:lstStyle/>
                    <a:p>
                      <a:pPr>
                        <a:defRPr sz="1000">
                          <a:solidFill>
                            <a:srgbClr val="1F2937"/>
                          </a:solidFill>
                          <a:latin typeface="Segoe UI"/>
                        </a:defRPr>
                      </a:pPr>
                      <a:r>
                        <a:t>Logistiekmanager / magazijnmanager</a:t>
                      </a:r>
                    </a:p>
                  </a:txBody>
                  <a:tcPr anchor="ctr">
                    <a:solidFill>
                      <a:srgbClr val="FFFFFF"/>
                    </a:solidFill>
                  </a:tcPr>
                </a:tc>
                <a:tc>
                  <a:txBody>
                    <a:bodyPr/>
                    <a:lstStyle/>
                    <a:p>
                      <a:pPr>
                        <a:defRPr sz="1000">
                          <a:solidFill>
                            <a:srgbClr val="1F2937"/>
                          </a:solidFill>
                          <a:latin typeface="Segoe UI"/>
                        </a:defRPr>
                      </a:pPr>
                      <a:r>
                        <a:t>Niet gespecificeerd (in werking met PGS 15 2025)</a:t>
                      </a:r>
                    </a:p>
                  </a:txBody>
                  <a:tcPr anchor="ctr">
                    <a:solidFill>
                      <a:srgbClr val="FFFFFF"/>
                    </a:solidFill>
                  </a:tcPr>
                </a:tc>
                <a:tc>
                  <a:txBody>
                    <a:bodyPr/>
                    <a:lstStyle/>
                    <a:p>
                      <a:pPr>
                        <a:defRPr sz="1000">
                          <a:solidFill>
                            <a:srgbClr val="1F2937"/>
                          </a:solidFill>
                          <a:latin typeface="Segoe UI"/>
                        </a:defRPr>
                      </a:pPr>
                      <a:r>
                        <a:t>hoog</a:t>
                      </a:r>
                    </a:p>
                  </a:txBody>
                  <a:tcPr anchor="ctr">
                    <a:solidFill>
                      <a:srgbClr val="FFFFFF"/>
                    </a:solidFill>
                  </a:tcPr>
                </a:tc>
              </a:tr>
              <a:tr h="400000">
                <a:tc>
                  <a:txBody>
                    <a:bodyPr/>
                    <a:lstStyle/>
                    <a:p>
                      <a:pPr>
                        <a:defRPr sz="1000">
                          <a:solidFill>
                            <a:srgbClr val="1F2937"/>
                          </a:solidFill>
                          <a:latin typeface="Segoe UI"/>
                        </a:defRPr>
                      </a:pPr>
                      <a:r>
                        <a:t>Veilige afstand van opslag tot omliggende gebouwen meten en verifiëren tegen de nieuwe 15-meter norm; bij tekort alternatief (brandwerende muur of gevel) laten ontwerpen</a:t>
                      </a:r>
                    </a:p>
                  </a:txBody>
                  <a:tcPr anchor="ctr">
                    <a:solidFill>
                      <a:srgbClr val="F8F9FA"/>
                    </a:solidFill>
                  </a:tcPr>
                </a:tc>
                <a:tc>
                  <a:txBody>
                    <a:bodyPr/>
                    <a:lstStyle/>
                    <a:p>
                      <a:pPr>
                        <a:defRPr sz="1000">
                          <a:solidFill>
                            <a:srgbClr val="1F2937"/>
                          </a:solidFill>
                          <a:latin typeface="Segoe UI"/>
                        </a:defRPr>
                      </a:pPr>
                      <a:r>
                        <a:t>Facilitair manager / vastgoedmanager</a:t>
                      </a:r>
                    </a:p>
                  </a:txBody>
                  <a:tcPr anchor="ctr">
                    <a:solidFill>
                      <a:srgbClr val="F8F9FA"/>
                    </a:solidFill>
                  </a:tcPr>
                </a:tc>
                <a:tc>
                  <a:txBody>
                    <a:bodyPr/>
                    <a:lstStyle/>
                    <a:p>
                      <a:pPr>
                        <a:defRPr sz="1000">
                          <a:solidFill>
                            <a:srgbClr val="1F2937"/>
                          </a:solidFill>
                          <a:latin typeface="Segoe UI"/>
                        </a:defRPr>
                      </a:pPr>
                      <a:r>
                        <a:t>Niet gespecificeerd (op te nemen in gap-analyse)</a:t>
                      </a:r>
                    </a:p>
                  </a:txBody>
                  <a:tcPr anchor="ctr">
                    <a:solidFill>
                      <a:srgbClr val="F8F9FA"/>
                    </a:solidFill>
                  </a:tcPr>
                </a:tc>
                <a:tc>
                  <a:txBody>
                    <a:bodyPr/>
                    <a:lstStyle/>
                    <a:p>
                      <a:pPr>
                        <a:defRPr sz="1000">
                          <a:solidFill>
                            <a:srgbClr val="1F2937"/>
                          </a:solidFill>
                          <a:latin typeface="Segoe UI"/>
                        </a:defRPr>
                      </a:pPr>
                      <a:r>
                        <a:t>hoog</a:t>
                      </a:r>
                    </a:p>
                  </a:txBody>
                  <a:tcPr anchor="ctr">
                    <a:solidFill>
                      <a:srgbClr val="F8F9FA"/>
                    </a:solidFill>
                  </a:tcPr>
                </a:tc>
              </a:tr>
              <a:tr h="400000">
                <a:tc>
                  <a:txBody>
                    <a:bodyPr/>
                    <a:lstStyle/>
                    <a:p>
                      <a:pPr>
                        <a:defRPr sz="1000">
                          <a:solidFill>
                            <a:srgbClr val="1F2937"/>
                          </a:solidFill>
                          <a:latin typeface="Segoe UI"/>
                        </a:defRPr>
                      </a:pPr>
                      <a:r>
                        <a:t>Controleer of de opslaghoeveelheid per compartiment onder de nieuwe 20-ton sprinklerdrempel blijft en of de vereiste brandcompartimentering aanwezig is</a:t>
                      </a:r>
                    </a:p>
                  </a:txBody>
                  <a:tcPr anchor="ctr">
                    <a:solidFill>
                      <a:srgbClr val="FFFFFF"/>
                    </a:solidFill>
                  </a:tcPr>
                </a:tc>
                <a:tc>
                  <a:txBody>
                    <a:bodyPr/>
                    <a:lstStyle/>
                    <a:p>
                      <a:pPr>
                        <a:defRPr sz="1000">
                          <a:solidFill>
                            <a:srgbClr val="1F2937"/>
                          </a:solidFill>
                          <a:latin typeface="Segoe UI"/>
                        </a:defRPr>
                      </a:pPr>
                      <a:r>
                        <a:t>HSE-manager / brandveiligheidsadviseur</a:t>
                      </a:r>
                    </a:p>
                  </a:txBody>
                  <a:tcPr anchor="ctr">
                    <a:solidFill>
                      <a:srgbClr val="FFFFFF"/>
                    </a:solidFill>
                  </a:tcPr>
                </a:tc>
                <a:tc>
                  <a:txBody>
                    <a:bodyPr/>
                    <a:lstStyle/>
                    <a:p>
                      <a:pPr>
                        <a:defRPr sz="1000">
                          <a:solidFill>
                            <a:srgbClr val="1F2937"/>
                          </a:solidFill>
                          <a:latin typeface="Segoe UI"/>
                        </a:defRPr>
                      </a:pPr>
                      <a:r>
                        <a:t>Niet gespecificeerd</a:t>
                      </a:r>
                    </a:p>
                  </a:txBody>
                  <a:tcPr anchor="ctr">
                    <a:solidFill>
                      <a:srgbClr val="FFFFFF"/>
                    </a:solidFill>
                  </a:tcPr>
                </a:tc>
                <a:tc>
                  <a:txBody>
                    <a:bodyPr/>
                    <a:lstStyle/>
                    <a:p>
                      <a:pPr>
                        <a:defRPr sz="1000">
                          <a:solidFill>
                            <a:srgbClr val="1F2937"/>
                          </a:solidFill>
                          <a:latin typeface="Segoe UI"/>
                        </a:defRPr>
                      </a:pPr>
                      <a:r>
                        <a:t>medium</a:t>
                      </a:r>
                    </a:p>
                  </a:txBody>
                  <a:tcPr anchor="ctr">
                    <a:solidFill>
                      <a:srgbClr val="FFFFFF"/>
                    </a:solidFill>
                  </a:tcPr>
                </a:tc>
              </a:tr>
              <a:tr h="400000">
                <a:tc>
                  <a:txBody>
                    <a:bodyPr/>
                    <a:lstStyle/>
                    <a:p>
                      <a:pPr>
                        <a:defRPr sz="1000">
                          <a:solidFill>
                            <a:srgbClr val="1F2937"/>
                          </a:solidFill>
                          <a:latin typeface="Segoe UI"/>
                        </a:defRPr>
                      </a:pPr>
                      <a:r>
                        <a:t>Personeelsprogramma opzetten: training heftruckchauffeurs en magazijnmedewerkers over verschil tussen CMR-stoffen en reguliere oplosmiddelen, ADR-klassen en good housekeeping</a:t>
                      </a:r>
                    </a:p>
                  </a:txBody>
                  <a:tcPr anchor="ctr">
                    <a:solidFill>
                      <a:srgbClr val="F8F9FA"/>
                    </a:solidFill>
                  </a:tcPr>
                </a:tc>
                <a:tc>
                  <a:txBody>
                    <a:bodyPr/>
                    <a:lstStyle/>
                    <a:p>
                      <a:pPr>
                        <a:defRPr sz="1000">
                          <a:solidFill>
                            <a:srgbClr val="1F2937"/>
                          </a:solidFill>
                          <a:latin typeface="Segoe UI"/>
                        </a:defRPr>
                      </a:pPr>
                      <a:r>
                        <a:t>HR / HSE-manager</a:t>
                      </a:r>
                    </a:p>
                  </a:txBody>
                  <a:tcPr anchor="ctr">
                    <a:solidFill>
                      <a:srgbClr val="F8F9FA"/>
                    </a:solidFill>
                  </a:tcPr>
                </a:tc>
                <a:tc>
                  <a:txBody>
                    <a:bodyPr/>
                    <a:lstStyle/>
                    <a:p>
                      <a:pPr>
                        <a:defRPr sz="1000">
                          <a:solidFill>
                            <a:srgbClr val="1F2937"/>
                          </a:solidFill>
                          <a:latin typeface="Segoe UI"/>
                        </a:defRPr>
                      </a:pPr>
                      <a:r>
                        <a:t>Niet gespecificeerd</a:t>
                      </a:r>
                    </a:p>
                  </a:txBody>
                  <a:tcPr anchor="ctr">
                    <a:solidFill>
                      <a:srgbClr val="F8F9FA"/>
                    </a:solidFill>
                  </a:tcPr>
                </a:tc>
                <a:tc>
                  <a:txBody>
                    <a:bodyPr/>
                    <a:lstStyle/>
                    <a:p>
                      <a:pPr>
                        <a:defRPr sz="1000">
                          <a:solidFill>
                            <a:srgbClr val="1F2937"/>
                          </a:solidFill>
                          <a:latin typeface="Segoe UI"/>
                        </a:defRPr>
                      </a:pPr>
                      <a:r>
                        <a:t>medium</a:t>
                      </a:r>
                    </a:p>
                  </a:txBody>
                  <a:tcPr anchor="ctr">
                    <a:solidFill>
                      <a:srgbClr val="F8F9FA"/>
                    </a:solidFill>
                  </a:tcPr>
                </a:tc>
              </a:tr>
              <a:tr h="400000">
                <a:tc>
                  <a:txBody>
                    <a:bodyPr/>
                    <a:lstStyle/>
                    <a:p>
                      <a:pPr>
                        <a:defRPr sz="1000">
                          <a:solidFill>
                            <a:srgbClr val="1F2937"/>
                          </a:solidFill>
                          <a:latin typeface="Segoe UI"/>
                        </a:defRPr>
                      </a:pPr>
                      <a:r>
                        <a:t>Informatievoorziening aan hulpdiensten digitaliseren: papieren map in portiersloge vervangen door direct overdraagbare basisgegevens bij eerste melding</a:t>
                      </a:r>
                    </a:p>
                  </a:txBody>
                  <a:tcPr anchor="ctr">
                    <a:solidFill>
                      <a:srgbClr val="FFFFFF"/>
                    </a:solidFill>
                  </a:tcPr>
                </a:tc>
                <a:tc>
                  <a:txBody>
                    <a:bodyPr/>
                    <a:lstStyle/>
                    <a:p>
                      <a:pPr>
                        <a:defRPr sz="1000">
                          <a:solidFill>
                            <a:srgbClr val="1F2937"/>
                          </a:solidFill>
                          <a:latin typeface="Segoe UI"/>
                        </a:defRPr>
                      </a:pPr>
                      <a:r>
                        <a:t>HSE-manager / IT-verantwoordelijke</a:t>
                      </a:r>
                    </a:p>
                  </a:txBody>
                  <a:tcPr anchor="ctr">
                    <a:solidFill>
                      <a:srgbClr val="FFFFFF"/>
                    </a:solidFill>
                  </a:tcPr>
                </a:tc>
                <a:tc>
                  <a:txBody>
                    <a:bodyPr/>
                    <a:lstStyle/>
                    <a:p>
                      <a:pPr>
                        <a:defRPr sz="1000">
                          <a:solidFill>
                            <a:srgbClr val="1F2937"/>
                          </a:solidFill>
                          <a:latin typeface="Segoe UI"/>
                        </a:defRPr>
                      </a:pPr>
                      <a:r>
                        <a:t>Niet gespecificeerd</a:t>
                      </a:r>
                    </a:p>
                  </a:txBody>
                  <a:tcPr anchor="ctr">
                    <a:solidFill>
                      <a:srgbClr val="FFFFFF"/>
                    </a:solidFill>
                  </a:tcPr>
                </a:tc>
                <a:tc>
                  <a:txBody>
                    <a:bodyPr/>
                    <a:lstStyle/>
                    <a:p>
                      <a:pPr>
                        <a:defRPr sz="1000">
                          <a:solidFill>
                            <a:srgbClr val="1F2937"/>
                          </a:solidFill>
                          <a:latin typeface="Segoe UI"/>
                        </a:defRPr>
                      </a:pPr>
                      <a:r>
                        <a:t>hoog</a:t>
                      </a:r>
                    </a:p>
                  </a:txBody>
                  <a:tcPr anchor="ctr">
                    <a:solidFill>
                      <a:srgbClr val="FFFFFF"/>
                    </a:solidFill>
                  </a:tcPr>
                </a:tc>
              </a:tr>
            </a:tbl>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00000"/>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0000" y="100000"/>
            <a:ext cx="12000000" cy="600000"/>
          </a:xfrm>
          <a:prstGeom prst="rect">
            <a:avLst/>
          </a:prstGeom>
          <a:noFill/>
        </p:spPr>
        <p:txBody>
          <a:bodyPr wrap="square">
            <a:spAutoFit/>
          </a:bodyPr>
          <a:lstStyle/>
          <a:p>
            <a:pPr>
              <a:defRPr sz="2800" b="1">
                <a:solidFill>
                  <a:srgbClr val="FFFFFF"/>
                </a:solidFill>
                <a:latin typeface="Segoe UI"/>
              </a:defRPr>
            </a:pPr>
            <a:r>
              <a:t>Risico's &amp; Vervolgstappen</a:t>
            </a:r>
          </a:p>
        </p:txBody>
      </p:sp>
      <p:pic>
        <p:nvPicPr>
          <p:cNvPr id="4" name="Picture 3" descr="jvg-logo-white-large.png"/>
          <p:cNvPicPr>
            <a:picLocks noChangeAspect="1"/>
          </p:cNvPicPr>
          <p:nvPr/>
        </p:nvPicPr>
        <p:blipFill>
          <a:blip r:embed="rId2"/>
          <a:stretch>
            <a:fillRect/>
          </a:stretch>
        </p:blipFill>
        <p:spPr>
          <a:xfrm>
            <a:off x="10620400" y="50000"/>
            <a:ext cx="1371600" cy="1229868"/>
          </a:xfrm>
          <a:prstGeom prst="rect">
            <a:avLst/>
          </a:prstGeom>
        </p:spPr>
      </p:pic>
      <p:sp>
        <p:nvSpPr>
          <p:cNvPr id="5" name="TextBox 4"/>
          <p:cNvSpPr txBox="1"/>
          <p:nvPr/>
        </p:nvSpPr>
        <p:spPr>
          <a:xfrm>
            <a:off x="600000" y="1000000"/>
            <a:ext cx="12000000" cy="6000000"/>
          </a:xfrm>
          <a:prstGeom prst="rect">
            <a:avLst/>
          </a:prstGeom>
          <a:noFill/>
        </p:spPr>
        <p:txBody>
          <a:bodyPr wrap="square">
            <a:spAutoFit/>
          </a:bodyPr>
          <a:lstStyle/>
          <a:p>
            <a:pPr>
              <a:spcAft>
                <a:spcPts val="600"/>
              </a:spcAft>
              <a:defRPr b="1" sz="1600">
                <a:solidFill>
                  <a:srgbClr val="1F2937"/>
                </a:solidFill>
                <a:latin typeface="Segoe UI"/>
              </a:defRPr>
            </a:pPr>
            <a:r>
              <a:t>⚠️ Risico's:</a:t>
            </a:r>
          </a:p>
          <a:p>
            <a:pPr>
              <a:spcAft>
                <a:spcPts val="600"/>
              </a:spcAft>
              <a:defRPr sz="1600">
                <a:solidFill>
                  <a:srgbClr val="1F2937"/>
                </a:solidFill>
                <a:latin typeface="Segoe UI"/>
              </a:defRPr>
            </a:pPr>
            <a:r>
              <a:t>•    • Zonnepanelen op daken: gelijkstroom kan niet worden uitgeschakeld; vlambogen kunnen binnen minuten door standaard dakbedekking smelten waardoor vuur van bovenaf in de chemische opslag valt</a:t>
            </a:r>
          </a:p>
          <a:p>
            <a:pPr>
              <a:spcAft>
                <a:spcPts val="600"/>
              </a:spcAft>
              <a:defRPr sz="1600">
                <a:solidFill>
                  <a:srgbClr val="1F2937"/>
                </a:solidFill>
                <a:latin typeface="Segoe UI"/>
              </a:defRPr>
            </a:pPr>
            <a:r>
              <a:t>•    • Duizenden bestaande lichte staaldaken met bitumen voldoen niet aan de nieuwe eis dat een dakvlak met panelen een harde brandscheiding vormt — technische en financiële nachtmerrie</a:t>
            </a:r>
          </a:p>
          <a:p>
            <a:pPr>
              <a:spcAft>
                <a:spcPts val="600"/>
              </a:spcAft>
              <a:defRPr sz="1600">
                <a:solidFill>
                  <a:srgbClr val="1F2937"/>
                </a:solidFill>
                <a:latin typeface="Segoe UI"/>
              </a:defRPr>
            </a:pPr>
            <a:r>
              <a:t>•    • 15-meter veilige afstand is op volgebouwde Nederlandse industrieterreinen vaak een 'architectonische onmogelijkheid', waardoor forse investeringen in brandwerende gevels noodzakelijk zijn</a:t>
            </a:r>
          </a:p>
          <a:p>
            <a:pPr>
              <a:spcAft>
                <a:spcPts val="600"/>
              </a:spcAft>
              <a:defRPr sz="1600">
                <a:solidFill>
                  <a:srgbClr val="1F2937"/>
                </a:solidFill>
                <a:latin typeface="Segoe UI"/>
              </a:defRPr>
            </a:pPr>
            <a:r>
              <a:t>•    • 12-uurregel: logistieke pieken (late vrachtwagens, volle stellingen) kunnen binnen een uur verschill maken tussen legale werkvoorraad en illegale opslag met directe handhaving</a:t>
            </a:r>
          </a:p>
          <a:p>
            <a:pPr>
              <a:spcAft>
                <a:spcPts val="600"/>
              </a:spcAft>
              <a:defRPr sz="1600">
                <a:solidFill>
                  <a:srgbClr val="1F2937"/>
                </a:solidFill>
                <a:latin typeface="Segoe UI"/>
              </a:defRPr>
            </a:pPr>
            <a:r>
              <a:t>•    • Creeping normalisation: tijdelijk weggezette pallets worden sluipend geaccepteerd (drie weken i.p.v. drie uur), waarmee de grens tussen veilige doorgang en ongecontroleerd chemisch depot vervaagt — historische oorzaak van desastreuze branden zoals Moerdijk</a:t>
            </a:r>
          </a:p>
          <a:p>
            <a:pPr>
              <a:spcAft>
                <a:spcPts val="600"/>
              </a:spcAft>
              <a:defRPr sz="1600">
                <a:solidFill>
                  <a:srgbClr val="1F2937"/>
                </a:solidFill>
                <a:latin typeface="Segoe UI"/>
              </a:defRPr>
            </a:pPr>
            <a:r>
              <a:t>• </a:t>
            </a:r>
          </a:p>
          <a:p>
            <a:pPr>
              <a:spcAft>
                <a:spcPts val="600"/>
              </a:spcAft>
              <a:defRPr b="1" sz="1600">
                <a:solidFill>
                  <a:srgbClr val="1F2937"/>
                </a:solidFill>
                <a:latin typeface="Segoe UI"/>
              </a:defRPr>
            </a:pPr>
            <a:r>
              <a:t>➡️ Vervolgstappen:</a:t>
            </a:r>
          </a:p>
          <a:p>
            <a:pPr>
              <a:spcAft>
                <a:spcPts val="600"/>
              </a:spcAft>
              <a:defRPr sz="1600">
                <a:solidFill>
                  <a:srgbClr val="1F2937"/>
                </a:solidFill>
                <a:latin typeface="Segoe UI"/>
              </a:defRPr>
            </a:pPr>
            <a:r>
              <a:t>•    1. Gap-analyse conform de DCMR-methode uitvoeren binnen drie maanden, inclusief gedocumenteerd en tijdgebonden plan van aanpak voor elke tekortkoming</a:t>
            </a:r>
          </a:p>
          <a:p>
            <a:pPr>
              <a:spcAft>
                <a:spcPts val="600"/>
              </a:spcAft>
              <a:defRPr sz="1600">
                <a:solidFill>
                  <a:srgbClr val="1F2937"/>
                </a:solidFill>
                <a:latin typeface="Segoe UI"/>
              </a:defRPr>
            </a:pPr>
            <a:r>
              <a:t>•    2. Investeringsplanning opstellen voor brandcompartimentering, brandwerende muren/gevels (bij ontbreken van 15-meter afstand) en eventuele dakversterking</a:t>
            </a:r>
          </a:p>
          <a:p>
            <a:pPr>
              <a:spcAft>
                <a:spcPts val="600"/>
              </a:spcAft>
              <a:defRPr sz="1600">
                <a:solidFill>
                  <a:srgbClr val="1F2937"/>
                </a:solidFill>
                <a:latin typeface="Segoe UI"/>
              </a:defRPr>
            </a:pPr>
            <a:r>
              <a:t>•    3. Stoffenregister omvormen tot real-time kloppend document dat koppelbaar is aan hulpdiensten en voldoet aan de AGS 30-minutenregel</a:t>
            </a:r>
          </a:p>
          <a:p>
            <a:pPr>
              <a:spcAft>
                <a:spcPts val="600"/>
              </a:spcAft>
              <a:defRPr sz="1600">
                <a:solidFill>
                  <a:srgbClr val="1F2937"/>
                </a:solidFill>
                <a:latin typeface="Segoe UI"/>
              </a:defRPr>
            </a:pPr>
            <a:r>
              <a:t>•    4. Logistieke processen herontwerpen zodat instroom van goederen naadloos aansluit op opslagcapaciteit (12-uurregel) inclusief instructie dat niet gelost mag worden bij volle kluis</a:t>
            </a:r>
          </a:p>
          <a:p>
            <a:pPr>
              <a:spcAft>
                <a:spcPts val="600"/>
              </a:spcAft>
              <a:defRPr sz="1600">
                <a:solidFill>
                  <a:srgbClr val="1F2937"/>
                </a:solidFill>
                <a:latin typeface="Segoe UI"/>
              </a:defRPr>
            </a:pPr>
            <a:r>
              <a:t>•    5. Trainings- en good-housekeeping-programma op de werkvloer starten, specifiek gericht op herkenning CMR/ADR-klassen en het voorkomen van creeping normalisation</a:t>
            </a:r>
          </a:p>
          <a:p>
            <a:pPr>
              <a:spcAft>
                <a:spcPts val="600"/>
              </a:spcAft>
              <a:defRPr sz="1600">
                <a:solidFill>
                  <a:srgbClr val="1F2937"/>
                </a:solidFill>
                <a:latin typeface="Segoe UI"/>
              </a:defRPr>
            </a:pPr>
            <a:r>
              <a:t>•    6. Spanning zonnepanelen versus brandveiligheid intern laten doorrekenen en eventueel met toezichthouder/verzekeraar bespreken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800000"/>
          </a:xfrm>
          <a:prstGeom prst="rect">
            <a:avLst/>
          </a:prstGeom>
          <a:solidFill>
            <a:srgbClr val="00336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0000" y="100000"/>
            <a:ext cx="12000000" cy="600000"/>
          </a:xfrm>
          <a:prstGeom prst="rect">
            <a:avLst/>
          </a:prstGeom>
          <a:noFill/>
        </p:spPr>
        <p:txBody>
          <a:bodyPr wrap="square">
            <a:spAutoFit/>
          </a:bodyPr>
          <a:lstStyle/>
          <a:p>
            <a:pPr>
              <a:defRPr sz="2800" b="1">
                <a:solidFill>
                  <a:srgbClr val="FFFFFF"/>
                </a:solidFill>
                <a:latin typeface="Segoe UI"/>
              </a:defRPr>
            </a:pPr>
            <a:r>
              <a:t>Vergadereffectiviteit</a:t>
            </a:r>
          </a:p>
        </p:txBody>
      </p:sp>
      <p:pic>
        <p:nvPicPr>
          <p:cNvPr id="4" name="Picture 3" descr="jvg-logo-white-large.png"/>
          <p:cNvPicPr>
            <a:picLocks noChangeAspect="1"/>
          </p:cNvPicPr>
          <p:nvPr/>
        </p:nvPicPr>
        <p:blipFill>
          <a:blip r:embed="rId2"/>
          <a:stretch>
            <a:fillRect/>
          </a:stretch>
        </p:blipFill>
        <p:spPr>
          <a:xfrm>
            <a:off x="10620400" y="50000"/>
            <a:ext cx="1371600" cy="1229868"/>
          </a:xfrm>
          <a:prstGeom prst="rect">
            <a:avLst/>
          </a:prstGeom>
        </p:spPr>
      </p:pic>
      <p:sp>
        <p:nvSpPr>
          <p:cNvPr id="5" name="TextBox 4"/>
          <p:cNvSpPr txBox="1"/>
          <p:nvPr/>
        </p:nvSpPr>
        <p:spPr>
          <a:xfrm>
            <a:off x="600000" y="1000000"/>
            <a:ext cx="12000000" cy="6000000"/>
          </a:xfrm>
          <a:prstGeom prst="rect">
            <a:avLst/>
          </a:prstGeom>
          <a:noFill/>
        </p:spPr>
        <p:txBody>
          <a:bodyPr wrap="square">
            <a:spAutoFit/>
          </a:bodyPr>
          <a:lstStyle/>
          <a:p>
            <a:pPr>
              <a:spcAft>
                <a:spcPts val="600"/>
              </a:spcAft>
              <a:defRPr b="1" sz="2000">
                <a:solidFill>
                  <a:srgbClr val="1F2937"/>
                </a:solidFill>
                <a:latin typeface="Segoe UI"/>
              </a:defRPr>
            </a:pPr>
            <a:r>
              <a:t>Score: 8/10</a:t>
            </a:r>
          </a:p>
          <a:p>
            <a:pPr>
              <a:spcAft>
                <a:spcPts val="600"/>
              </a:spcAft>
              <a:defRPr sz="1600">
                <a:solidFill>
                  <a:srgbClr val="1F2937"/>
                </a:solidFill>
                <a:latin typeface="Segoe UI"/>
              </a:defRPr>
            </a:pPr>
            <a:r>
              <a:t>• </a:t>
            </a:r>
          </a:p>
          <a:p>
            <a:pPr>
              <a:spcAft>
                <a:spcPts val="600"/>
              </a:spcAft>
              <a:defRPr b="1" sz="1600">
                <a:solidFill>
                  <a:srgbClr val="1F2937"/>
                </a:solidFill>
                <a:latin typeface="Segoe UI"/>
              </a:defRPr>
            </a:pPr>
            <a:r>
              <a:t>✅ Sterke punten:</a:t>
            </a:r>
          </a:p>
          <a:p>
            <a:pPr>
              <a:spcAft>
                <a:spcPts val="600"/>
              </a:spcAft>
              <a:defRPr sz="1600">
                <a:solidFill>
                  <a:srgbClr val="1F2937"/>
                </a:solidFill>
                <a:latin typeface="Segoe UI"/>
              </a:defRPr>
            </a:pPr>
            <a:r>
              <a:t>•    • Duidelijke didactische structuur: fundamenten, radicale wijzigingen, praktische consequenties voor de werkvloer en toekomstbeeld</a:t>
            </a:r>
          </a:p>
          <a:p>
            <a:pPr>
              <a:spcAft>
                <a:spcPts val="600"/>
              </a:spcAft>
              <a:defRPr sz="1600">
                <a:solidFill>
                  <a:srgbClr val="1F2937"/>
                </a:solidFill>
                <a:latin typeface="Segoe UI"/>
              </a:defRPr>
            </a:pPr>
            <a:r>
              <a:t>•    • Concrete, verifieerbare gegevens: drempelwaarden (6500 mPa·s, 10 naar 20 ton, 10 naar 15 meter, 12 uur, 30 minuten, 3 maanden) in plaats van vage algemeenheden</a:t>
            </a:r>
          </a:p>
          <a:p>
            <a:pPr>
              <a:spcAft>
                <a:spcPts val="600"/>
              </a:spcAft>
              <a:defRPr sz="1600">
                <a:solidFill>
                  <a:srgbClr val="1F2937"/>
                </a:solidFill>
                <a:latin typeface="Segoe UI"/>
              </a:defRPr>
            </a:pPr>
            <a:r>
              <a:t>•    • Meerbronnenbenadering: Bestuurlijk Omgevingsberaad, Informatiepunt Leefomgeving, Warehouse Totaal, Onderhoud NL en DCMR-praktijk</a:t>
            </a:r>
          </a:p>
          <a:p>
            <a:pPr>
              <a:spcAft>
                <a:spcPts val="600"/>
              </a:spcAft>
              <a:defRPr sz="1600">
                <a:solidFill>
                  <a:srgbClr val="1F2937"/>
                </a:solidFill>
                <a:latin typeface="Segoe UI"/>
              </a:defRPr>
            </a:pPr>
            <a:r>
              <a:t>•    • Kritische dialoog: de presentator speelde expliciet advocaat van de duivel (scenario-benadering als juridische truc), wat nuance en geloofwaardigheid toevoegde</a:t>
            </a:r>
          </a:p>
          <a:p>
            <a:pPr>
              <a:spcAft>
                <a:spcPts val="600"/>
              </a:spcAft>
              <a:defRPr sz="1600">
                <a:solidFill>
                  <a:srgbClr val="1F2937"/>
                </a:solidFill>
                <a:latin typeface="Segoe UI"/>
              </a:defRPr>
            </a:pPr>
            <a:r>
              <a:t>•    • Sterke praktijkverankering met herkenbare voorbeelden (drukke dinsdagmiddag, heftruck doorboort vat, lekbak als oud-ijzeropslag, Moerdijk)</a:t>
            </a:r>
          </a:p>
          <a:p>
            <a:pPr>
              <a:spcAft>
                <a:spcPts val="600"/>
              </a:spcAft>
              <a:defRPr sz="1600">
                <a:solidFill>
                  <a:srgbClr val="1F2937"/>
                </a:solidFill>
                <a:latin typeface="Segoe UI"/>
              </a:defRPr>
            </a:pPr>
            <a:r>
              <a:t>• </a:t>
            </a:r>
          </a:p>
          <a:p>
            <a:pPr>
              <a:spcAft>
                <a:spcPts val="600"/>
              </a:spcAft>
              <a:defRPr b="1" sz="1600">
                <a:solidFill>
                  <a:srgbClr val="1F2937"/>
                </a:solidFill>
                <a:latin typeface="Segoe UI"/>
              </a:defRPr>
            </a:pPr>
            <a:r>
              <a:t>🔧 Verbeterpunten:</a:t>
            </a:r>
          </a:p>
          <a:p>
            <a:pPr>
              <a:spcAft>
                <a:spcPts val="600"/>
              </a:spcAft>
              <a:defRPr sz="1600">
                <a:solidFill>
                  <a:srgbClr val="1F2937"/>
                </a:solidFill>
                <a:latin typeface="Segoe UI"/>
              </a:defRPr>
            </a:pPr>
            <a:r>
              <a:t>•    • Geen interactie of Q&amp;A met de doelgroep (luisteraars/bedrijfsverantwoordelijken); retorische slotvragen blijven onbeantwoord</a:t>
            </a:r>
          </a:p>
          <a:p>
            <a:pPr>
              <a:spcAft>
                <a:spcPts val="600"/>
              </a:spcAft>
              <a:defRPr sz="1600">
                <a:solidFill>
                  <a:srgbClr val="1F2937"/>
                </a:solidFill>
                <a:latin typeface="Segoe UI"/>
              </a:defRPr>
            </a:pPr>
            <a:r>
              <a:t>•    • Sprekers worden niet bij naam of functie geïntroduceerd, wat de traceerbaarheid en aanspreekbaarheid van de broninformatie vermindert</a:t>
            </a:r>
          </a:p>
          <a:p>
            <a:pPr>
              <a:spcAft>
                <a:spcPts val="600"/>
              </a:spcAft>
              <a:defRPr sz="1600">
                <a:solidFill>
                  <a:srgbClr val="1F2937"/>
                </a:solidFill>
                <a:latin typeface="Segoe UI"/>
              </a:defRPr>
            </a:pPr>
            <a:r>
              <a:t>•    • Geen concrete checklist, prioritering of fasering geboden aan bedrijven die morgen het magazijn openen — de urgentie wordt benoemd maar een actionable roadmap ontbreekt</a:t>
            </a:r>
          </a:p>
          <a:p>
            <a:pPr>
              <a:spcAft>
                <a:spcPts val="600"/>
              </a:spcAft>
              <a:defRPr sz="1600">
                <a:solidFill>
                  <a:srgbClr val="1F2937"/>
                </a:solidFill>
                <a:latin typeface="Segoe UI"/>
              </a:defRPr>
            </a:pPr>
            <a:r>
              <a:t>•    • Kostenramingen van maatregelen (brandwerende gevels, dakversterking, compartimentering) blijven kwalitatief ('peperduur') zonder indicatieve bedragen of subsidie-/financieringsmogelijkheden</a:t>
            </a:r>
          </a:p>
          <a:p>
            <a:pPr>
              <a:spcAft>
                <a:spcPts val="600"/>
              </a:spcAft>
              <a:defRPr sz="1600">
                <a:solidFill>
                  <a:srgbClr val="1F2937"/>
                </a:solidFill>
                <a:latin typeface="Segoe UI"/>
              </a:defRPr>
            </a:pPr>
            <a:r>
              <a:t>•    • De spanning tussen verduurzamingsbeleid en nieuwe dakeisen wordt gesignaleerd maar niet doorvertaald naar lobby- of overlegpunten met de regelgever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1000000" y="1500000"/>
            <a:ext cx="11000000" cy="1500000"/>
          </a:xfrm>
          <a:prstGeom prst="rect">
            <a:avLst/>
          </a:prstGeom>
          <a:noFill/>
        </p:spPr>
        <p:txBody>
          <a:bodyPr wrap="square">
            <a:spAutoFit/>
          </a:bodyPr>
          <a:lstStyle/>
          <a:p>
            <a:pPr algn="ctr">
              <a:defRPr sz="4000" b="1">
                <a:solidFill>
                  <a:srgbClr val="003366"/>
                </a:solidFill>
                <a:latin typeface="Segoe UI"/>
              </a:defRPr>
            </a:pPr>
          </a:p>
        </p:txBody>
      </p:sp>
      <p:pic>
        <p:nvPicPr>
          <p:cNvPr id="3" name="Picture 2" descr="jvg-logo-white-large.png"/>
          <p:cNvPicPr>
            <a:picLocks noChangeAspect="1"/>
          </p:cNvPicPr>
          <p:nvPr/>
        </p:nvPicPr>
        <p:blipFill>
          <a:blip r:embed="rId2"/>
          <a:stretch>
            <a:fillRect/>
          </a:stretch>
        </p:blipFill>
        <p:spPr>
          <a:xfrm>
            <a:off x="10520400" y="200000"/>
            <a:ext cx="1371600" cy="1229868"/>
          </a:xfrm>
          <a:prstGeom prst="rect">
            <a:avLst/>
          </a:prstGeom>
        </p:spPr>
      </p:pic>
      <p:sp>
        <p:nvSpPr>
          <p:cNvPr id="4" name="TextBox 3"/>
          <p:cNvSpPr txBox="1"/>
          <p:nvPr/>
        </p:nvSpPr>
        <p:spPr>
          <a:xfrm>
            <a:off x="600000" y="1000000"/>
            <a:ext cx="12000000" cy="6000000"/>
          </a:xfrm>
          <a:prstGeom prst="rect">
            <a:avLst/>
          </a:prstGeom>
          <a:noFill/>
        </p:spPr>
        <p:txBody>
          <a:bodyPr wrap="square">
            <a:spAutoFit/>
          </a:bodyPr>
          <a:lstStyle/>
          <a:p>
            <a:pPr>
              <a:spcAft>
                <a:spcPts val="600"/>
              </a:spcAft>
              <a:defRPr b="1" sz="3200">
                <a:solidFill>
                  <a:srgbClr val="1F2937"/>
                </a:solidFill>
                <a:latin typeface="Segoe UI"/>
              </a:defRPr>
            </a:pPr>
            <a:r>
              <a:t>JvG Consultancy</a:t>
            </a:r>
          </a:p>
          <a:p>
            <a:pPr>
              <a:spcAft>
                <a:spcPts val="600"/>
              </a:spcAft>
              <a:defRPr b="0" sz="1000">
                <a:solidFill>
                  <a:srgbClr val="1F2937"/>
                </a:solidFill>
                <a:latin typeface="Segoe UI"/>
              </a:defRPr>
            </a:pPr>
          </a:p>
          <a:p>
            <a:pPr>
              <a:spcAft>
                <a:spcPts val="600"/>
              </a:spcAft>
              <a:defRPr b="0" sz="2000">
                <a:solidFill>
                  <a:srgbClr val="1F2937"/>
                </a:solidFill>
                <a:latin typeface="Segoe UI"/>
              </a:defRPr>
            </a:pPr>
            <a:r>
              <a:t>Safety • Governance • Advisory</a:t>
            </a:r>
          </a:p>
          <a:p>
            <a:pPr>
              <a:spcAft>
                <a:spcPts val="600"/>
              </a:spcAft>
              <a:defRPr b="0" sz="1000">
                <a:solidFill>
                  <a:srgbClr val="1F2937"/>
                </a:solidFill>
                <a:latin typeface="Segoe UI"/>
              </a:defRPr>
            </a:pPr>
          </a:p>
          <a:p>
            <a:pPr>
              <a:spcAft>
                <a:spcPts val="600"/>
              </a:spcAft>
              <a:defRPr b="0" sz="1200">
                <a:solidFill>
                  <a:srgbClr val="1F2937"/>
                </a:solidFill>
                <a:latin typeface="Segoe UI"/>
              </a:defRPr>
            </a:pPr>
            <a:r>
              <a:t>Generated: 14-08-2026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