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Calibri"/>
              </a:defRPr>
            </a:pPr>
            <a:r>
              <a:t>Safety Observation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47472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Phoenix Metals B.V. — eLearning Training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Trainingcode: TR-303-03  |  Versie: 1.1  |  Datum: 29 april 2026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Auteur: JvG Consultancy  |  Status: Goedgekeurd</a:t>
            </a:r>
          </a:p>
        </p:txBody>
      </p:sp>
      <p:pic>
        <p:nvPicPr>
          <p:cNvPr id="4" name="Picture 3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5029200"/>
            <a:ext cx="1645920" cy="1463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Safety Observation Process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TR-303-03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MT, HSE, leidinggevenden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Presentatie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Goedgekeurd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🎯 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het verschil uitleggen tussen safety observation en inspectie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herkent unsafe acts en unsafe conditions in de praktijk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past de STOP-Look-Think-Act methode toe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effectief feedback geven (positief én corrigerend)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het registratie- en analyseproces voor observaties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begrijpt de no-blame cultuur en kunt deze uitdragen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Waarom deze training?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Safety observations zijn de meest effectieve methode om incidenten te voorkomen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 elke dodelijke ongeval zijn er ~300 near-misses en ~30.000 unsafe acts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 HEINRICHT-piramide: investeer in de basis = voorkom de top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 III vereist actieve monitoring van veiligheidsprestaties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wil een proactieve veiligheidscultuur — observaties zijn de motor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Wetgeving en kader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Arbowet art. 3 — Zorgplicht werkgever + medewerkingplicht werknemer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 III — Safety Management System vereist actieve monitoring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ISO 45001 §9.1 — Monitoring, meting, analyse en evaluatie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IOGP (Oil &amp; Gas Producers) — Safety Observation Guidelines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DuPont — Safety Training Observation Program (STOP) — referentie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Bedrijfsvoorschriften Phoenix Metals — VR-500 serie (Observaties)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👁️  CONCEPT: Safety Observation vs Inspectie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INSPECTIE: controle op naleving van regels, voorschriften, procedures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Focus: wat is er fout? (compliance-gedreven)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Voorbeeld: controle of brandblussers gekeurd zijn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OBSERVATIE: kijken naar GEDRAG van medewerkers in hun werkomgeving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Focus: wat gaat goed, wat kan beter? (gedragsgedreven)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Voorbeeld: observeren hoe een operator PBM's aantrekt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Observaties zijn NIET bedoeld om te straffen — maar om te LEREN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🔍  UITLEG: Unsafe Acts vs Unsafe Conditions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UNSAFE ACT: onveilig GEDRAG door een persoon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Voorbeelden: PBM's niet dragen, procedure niet volgen, afkortingen nemen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UNSAFE CONDITION: onveilige TOESTAND in de werkomgeving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Voorbeelden: lekkage, ontbrekende afscherming, defecte apparatuur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Verhouding: ~88% van alle incidenten wordt veroorzaakt door unsafe acts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Daarom: focus op GEDRAG via observaties = grootste impact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VOORBEELD: Unsafe Acts bij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FFP2 dragen in plaats van FFP3 bij V₂O₅ hantering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Handschoenen niet vervangen na contaminatie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Aarding niet controleren voor start 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LOTO-slagen overslaan bij 'klein' onderhoud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Reinigen met bezem in plaats van ATEX-gecertificeerde zuiger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Werken zonder geldig PtW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Pauze nemen in ATEX-zone zonder toestemming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🔥  VOORBEELD: Unsafe Conditions bij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Stofafzetting &gt; 1 mm op constructies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Ontbrekende of onleesbare etiketten op containers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Defecte aardingskabels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Ontbrekende ventilatie (LEV defect)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Geblokkeerde vluchtroutes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Verlopen brandblussers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Lekkage H₂SO₄-leiding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❌  VALKUIL: Veelgemaakte fouten bij observaties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Observatie = controleren/betrappen (straffen)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Alleen negatieve observaties registreren (veilig gedrag ook!)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Observatie-formulier invullen ZONDER met de persoon te praten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Te weinig observaties uitvoeren (teken aan de muur)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Observaties alleen door HSE laten doen (IEMANDS verantwoordelijkheid!)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Geen follow-up op geregistreerde observaties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🛑  STOP — Look, Think, 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 = STOP — Neem de tijd, pauzeer je eigen taken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 = THINK — Wat zie je? Wat is het verwachte gedrag? Wat is het werkelijke gedrag?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 = OBSERVE — Kijk naar de TAAK, de PERSOON, de OMGEVING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 = PROCEED — Neem actie: praat, registreer, volg op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DuPont STOP-programma: bewezen effectief in procesindustrie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Minimaal 2 observaties per leidinggevende per week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👁️  Observatiegebieden — De 7 categorieën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PBM-gebruik — correct type, correcte pasvorm, correct gebruik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Positie van personen —vallen, strikken, beknelling, ergonomie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Gereedschappen en apparatuur — conditie, correct gebruik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Procedures en volgorde — wordt de procedure gevolgd?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Huiselijkheid (housekeeping) — orde, netheid, toegankelijkheid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Lichaamsmechanica — tillen, buigen, repetitieve bewegingen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Algemene omgeving — verlichting, geluid, temperatuur, ventilatie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👍  Feedback geven — Positief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Positieve feedback = minstens zo belangrijk als corrigerende feedback!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Versterkt gewenst gedrag (gedrag dat beloond wordt, wordt herhaald)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Concrete, specifieke feedback: niet 'goed bezig' maar 'ik zie dat je FFP3 draagt bij V₂O₅, prima!'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Direct geven (niet dagen later)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Publiek of privé? Afhankelijk van cultuur — publiek kan motiveren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Doel: 70% positieve observaties, 30% corrigerende (positieve ratio!)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💬  Feedback geven — Corrigerend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ALTIJD in een no-blame context: 'Ik zie dat... kan ik je helpen?'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Focus op GEDRAG, niet op de PERSOON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Stel vragen: 'Waarom doe je het op deze manier?' (begrijp de context)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Samen oplossing zoeken: 'Wat kunnen we doen om dit veiliger te maken?'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Spreek af wat verandert en wanneer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NOOIT: schreeuwen, belachelijk maken, straffen voor melding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Registratie — Safety Observation Card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Elke observatie wordt geregistreerd op een observation card (papier of digitaal)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Velden: datum, tijd, locatie, observator, categorie, beschrijving, actie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Positief én corrigerend — beide registreren!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Anoniem invullen indien gewenst (bij gevoelige observaties)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Inleveren bij HSE of digitaal via het veiligheidsplatform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Target: minimaal 10 observaties per 100 werknemers per week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📊  Trending en analyse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Alle observaties worden maandelijks geanalyseerd door HSE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Trending: welke categorieën komen het meest voor?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Hotspots: op welke locaties/afdelingen de meeste observaties?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Seizoensgebonden patronen: meer observaties in winter? Na vakanties?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Vergelijking met incidentdata: dalen incidenten als observaties stijgen?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Rapportage naar MT in maandelijks HSE-overleg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📈  Koppeling aan KPI's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Observatiegraad: aantal observaties per medewerker per maand (target: ≥ 2)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Positieve ratio: % positieve observaties (target: ≥ 70%)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Sluitingspercentage: % afgehandelde observaties binnen 14 dagen (target: ≥ 90%)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Correlatie met TRIR: dalen incidenten als observaties stijgen?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Feedback-kwaliteit: zijn de observaties specifiek en actiegericht?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MT-zichtbaarheid: hoeveel observaties worden door MT-leden gedaan?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🤝  No-blame cultuur — Essentie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Medewerkers die onveilige situaties melden = HELDEN, niet verraders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Focus op SYSTEEMFALEN, niet op persoonlijke schuld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Als iemand een unsafe act vertoont: vraag WAAROM, niet wie de schuldige 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Straffen voor melden = einde van de observatiecultuur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James Reason: 'We can't change the human condition, but we can change the conditions under which humans work'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Just Culture: eerlijke, open cultuur met duidelijke grenzen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⚖️  Just Culture — Gedragskeuzemodel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OPZETTELIJK gedrag → disiplinaire actie (bewust onveilig gedrag)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ROEKELLOOS gedrag → disiplinaire actie (bewust risico genomen)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NIET-NALEEFBAARHEID → coaching (onwetendheid, onvermogen)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MENSELIJKE FOUT → systeemverbetering (Iedereen maakt fouten)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de grens ligt bij opzettelijk en roekeloos gedrag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Medewerkers die incidenten/observaties melden = altijd beschermd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🏭  Voorbeelden uit de metaalindustrie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Corus (Tata Steel) IJmuiden: STOP-programma met 500+ observaties/maand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ArcelorMittal: gedragsobservatieprogramma reduceerde TRIR met 40%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Shell: 'Hearts &amp; Minds' programma — observaties als kerninstrument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Dow Chemical: behavioral-based safety observaties &gt; 10.000/jaar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Common factor: MT-betrokkenheid en no-blame cultuur = succesfactoren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👔  MT-rol in het observatieproces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MT-leden MOETEN zelf observaties uitvoeren (voorbeeldgedrag!)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Minimaal 1 observatie per MT-lid per week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Zichtbaarheid: MT op de vloer = signaal dat veiligheid serieus 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Maandelijks veiligheidsoverleg: observatietrends bespreken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Beloning: beste observateurs erkennen (publiekelijk!)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Investering: middelen beschikbaar stellen voor verbeteracties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🔄  Observatiecyclus — Plan-Do-Check-Act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PLAN: Bepaal focusgebied (bijv. PBM-gebruik in Q2)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DO: Voer observaties uit (minimaal 2/week per leidinggevende)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CHECK: Analyseer resultaten (maandelijks trending)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ACT: Implementeer verbeteringen, pas focus aan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Herhaal → continue verbetercyclus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integratie in ISO 45001 management review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(1/2)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Observatie ≠ inspectie: focus op gedrag, niet alleen compliance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Unsafe acts (88%) &gt; unsafe conditions — focus op gedrag!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STOP-methode: Stop, Think, Observe, Proceed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70/30 regel: minstens 70% positieve feedback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(2/2)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No-blame cultuur: melden = helpen, niet verraden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Just Culture: onderscheid tussen opzettelijk, roekeloos en menselijke fout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MT moet het VOORBEELD geven: zelf observeren, zichtbaar op de vloer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Observaties koppelen aan KPI's en trending voor continue verbetering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📚 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[1] Arbowet art. 3 — Zorgplicht en medewerkingplicht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[2] Seveso III Richtlijn 2012/18/EU — SMS en monitoring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[3] ISO 45001:2018 §9.1 — Monitoring en evaluatie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[4] IOGP Report 435 — Safety Observation Guidelines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[5] DuPont — Safety Training Observation Program (STOP)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[6] James Reason — 'Managing the Risks of Organizational Accidents' (1997)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[7] Heinrich — Industrial Accident Prevention (1931, piramide)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[8] Shell — Hearts &amp; Minds safety culture programme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[9] NEN-EN-ISO 45001 — Managementsysteem arbeidsomstandigheden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[10] Sidney Dekker — 'Just Culture: Restoring Trust and Accountability' (2024)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🔺  Heinrich-piramide — De basis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 DODELIJK ONGEVAL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30 MELDBARE ONGEVALLEN (met letsel)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300 NEAR-MISSES (zonder letsel, maar potentieel gevaarlijk)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3.000 UNSAFE ACTS (gedrag dat tot een incident KAN leiden)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300.000 OBSERVATIEKANSEN = KANSEN OM TE LEREN EN TE VERBETEREN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Investeer in de basis (observaties) = voorkom de top (dodelijke ongevallen)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doel: 10+ observaties per week per 100 medewerkers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📅  Observatie voorbereiding — Voordat je de vloer opgaat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Bepaal het observatiegebied en de focus (bijv. PBM's, LOTO, reiniging)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Ken de relevante procedures en standaarden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Bereid je voor: observation card/tablet, pen, PBM's zelf!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Zorg voor een open houding — je komt om te LEREN, niet om te STRAFFEN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Plan voldoende tijd (minimaal 15-30 minuten per observatie)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Informeer het team dat je observaties uitvoert (geen verrassing!)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👁️  Observatie uitvoeren — Tijdens de observatie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Nader langzaam — geen verstoring van het werk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Observeer 5-10 minuten voordat je actie onderneemt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Let op: taak, persoon, omgeving, gereedschap, procedure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Noteer ZOWEL positieve als corrigerende observaties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Spreek de persoon aan — stel vragen, luister actief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Geef concrete, specifieke feedback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Bedank de persoon voor zijn/haar tijd en medewerking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✅  Observatie na afloop — Follow-up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Vul de observation card volledig in (direct na de observatie!)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Noteer: datum, tijd, locatie, categorie, beschrijving, actie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Lever de kaart in bij HSE of registreer digitaal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Indien corrigerende actie nodig: afspraken maken en opvolgen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Controleer na 1 week: is de actie uitgevoerd?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Deel positieve observaties in teamvergaderingen (good practice!)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📊  Veilige en onveilige gedragingen — Taxonomie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VEILIG GEDRAG: volgt procedures, draagt PBM's, communiceert, rapporteert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AT-RISK GEDRAG: kleine afwijkingen, kortere route, routine-overschatting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ONVEILIG GEDRAG: bewust negeren van procedures, risico's nemen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Meeste observaties vallen in de 'at-risk' categorie — dit is waar de winst zit!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At-risk → veilig = culturale verschuiving = langdurige impact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focus op at-risk gedragingen, niet wachten tot het onveilig is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🚧  Barrières voor observatiecultuur — En hoe ze te doorbreken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Barrière: 'Geen tijd' → Oplossing: plan observaties in de agenda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Barrière: 'Collega's vinden het vervelend' → Oplossing: uitleggen WAAROM, positieve benadering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Barrière: 'Ik weet niet wat ik moet observeren' → Oplossing: observatiekaart gebruiken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Barrière: 'Het leidt toch tot niets' → Oplossing: toon resultaten, deel successen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Barrière: 'Straks word ik gestraft' → Oplossing: no-blame expliciet maken en LEREN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Sleutel: MT-betrokkenheid en zichtbaarheid op de vloer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📈  Leading vs Lagging indicators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LEADING (proactief): aantal observaties, aantal toolbox meetings, training-uren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Voorspellen toekomstige veiligheidsprestaties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LAGGING (reactief): TRIR, AFIR, aantal ongevallen, ziektedagen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Meten wat al is gebeurd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Observaties zijn LEADING indicators: ze meten wat je DOET om veiligheid te bevorderen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KPI's: observatiegraad (leading) gekoppeld aan TRIR (lagging)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Doel: dalende TRIR door stijgende observatiegraad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🔗  Observaties en MoC — De verbinding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Bij Management of Change (MoC): verhoogde observatiefrequentie!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Nieuwe procedure? → observeer of deze correct wordt gevolgd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Nieuwe apparatuur? → observeer of medewerkers correct omgaan met de risico's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Nieuwe medewerkers? → observeer of zij de procedures begrijpen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 incidenten? → observeer of corrigerende maatregelen werken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Observaties = de verbindende factor in het veiligheidsmanagementsysteem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📱  Digitale observatie-tools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digitaal observatieplatform (via veiligheidsmanagementsysteem)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Voordelen: real-time data, automatische trending, dashboarding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Mobiele app: observaties direct op de vloer registreren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Foto-functie: visuele ondersteuning van observaties (met toestemming!)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Automatische rapportages: maandelijkse trending naar MT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Data-privacy: observaties zijn anoniem verwerkt (GDPR-compliant)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🪜  Safety culture ladder — Niveaus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Niveau 1: PATHOLOGISCH — 'We geven niets om veiligheid'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Niveau 2: REACTIEF — 'We nemen actie NA een incident'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Niveau 3: BEREKENEND — 'We hebben systemen, maar volgen ze niet altijd'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Niveau 4: PROACTIEF — 'We zoeken actief naar verbetering' ← PHOENIX METALS DOEL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Niveau 5: GENEREREND — 'Veiligheid zit in ons DNA, we leren van alles'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Observaties zijn het voertuig om van niveau 3 naar 4 en 5 te komen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❓  Praktijktest — Zelftest vragen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Wat is het verschil tussen een observatie en een inspectie?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Noem de 5 vragen van de STOP-methode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Waarom is de positieve ratio (70/30) belangrijk?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Wat is een unsafe act en wat is een unsafe condition?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Hoe geef je effectieve corrigerende feedback?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Wat is de Heinrich-piramide en wat betekent deze voor observaties?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Wat is het verschil tussen leading en lagging indicators?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