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004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0" y="54864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1168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007BBF"/>
                </a:solidFill>
                <a:latin typeface="Calibri"/>
              </a:defRPr>
            </a:pPr>
            <a:r>
              <a:t>AWARENESS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Calibri"/>
              </a:defRPr>
            </a:pPr>
            <a:r>
              <a:t>Kwik (Mercury / Hg)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AACCEE"/>
                </a:solidFill>
                <a:latin typeface="Calibri"/>
              </a:defRPr>
            </a:pPr>
            <a:r>
              <a:t>Olie, Gas, Petrochemie &amp; Offshore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30352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66666"/>
                </a:solidFill>
                <a:latin typeface="Calibri"/>
              </a:defRPr>
            </a:pPr>
            <a:r>
              <a:t>Niveau: Gevorderd  |  Duur: 30–45 min  |  Versie v1.0 — April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10 modules • 30–45 min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 Kwik — Eigenschappen en Vormen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2.  Kwik in de Industrie — Bronnen en Toepassingen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 Blootstellingsroutes en Toxicokinetiek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4.  Gezondheidseffecten — Acuut en Chronisch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 Wettelijk Kader — OEL's en Classificatie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6.  Meten en Monitoring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7.  Preventieve Maatregelen — STOP-strategie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8.  Kwik in Olie &amp; Gas — Specifieke Risico's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9.  Noodprocedure bij Kwikspill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10. Praktijk en Casuïstiek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Leerdoelen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Na afronding kan de medewerker: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De drie kwikvormen (elementair, anorganisch, organisch) benoemen en fysisch-chemische eigenschappen beschrijven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2. Blootstellingsroutes kwantificeren (inhalatie 80%, dermaal, oraal) en toxicokinetische distributie uitleggen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Acute en chronische gezondheidseffecten onderscheiden per kwikvorm, inclusief drempelwaarden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4. Nederlandse OEL-waarden (TWA-8h, STEL-15min) en biologische grenswaarden parafraseren uit het Arbobesluit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Leerdoelen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Na afronding kan de medewerker: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De STOP-strategie (Bron, Technisch, Organisatorisch, Persoonlijk) toepassen op een kwikwerkpleksituatie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6. Een kwikspill classificeren (klein/groot) en de juiste noodprocedure volgen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7. Specifieke risico's van kwik in olie &amp; gas (aluminiumcorrosie, MRU) benoemen en mitigerende maatregelen beschrijven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8. Een kwikmeting interpreteren (OEL vs. biologische grenswaarde) en consequenties voor actie formuleren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Kwik — Eigenschappen en Vormen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3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Elementair Kwik (Hg⁰)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Fysisch-chemische eigenschappen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Enige metaal dat bij standaardomstandigheden vloeibaar is (smeltpunt −38,83°C, kookpunt 356,73°C)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Zilverwit, metallische glans — dichtheid 13,534 g/cm³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Dampdruk bij 20°C: 0,00185 mmHg — reeds aanzienlijk bij kamertemperatuur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Dampdrukcurve: 40°C → 0,012 mmHg  |  100°C → 0,27 mmHg  |  250°C → 12 mmHg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Relatieve dampdichtheid ~6,9 — accumuleert in lage ruimtes, kelders, putten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Kwikdamp: kleurloos én reukloos — GEEN sensorische waarschuwing mogelijk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Anorganische &amp; Organische Kwikverbindingen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Anorganisch: Hg²⁺ zouten  |  Organisch: methyl-, dimethyl-, ethyl-, fenylkwik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Kwik(I)-chloride (calomel, Hg₂Cl₂) — wit poeder, weinig oplosbaar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Kwik(II)-chloride (sublimaat, HgCl₂) — zeer toxisch, hoog oplosbaar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Kwik(II)-oxide (HgO) — rood/geel poeder, batterijen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Kwiksulfide (HgS, cinnaber) — zeer laag oplosbaar, stabiele eindvorm bij decontaminatie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Methylkwik (CH₃Hg⁺) — lipofiel, passeert BBB, halfwaardetijd hersenen ~230 dagen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Dimethylkwik ((CH₃)₂Hg) — zeer vluchtig, extreem toxisch, breekvlamig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Ethylkwik / Fenylkwik — historisch als fungicide (EU-verbod sinds 1991)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Kwik in de Industrie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Bronnen en Toepassingen • 4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Typische Kwikconcentraties per Industrie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Kwik komt van nature voor in geologische formaties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Olie &amp; gas — Aardgas: 0,1 – 5.000 µg/Nm³ (reservoir-afhankelijk)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Olie &amp; gas — Condensaat: 1 – 200 µg/kg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Olie &amp; gas — Ruwe olie: 0,01 – 10 mg/kg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Petrochemie — PVC (HgCl₂ katalysator): varieert mg/kg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Chloor-alkali (historisch): 1 – 50 g Hg/ton Cl₂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Tandheelkunde — Amalgam: 50% Hg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Fluorescentielampen: 3 – 5 mg/lamp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Goudwinning — Amalgamatie: kg/locatie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Kwik in Olie &amp; Gas — Specifiek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Aardgas: kwik van nature in geologische formaties; sterk variabel per veld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Seizoenspatronen: hogere concentraties in warme periodes (verhoogde dampdruk)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Corrosierisico: Hg + Al → amalgam → intergranulaire corrosie → catastrofaal falen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EU-emissiebeleid: Nederlandse gaswinning onderhevig aan monitoring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Uitdovende toepassingen: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Chloor-alkali: membraanelektrolyse vervangt kwik-cel sinds ~2010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Meetinstrumenten: digitale sensoren vervangen kwikthermometers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Tandheelkunde: amalgam uitfaserend (EU-verbod &lt;15 jaar vanaf jan 2025)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Blootstellingsroutes en Toxicokinetiek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4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Blootstellingsroutes en Absorptiepercentages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Absorptie verschilt dramatisch per kwikvorm en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Elementair Hg⁰ — Inhalatie ~80% | Dermal &lt;0,01% | Oraal &lt;0,01%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Anorganisch Hg²⁺ — Inhalatie ~10-30% | Dermal ~2-5% | Oraal ~7-15%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Methylkwik CH₃Hg⁺ — Inhalatie ~60-80% | Dermal ~5-10% | Oraal &gt;95%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Distributie Hg⁰: Longen → bloedbaan → BBB → hersenen, nieren, lever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oxideert in rode bloedcellen tot Hg²⁺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Distributie Hg²⁺: bindt aan glutathion → accumuleert in nieren (prox. tubuli)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Distributie CH₃Hg⁺: GI → bloed → BBB → cerebellaire cortex → PLACENTA (10-50× moeder)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Bindt aan sulfhydrylgroepen (−SH) van eiwitten → enzymdisruptie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Biologische Halfwaardetijden en Uitscheiding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Hg⁰ (heel lichaam): ~58 dagen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Hg²⁺ (nieren): ~30-60 dagen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CH₃Hg⁺ (heel lichaam): ~70-80 dagen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CH₃Hg⁺ (hersenen): ~230 dagen — LANGE RETENTIE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Uitscheiding anorganisch: urine (&gt;80%), feces, zweet, speeksel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Uitscheiding methylkwik: feces (~90%, enterohepatische cyclus), urine (minimaal)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Haren/nagels: passieve uitscheiding — historische biomarker methylkwik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Gezondheidseffecten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Acuut en Chronisch • 5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Acute Blootstelling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Chemische pneumonitis — Hg⁰ damp &gt;1-5 mg/m³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Stomatitis, gingivitis, kwiklijn (blauwe lijn op tandvlees)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Braken, diarree, abdominale pijn — Hg²⁰ zouten oraal &gt;50 mg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Tremor, ataxie, dysartrie — Hg⁰ damp &gt;0,5 mg/m³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Shock, nierfalen — HgCl₂ oraal &gt;1 g (potentieel fataal)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Chronische Blootstelling — Elementair &amp; Kwikzouten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Tremor ("hatter's shakes") — cerebellaire/basale ganglia disfunctie — &gt;50 µg/m³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Erethisme — prikkelbaarheid, geheugenverlies, slapeloosheid, depressie — &gt;25 µg/m³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Nefrotoxiciteit — tubulaire schade, proteinurie — &gt;25 µg/g creatinine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Neurocognitieve achteruitgang — concentratie, geheugen, reactietijd — &gt;20 µg/m³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Autonome disfunctie — hartkloppingen, hyperhidrose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Kwikzouten (Hg²⁺): proximale tubulusnecrose → proteinurie → nierfalen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Kwiknefrose: erkende beroepsziekte (NCvB code 1802)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Historisch: "Mad as a Hatter" — 18e/19e eeuw, Hg(NO₃)₂ in viltbehandeling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Chronische Blootstelling — Methylkwik (Minamata)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Cerebellaire ataxie — coördinatieverlies, wankelgang, dysmetrie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Gezichtsveldbeperking — concentrische constrictie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Gehoorverlies — sensorineuraal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Spasticiteit — verhoogde spierspanning, hyperreflexie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Perifere neuropathie — paresthesieën, handen en voeten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Fetaal: ERNSTIGE cerebrale schade — microcefalie, verstandelijke beperking, blindheid, doofheid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Minamata, Japan 1956 | Niigata 1965 | Irak 1971-72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Wettelijk Kader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OEL's en Classificatie • 5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Nederlandse Arbowaarden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MAC-waarde (TWA-8h): 0,025 mg/m³ — Arbobesluit bijlage XI-A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STEL (15 min): 0,075 mg/m³ (3× MAC)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Actiewaarde: 0,0125 mg/m³ — bij &gt;50% MAC: arbeidshygiënische strategie verplicht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Biologische grenswaarde — Urine: &lt;20 µg/g creatinine (SER)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Biologische grenswaarde — Bloed: &lt;15 µg/L totaal Hg (SER)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EU- en Internationale Classificatie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 CLP/REACH: SVHC (Substance of Very High Concern)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 KMR: Repr. 1B (H360Df) — schadelijk voor ongeboren kind; vruchtbaarheid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 KMR: STOT RE 1 (H372) — doelorgaan toxiciteit (zenuwstelsel, nieren)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IARC: Groep 3 — niet classificeerbaar carcinogeniciteit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 CLP: Aquatic Acute 1 (H400), Aquatic Chronic 1 (H410)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EU Verordening 2017/852 — verbod productie/import/export kwik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Minamata Convention (UNEP 2013) — 140+ landen, NL geratificeerd 2017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REACH — SVHC, autorisatieplicht, Restrictie Annex XVII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Arbobesluit art. 3.22-3.26 — veilige werkplek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Beroepsziektenregistratie (NCvB)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GEO 1801: Kwikintoxicatie (acute/chronische)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GEO 1802: Kwiknefrose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Melding: verplicht via bedrijfsarts bij vermoeden beroepsziekte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Registratie: NCvB — Nederlands Centrum voor Beroepsziekten, AMC Amsterdam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Afvalclassificatie: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Kwikspill-materiaal: Euralcode 16 05 06* (gevaarlijk afval)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MRU-sorbent (verzadigd): 16 05 06*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• Fluorescentielampen: 20 01 23*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Meten en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4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Lucht- en Biologische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Meetmethoden en detectielimieten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Jerome 411-X (gold film amperometrie) — 0,003 mg/m³, draagbaar real-time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Lumex RA-915+ (Zeeman-AAS) — 0,001 mg/m³, hoge gevoeligheid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Hopcalite tube + lab-analyse — 0,0005 mg/m³, TWA-bemonstering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Persoonlijke bemonstering — NIOSH 6009/6007 — 0,001 mg/m³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Biologisch — Urine: totaal Hg &lt;20 µg/g creatinine (halfjaarlijks)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Biologisch — Bloed: totaal Hg &lt;15 µg/L (bij acute incidenten)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Biologisch — Haren/nagels: methylkwik historisch (geen wettelijke limiet)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Meetstrategie conform NEN-EN 689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Inventarisatie: blootstellingspatronen (werkcycli, taken)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2. Strategie: minimaal 3 representatieve metingen per werkplek/functie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Indeling: Groep 1 (&lt;10% MAC) | Groep 2 (10-50%) | Groep 3 (&gt;50%)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4. TWA: 8-uur tijdsgewogen gemiddelde; STEL: 15-minuutgemiddelde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Documentatie: kalibratiecertificaat, datum, omstandigheden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Compleet drempelwaardenoverzicht: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MAC (TWA-8h): 0,025 mg/m³  |  STEL (15 min): 0,075 mg/m³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Actiewaarde: 0,0125 mg/m³  |  BGW urine: 20 µg/g cr  |  BGW bloed: 15 µg/L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Preventieve Maatregelen — STOP-strategie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5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S — Bronmaatregelen  &amp;  T — Technische Maatregelen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BRON (Substitution):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Digitale sensoren (PT100), MRU bij gasverwerking, amalgamvrije tandheelkunde, LED-verlichting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TECHNISCH: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Lokale afzuiging ≥0,5 m/s (EN 14175)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Ventilatie ≥6 ACH in kwikwerkruimtes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Mercurysorb-filters (koper/zink-sulfide, geïmpregneerde actieve kool)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Gesloten systemen — gastight verbindingen, double-seal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Vloeistofdichte vloeren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Continue kwikdampmonitoring met alarm (&gt;50% MAC = 0,0125 mg/m³)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O — Organisatorisch  &amp;  P — Persoonlijk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ORGANISATORISCH: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Werkvergunning verplicht bij kwikblootstellingsrisico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Blootstellingsregister per medewerker (taak, duur, concentratie)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Jobrotatie — maximale blootstellingstijd per shift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PAGO met biologische monitoring — jaarlijkse herhalingstraining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Zwangere vrouwen en &lt;18 jaar: GEEN werk met kwik (Repr. 1B)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PERSOONLIJK: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Halfgezichtsmasker P3 + gasfilter Hg (EN 371) — NIET FFP2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Nitril handschoenen ≥0,5 mm, dubbele handschoenentechniek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Wegwerp overal type 5/6, spatbril / gezichtsscherm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NIET eten, drinken of roken op werkplek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Spill-kit &amp; Decontaminatieprotocol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Spill-kit: zwavelpoeder, amalgamerende spons, Hg-stofzuiger, afsluitbare containers, PBM-set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Decontaminatie — 10 stappen: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Zone afzetten (min. 3 m)  |  2. Ventilatie maximaliseren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PBM dragen  |  4. Zwavelpoeder royaal aanbrengen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15 minuten laten reageren (HgS-vorming)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6. Opruimen met amalgamerende spons → afsluitbare container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7. Oppervlak decontamineren (detergent + zwaveloplossing)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8. Nmeten — &lt;0,025 mg/m³ vóór vrijgave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9. Afval als gevaarlijk afval (Euralcode 16 05 06*)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10. Documenteren — incidentrapport, metingsrapport, afvoerbon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Kwik in Olie &amp; Gas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Specifieke Risico's • 4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Aluminiumcorrosie en MRU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Hg⁰ (gasfase) + Al-oppervlak → Hg-aluminium amalgam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→ Intergranulaire corrosie → wanddikte-vermindering → catastrofaal falen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→ LNG cryogene installaties (−162°C): brittle fracture → explosie/lekkage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Beïnvloedende factoren: temperatuur, vochtigheid, kwikconcentratie (&lt;10 µg/Nm³ volstaat), materiaal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Kwikremoval Units (MRU):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Actieve kool (geïmpregneerd): &gt;99% efficiëntie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Sulfur-geïmpregneerde kool: &gt;99,5%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Metaloxide sorbent (ZnO/CuO): &gt;99%, hogere temp-bestendigheid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Koudetrappers: &gt;95%, combinatie met gasbehandeling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Case Study: Skikda LNG Explosie (2004)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Locatie: Skikda LNG complex, Sonatrach, Algerije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19 januari 2004 — Explosie in LNG trein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27 doden, 74 gewonden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Oorzaak: meervoudig; kwik-gerelateerde aluminiumcorrosie als BIJDRAGENDE FACTOR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Lessen: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Zelfs na MRU kan residu-kwik langdurige corrosie veroorzaken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Materiaalselectie (geen Al bij Hg) en monitoring zijn essentieel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Branche-breed herzien materiaalselectie en MRU-specificaties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Sampling: gastight (316SS/PTFE), verwarmde lijnen &gt;120°C, CV-AAS of ICP-MS analyse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Noodprocedure bij Kwikspill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4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Kleine Spill (&lt;25 ml) &amp; Grote Spill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KLEINE SPILL (&lt;25 ml / ~340 g):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Zone evacueren (3 m)  |  2. Ventilatie maximaliseren  |  3. SBD informeren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4. Spill-kit + PBM  |  5. Zwavelpoeder → 15 min → opruimen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6. Decontamineren  |  7. Nmeten &lt;0,025 mg/m³  |  8. Zone vrijgeven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GROTE SPILL (&gt;25 ml / onbekend):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ALGEMEEN ALARM / ontruiming  |  2. Recirculatie UIT, exhaust AAN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HSEQ inschakelen  |  4. Zone afzetten min. 10 m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Professionele saneringsfirma  |  6. Continue monitoring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7. Documentatie + NCvB-melding  |  8. Verificatiemeting gecertificeerde partij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Brand met Kwik &amp; Persoonlijke Besmetting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Brand met kwik: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Verhitting &gt;357°C → kwikdamp — EVACUEREN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Blussen met DROOG POUDER of CO₂ — NOOIT WATER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Na brand: volledige kwikdampmeting en -sanering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Persoonlijke besmetting: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Kwik op huid → onmiddellijk wassen met water en zeep (geen oplosmiddelen)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Kwik op kleding → uittrekken, als gevaarlijk afval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Kwik in oog → minimaal 15 min spoelen lauw water + medische controle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Inademing kwikdamp → frisse lucht + medische controle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Ingestie → direct medische hulp, GEEN braken opwekken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432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007BBF"/>
                </a:solidFill>
                <a:latin typeface="Calibri"/>
              </a:defRPr>
            </a:pPr>
            <a:r>
              <a:t>MODULE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Praktijk en Casuïstiek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206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AACCEE"/>
                </a:solidFill>
                <a:latin typeface="Calibri"/>
              </a:defRPr>
            </a:pPr>
            <a:r>
              <a:t>3 min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Casus 1 &amp;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CASUS 1 — Gebroken thermometer in kelderopslag: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Niet zelf opruimen; SBD waarschuwen; kelder afsluiten + ventileren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Getrainde medewerker met PBM + spill-kit; zwavelpoeder → 15 min → opruimen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Nmeten &lt;0,025 mg/m³ vóór vrijgave; afvoer 16 05 06*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Leerpunt: kwikdamp is zwaarder dan lucht — accumuleert in kelders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CASUS 2 — Kwikverdacht materiaal bij pijpleiding inspectie: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Niet aanraken; gastight monstername; analyse CV-AAS/ICP-MS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Bij bevestiging: kwikhoudend materiaal als gevaarlijk afval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Is de pijpleiding van aluminium? → corrosie-inspectie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Advies: MRU installeren, materiaalkeuze herzien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Leerpunt: afwezigheid MRU ≠ afwezigheid kwik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Casus 3 &amp; Erkende Beroepsziekten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CASUS 3 — 50 fluorescentielampen vervangen, 1 breekt: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Ruimte evacueren 15 min; niet stofzuigen!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Fragmenten met dikke karton/tape oprapen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→ Afvoer 20 01 23* via Wecycle/LightRec; PBM: handschoenen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Leerpunt: 3-5 mg Hg per lamp; cumulatie bij grootschalig vervangen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Erkende beroepsziekten (NCvB):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GEO 1801: Kwikintoxicatie (acute/chronische)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   GEO 1802: Kwiknefrose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Discussievragen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7772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AACCEE"/>
                </a:solidFill>
                <a:latin typeface="Calibri"/>
              </a:defRPr>
            </a:pPr>
            <a:r>
              <a:t>6 stellingen voor groepsdiscussie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D1. Jouw installatie gebruikt Al heat exchangers zonder MRU. Hoe beargumenteer je preventieve MRU-installatie (STOP + Skikda)?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D2. Biologische monitoring 18 maanden niet uitgevoerd. Risico's, corrigerende acties, verantwoording richting directie?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D3. Medewerker weigert P3+Hg masker ("oncomfortabel", meting ver onder MAC). Hoe ga je hiermee om?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D4. Kosten-batenanalyse: kwikhoudende meetinstrumenten vervangen door digitale alternatieven?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D5. Offshore platform: kwik in condensaat 800 µg/Nm³, MRU uitgevallen. Onmiddellijke acties?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D6. Minamata Convention — hoe kan een intl. O&amp;G bedrijf bijdragen buiten eigen operaties?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611866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" y="2286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Samenvatting — Key Messages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1. Kwikdamp is onzichtbaar én reukloos — je merkt het niet tot het te laat is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2. MAC-waarde: 0,025 mg/m³ — bij &gt;50% (actiewaarde 0,0125) zijn maatregelen verplicht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3. STOP-strategie: Bron → Technisch → Organisatorisch → Persoonlijk (in deze volgorde!)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4. Kwik in aardgas is reëel — MRU en materiaalselectie zijn noodzaak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5. NOOIT standaard stofzuiger bij kwik — dampverspreiding → catastrofaal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6. Biologische monitoring: urine &lt;20 µg/g creatinine, bloed &lt;15 µg/L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7. Zwangere vrouwen: geen werk met kwik (Repr. 1B — H360Df)</a:t>
            </a:r>
          </a:p>
          <a:p>
            <a:pPr>
              <a:spcAft>
                <a:spcPts val="600"/>
              </a:spcAft>
              <a:defRPr sz="1700">
                <a:solidFill>
                  <a:srgbClr val="1A1A1A"/>
                </a:solidFill>
                <a:latin typeface="Calibri"/>
              </a:defRPr>
            </a:pPr>
            <a:r>
              <a:t>8. Bij spill: altijd meten ná opruiming — pas vrijgeven bij &lt;0,025 mg/m³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00400"/>
            <a:ext cx="12191695" cy="54864"/>
          </a:xfrm>
          <a:prstGeom prst="rect">
            <a:avLst/>
          </a:prstGeom>
          <a:solidFill>
            <a:srgbClr val="007B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0" y="914400"/>
            <a:ext cx="1223732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4747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Calibri"/>
              </a:defRPr>
            </a:pPr>
            <a:r>
              <a:t>Vragen?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5720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AACCEE"/>
                </a:solidFill>
                <a:latin typeface="Calibri"/>
              </a:defRPr>
            </a:pPr>
            <a:r>
              <a:t>JvG HSEQ — Awareness Training Kwik — v1.0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666666"/>
                </a:solidFill>
                <a:latin typeface="Calibri"/>
              </a:defRPr>
            </a:pPr>
            <a:r>
              <a:t>Neem contact op met uw HSEQ-afdeling voor vragen of aanvullende trainingen.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HSEQ — Awareness Training Kwik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