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160520"/>
            <a:ext cx="12191695" cy="635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6960" y="320040"/>
            <a:ext cx="1737360" cy="15636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1371600"/>
            <a:ext cx="10515600" cy="109728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4000" b="1" i="0">
                <a:solidFill>
                  <a:srgbClr val="FFFFFF"/>
                </a:solidFill>
                <a:latin typeface="Calibri"/>
              </a:rPr>
              <a:t>TOOLBOX TALK — WATERSTOFSULFIDE (H2S)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514600"/>
            <a:ext cx="10515600" cy="54864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BFD3E6"/>
                </a:solidFill>
                <a:latin typeface="Calibri"/>
              </a:rPr>
              <a:t>Herkennen · Meten · Overleven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389120"/>
            <a:ext cx="10515600" cy="164592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Duur: 15 minuten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Doelgroep: Monteurs &amp; veldmedewerkers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Basis: JvG HSE-08-P101.00 (Procedure H2S)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0" i="1">
                <a:solidFill>
                  <a:srgbClr val="9FB3C6"/>
                </a:solidFill>
                <a:latin typeface="Calibri"/>
              </a:rPr>
              <a:t>Voor wie geen HSEQ-achtergrond heeft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08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9601200" cy="86868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Wat je na deze praat weet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13232"/>
            <a:ext cx="9601200" cy="32004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BFD3E6"/>
                </a:solidFill>
                <a:latin typeface="Calibri"/>
              </a:rPr>
              <a:t>Leerdoelen · 1 minuut</a:t>
            </a:r>
          </a:p>
        </p:txBody>
      </p:sp>
      <p:pic>
        <p:nvPicPr>
          <p:cNvPr id="6" name="Picture 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164592"/>
            <a:ext cx="1371600" cy="1234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1325880"/>
            <a:ext cx="5486400" cy="219456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325880"/>
            <a:ext cx="5486400" cy="635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" y="1435608"/>
            <a:ext cx="5157216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Herkennen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1828800"/>
            <a:ext cx="5157216" cy="16002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Wat H2S is en hoe het ruikt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Waar het zich ophoopt op de werkplek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Waarom 'geen lucht' juist gevaar is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45352" y="1325880"/>
            <a:ext cx="5486400" cy="219456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45352" y="1325880"/>
            <a:ext cx="5486400" cy="635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9944" y="1435608"/>
            <a:ext cx="5157216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Handelen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9944" y="1828800"/>
            <a:ext cx="5157216" cy="160020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Werkvergunning &amp; gasmeting eisen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Wat je doet bij alarm / slachtoffer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Meten = weten, geen meter = geen toegang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794760"/>
            <a:ext cx="11274552" cy="146304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7200" y="3794760"/>
            <a:ext cx="76200" cy="14630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931920"/>
            <a:ext cx="10789920" cy="118872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003366"/>
                </a:solidFill>
                <a:latin typeface="Calibri"/>
              </a:rPr>
              <a:t>Kernboodschap van vandaag: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1F2937"/>
                </a:solidFill>
                <a:latin typeface="Calibri"/>
              </a:rPr>
              <a:t>Ruik je rotte eieren en verdwijnt de lucht? Dat is géén geruststelling — je reukzin valt uit. Direct gevaar.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5760" y="6473952"/>
            <a:ext cx="822960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JvG Consultancy  |  Safety • Governance • Advisory  |  ©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24160" y="6473952"/>
            <a:ext cx="146304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H2S Toolbox Talk  ·  2/13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78240" y="6053328"/>
            <a:ext cx="310896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1">
                <a:solidFill>
                  <a:srgbClr val="374151"/>
                </a:solidFill>
                <a:latin typeface="Calibri"/>
              </a:rPr>
              <a:t>Bron: Intern: HSE-08-P101.00 [5]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08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9601200" cy="86868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Wat is H2S?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13232"/>
            <a:ext cx="9601200" cy="32004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BFD3E6"/>
                </a:solidFill>
                <a:latin typeface="Calibri"/>
              </a:rPr>
              <a:t>Basiskennis · 1,5 minuut</a:t>
            </a:r>
          </a:p>
        </p:txBody>
      </p:sp>
      <p:pic>
        <p:nvPicPr>
          <p:cNvPr id="6" name="Picture 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164592"/>
            <a:ext cx="1371600" cy="1234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1325880"/>
            <a:ext cx="6766560" cy="22860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325880"/>
            <a:ext cx="6766560" cy="6350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" y="1435608"/>
            <a:ext cx="6437376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Eigenschappen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1828800"/>
            <a:ext cx="6437376" cy="16916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Waterstofsulfide (H2S): giftig gas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Lage concentratie: zwavel / rotte-ei lucht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Hoge concentratie: RECKLOOS — reukzin valt weg [1]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Zwaarder dan lucht → zakt naar beneden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406640" y="1325880"/>
            <a:ext cx="4325112" cy="22860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06640" y="1325880"/>
            <a:ext cx="4325112" cy="635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571232" y="1435608"/>
            <a:ext cx="3995928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Waar het hangt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71232" y="1828800"/>
            <a:ext cx="3995928" cy="16916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Verzamelt in putten &amp; sleuven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Afgesloten ruimtes, riolen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Lag in de 'kuil' = dodelijk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886200"/>
            <a:ext cx="356616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7200" y="3886200"/>
            <a:ext cx="3566160" cy="635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" y="4114800"/>
            <a:ext cx="3566160" cy="8229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3B82F6"/>
                </a:solidFill>
                <a:latin typeface="Calibri"/>
              </a:rPr>
              <a:t>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4937760"/>
            <a:ext cx="3566160" cy="64008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1F2937"/>
                </a:solidFill>
                <a:latin typeface="Calibri"/>
              </a:rPr>
              <a:t>Zwaarder dan lucht
(zakt &amp; hoopt op)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06240" y="3886200"/>
            <a:ext cx="356616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206240" y="3886200"/>
            <a:ext cx="3566160" cy="6350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06240" y="4114800"/>
            <a:ext cx="3566160" cy="8229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EF4444"/>
                </a:solidFill>
                <a:latin typeface="Calibri"/>
              </a:rPr>
              <a:t>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06240" y="4937760"/>
            <a:ext cx="3566160" cy="64008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1F2937"/>
                </a:solidFill>
                <a:latin typeface="Calibri"/>
              </a:rPr>
              <a:t>Reukzin weg bij hoge
dosis — géén waarschuwing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955279" y="3886200"/>
            <a:ext cx="3776472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955279" y="3886200"/>
            <a:ext cx="3776472" cy="63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955279" y="4114800"/>
            <a:ext cx="3776472" cy="8229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F59E0B"/>
                </a:solidFill>
                <a:latin typeface="Calibri"/>
              </a:rPr>
              <a:t>!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937760"/>
            <a:ext cx="3776472" cy="64008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1F2937"/>
                </a:solidFill>
                <a:latin typeface="Calibri"/>
              </a:rPr>
              <a:t>Stil gevaar:
geen lucht = niet veilig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5760" y="6473952"/>
            <a:ext cx="822960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JvG Consultancy  |  Safety • Governance • Advisory  |  © 2026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6473952"/>
            <a:ext cx="146304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H2S Toolbox Talk  ·  3/13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78240" y="6053328"/>
            <a:ext cx="310896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1">
                <a:solidFill>
                  <a:srgbClr val="374151"/>
                </a:solidFill>
                <a:latin typeface="Calibri"/>
              </a:rPr>
              <a:t>Bron: Testbron [1], HSE-08-P101.00 [5]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08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9601200" cy="86868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Wat doet H2S met je lichaam?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13232"/>
            <a:ext cx="9601200" cy="32004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BFD3E6"/>
                </a:solidFill>
                <a:latin typeface="Calibri"/>
              </a:rPr>
              <a:t>Gevolgen · 1,5 minuut</a:t>
            </a:r>
          </a:p>
        </p:txBody>
      </p:sp>
      <p:pic>
        <p:nvPicPr>
          <p:cNvPr id="6" name="Picture 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164592"/>
            <a:ext cx="1371600" cy="1234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1371600"/>
            <a:ext cx="35661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371600"/>
            <a:ext cx="3566160" cy="63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3566160" cy="8229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F59E0B"/>
                </a:solidFill>
                <a:latin typeface="Calibri"/>
              </a:rPr>
              <a:t>~100 ppm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423160"/>
            <a:ext cx="3566160" cy="64008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1F2937"/>
                </a:solidFill>
                <a:latin typeface="Calibri"/>
              </a:rPr>
              <a:t>Na enkele ademteugen:
verlies reukzin [1]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06240" y="1371600"/>
            <a:ext cx="35661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06240" y="1371600"/>
            <a:ext cx="3566160" cy="6350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206240" y="1600200"/>
            <a:ext cx="3566160" cy="8229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EF4444"/>
                </a:solidFill>
                <a:latin typeface="Calibri"/>
              </a:rPr>
              <a:t>500+ ppm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06240" y="2423160"/>
            <a:ext cx="3566160" cy="64008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1F2937"/>
                </a:solidFill>
                <a:latin typeface="Calibri"/>
              </a:rPr>
              <a:t>Vrijwel direct
bewusteloos &amp; dood ('knockdown') [1]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55279" y="1371600"/>
            <a:ext cx="3776472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955279" y="1371600"/>
            <a:ext cx="3776472" cy="635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79" y="1600200"/>
            <a:ext cx="3776472" cy="8229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FF6D00"/>
                </a:solidFill>
                <a:latin typeface="Calibri"/>
              </a:rPr>
              <a:t>Ogen/Lucht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423160"/>
            <a:ext cx="3776472" cy="64008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1F2937"/>
                </a:solidFill>
                <a:latin typeface="Calibri"/>
              </a:rPr>
              <a:t>Irritatie; bij hoge dosis
verlamming ademcentrum [1]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3749039"/>
            <a:ext cx="11274552" cy="18288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7200" y="3749039"/>
            <a:ext cx="76200" cy="1828800"/>
          </a:xfrm>
          <a:prstGeom prst="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1520" y="3858768"/>
            <a:ext cx="10789920" cy="164592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Chronisch (herhaalde lage blootstelling):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F2937"/>
                </a:solidFill>
                <a:latin typeface="Calibri"/>
              </a:rPr>
              <a:t>Hoofdpijn, vermoeidheid, blijvende schade aan zenuwstelsel [1].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F2937"/>
                </a:solidFill>
                <a:latin typeface="Calibri"/>
              </a:rPr>
              <a:t>NL grenswaarde: 8u TGG 5 ppm · 15 min 10 ppm (Arbowet) [2].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5760" y="6473952"/>
            <a:ext cx="822960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JvG Consultancy  |  Safety • Governance • Advisory  |  © 2026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424160" y="6473952"/>
            <a:ext cx="146304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H2S Toolbox Talk  ·  4/13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78240" y="6053328"/>
            <a:ext cx="310896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1">
                <a:solidFill>
                  <a:srgbClr val="374151"/>
                </a:solidFill>
                <a:latin typeface="Calibri"/>
              </a:rPr>
              <a:t>Bron: [1] Testbron, [2] Arbowet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08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9601200" cy="86868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Waar komt H2S voor?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13232"/>
            <a:ext cx="9601200" cy="32004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BFD3E6"/>
                </a:solidFill>
                <a:latin typeface="Calibri"/>
              </a:rPr>
              <a:t>Werkplek · 1,5 minuut</a:t>
            </a:r>
          </a:p>
        </p:txBody>
      </p:sp>
      <p:pic>
        <p:nvPicPr>
          <p:cNvPr id="6" name="Picture 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164592"/>
            <a:ext cx="1371600" cy="1234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1325880"/>
            <a:ext cx="5486400" cy="22860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325880"/>
            <a:ext cx="5486400" cy="6350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" y="1435608"/>
            <a:ext cx="5157216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Industrie &amp; offshore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1828800"/>
            <a:ext cx="5157216" cy="16916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Olie- en gasinstallaties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Rioleringswerken, slib, afvalwater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Landbouw (mest, silo's)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45352" y="1325880"/>
            <a:ext cx="5486400" cy="22860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45352" y="1325880"/>
            <a:ext cx="5486400" cy="635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9944" y="1435608"/>
            <a:ext cx="5157216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Jouw risico-opdrachten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9944" y="1828800"/>
            <a:ext cx="5157216" cy="16916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Putten, schachten, besloten ruimtes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Confined Space Entry (CSE)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Alles wat 'muffig' ruikt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794760"/>
            <a:ext cx="11274552" cy="1554480"/>
          </a:xfrm>
          <a:prstGeom prst="rect">
            <a:avLst/>
          </a:prstGeom>
          <a:solidFill>
            <a:srgbClr val="F59E0B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3931920"/>
            <a:ext cx="10789920" cy="12801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1F2937"/>
                </a:solidFill>
                <a:latin typeface="Calibri"/>
              </a:rPr>
              <a:t>⚠  Werk je in een kuil, put of afgesloten ruimte? </a:t>
            </a:r>
            <a:r>
              <a:rPr sz="1600" b="1" i="0">
                <a:solidFill>
                  <a:srgbClr val="FF6D00"/>
                </a:solidFill>
                <a:latin typeface="Calibri"/>
              </a:rPr>
              <a:t>Dan is H2S je grootste verborgen vijand.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5760" y="6473952"/>
            <a:ext cx="822960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JvG Consultancy  |  Safety • Governance • Advisory  |  ©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24160" y="6473952"/>
            <a:ext cx="146304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H2S Toolbox Talk  ·  5/13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78240" y="6053328"/>
            <a:ext cx="310896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1">
                <a:solidFill>
                  <a:srgbClr val="374151"/>
                </a:solidFill>
                <a:latin typeface="Calibri"/>
              </a:rPr>
              <a:t>Bron: Testbron [1], HSE-08-P101.00 [5]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08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9601200" cy="86868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De regels (kort &amp; bondig)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13232"/>
            <a:ext cx="9601200" cy="32004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BFD3E6"/>
                </a:solidFill>
                <a:latin typeface="Calibri"/>
              </a:rPr>
              <a:t>Wetgeving · 1,5 minuut</a:t>
            </a:r>
          </a:p>
        </p:txBody>
      </p:sp>
      <p:pic>
        <p:nvPicPr>
          <p:cNvPr id="6" name="Picture 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164592"/>
            <a:ext cx="1371600" cy="1234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1325880"/>
            <a:ext cx="3657600" cy="420624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325880"/>
            <a:ext cx="3657600" cy="635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" y="1435608"/>
            <a:ext cx="3328416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Nederland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1828800"/>
            <a:ext cx="3328416" cy="3611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Arbobesluit: besloten ruimtes art. 3.15–3.16 [2]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Arbowet + EU 92/58/EEG (veiligheidssignalering) [2]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Grenswaarden verplicht nageleefd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61104" y="1325880"/>
            <a:ext cx="3657600" cy="420624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61104" y="1325880"/>
            <a:ext cx="3657600" cy="635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696" y="1435608"/>
            <a:ext cx="3328416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Verenigd Koninkrijk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25696" y="1828800"/>
            <a:ext cx="3328416" cy="3611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HSE HSG 257 'Working in Confined Spaces' [3]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COSHH Regulations 2002 [3]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Verplichte risicobeoordeling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4152" y="1325880"/>
            <a:ext cx="3657600" cy="420624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4152" y="1325880"/>
            <a:ext cx="3657600" cy="635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38744" y="1435608"/>
            <a:ext cx="3328416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JvG Intern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38744" y="1828800"/>
            <a:ext cx="3328416" cy="36118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HSE-08-P101.00 procedure = VERPLICHT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Bij elke taak met H2S-risico [5]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Geen procedure = geen werk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65760" y="6473952"/>
            <a:ext cx="822960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JvG Consultancy  |  Safety • Governance • Advisory  |  ©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24160" y="6473952"/>
            <a:ext cx="146304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H2S Toolbox Talk  ·  6/13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78240" y="6053328"/>
            <a:ext cx="310896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1">
                <a:solidFill>
                  <a:srgbClr val="374151"/>
                </a:solidFill>
                <a:latin typeface="Calibri"/>
              </a:rPr>
              <a:t>Bron: [2] Arbobesluit, [3] HSE/COSHH, [5] HSE-08-P101.00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08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9601200" cy="86868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Voorkomen — vóórdat je naar binnen gaat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13232"/>
            <a:ext cx="9601200" cy="32004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BFD3E6"/>
                </a:solidFill>
                <a:latin typeface="Calibri"/>
              </a:rPr>
              <a:t>Procedure · 2 minuten</a:t>
            </a:r>
          </a:p>
        </p:txBody>
      </p:sp>
      <p:pic>
        <p:nvPicPr>
          <p:cNvPr id="6" name="Picture 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164592"/>
            <a:ext cx="1371600" cy="1234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1325880"/>
            <a:ext cx="5486400" cy="22860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325880"/>
            <a:ext cx="5486400" cy="63500"/>
          </a:xfrm>
          <a:prstGeom prst="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" y="1435608"/>
            <a:ext cx="5157216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Toegangseisen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1828800"/>
            <a:ext cx="5157216" cy="16916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Werkvergunning (Permit to Work) verplicht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Gasmeting vóór entering besloten ruimte [5]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Geen permit = geen toegang, punt uit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45352" y="1325880"/>
            <a:ext cx="5486400" cy="22860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45352" y="1325880"/>
            <a:ext cx="5486400" cy="635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9944" y="1435608"/>
            <a:ext cx="5157216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Meten &amp; ventileren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9944" y="1828800"/>
            <a:ext cx="5157216" cy="169164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Continue H2S-detectie: persoonlijke meter + vaste punten [5]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Ventilatie/afzuiging bij verdachte ruimte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Meter kapot? Werk stilgelegd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794760"/>
            <a:ext cx="11274552" cy="1554480"/>
          </a:xfrm>
          <a:prstGeom prst="rect">
            <a:avLst/>
          </a:prstGeom>
          <a:solidFill>
            <a:srgbClr val="003366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3950208"/>
            <a:ext cx="10789920" cy="12801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Calibri"/>
              </a:rPr>
              <a:t>🛡  Gouden regel: </a:t>
            </a:r>
            <a:r>
              <a:rPr sz="1600" b="1" i="0">
                <a:solidFill>
                  <a:srgbClr val="FFFFFF"/>
                </a:solidFill>
                <a:latin typeface="Calibri"/>
              </a:rPr>
              <a:t>Meten = weten. Geen meter, geen toegang.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5760" y="6473952"/>
            <a:ext cx="822960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JvG Consultancy  |  Safety • Governance • Advisory  |  ©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24160" y="6473952"/>
            <a:ext cx="146304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H2S Toolbox Talk  ·  7/13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78240" y="6053328"/>
            <a:ext cx="310896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1">
                <a:solidFill>
                  <a:srgbClr val="374151"/>
                </a:solidFill>
                <a:latin typeface="Calibri"/>
              </a:rPr>
              <a:t>Bron: HSE-08-P101.00 [5], HSG 257 [3]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08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9601200" cy="86868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Voorkomen — jouw adembescherming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13232"/>
            <a:ext cx="9601200" cy="32004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BFD3E6"/>
                </a:solidFill>
                <a:latin typeface="Calibri"/>
              </a:rPr>
              <a:t>Procedure · 1,5 minuut</a:t>
            </a:r>
          </a:p>
        </p:txBody>
      </p:sp>
      <p:pic>
        <p:nvPicPr>
          <p:cNvPr id="6" name="Picture 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164592"/>
            <a:ext cx="1371600" cy="1234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1371600"/>
            <a:ext cx="530352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371600"/>
            <a:ext cx="5303520" cy="635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5303520" cy="8229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FF6D00"/>
                </a:solidFill>
                <a:latin typeface="Calibri"/>
              </a:rPr>
              <a:t>SCBA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423160"/>
            <a:ext cx="5303520" cy="64008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1F2937"/>
                </a:solidFill>
                <a:latin typeface="Calibri"/>
              </a:rPr>
              <a:t>Ademlucht/SCBA bij &gt; grenswaarde
of bij noodzakelijke entering [5]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35040" y="1371600"/>
            <a:ext cx="5696712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0" y="1371600"/>
            <a:ext cx="5696712" cy="635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0" y="1600200"/>
            <a:ext cx="5696712" cy="8229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3B82F6"/>
                </a:solidFill>
                <a:latin typeface="Calibri"/>
              </a:rPr>
              <a:t>PBM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35040" y="2423160"/>
            <a:ext cx="5696712" cy="64008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1F2937"/>
                </a:solidFill>
                <a:latin typeface="Calibri"/>
              </a:rPr>
              <a:t>Persoonlijke meter altijd aan
en bij verdachte ruimte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749039"/>
            <a:ext cx="11274552" cy="18288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7200" y="3749039"/>
            <a:ext cx="76200" cy="18288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886200"/>
            <a:ext cx="10789920" cy="164592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Checklist vóórdat je start: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F2937"/>
                </a:solidFill>
                <a:latin typeface="Calibri"/>
              </a:rPr>
              <a:t>✓ Werkvergunning getekend   ✓ Gasmeting 'groen'   ✓ Meter gekalibreerd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F2937"/>
                </a:solidFill>
                <a:latin typeface="Calibri"/>
              </a:rPr>
              <a:t>✓ Adembescherming binnen handbereik   ✓ Reddingsteam paraat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5760" y="6473952"/>
            <a:ext cx="822960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JvG Consultancy  |  Safety • Governance • Advisory  |  ©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24160" y="6473952"/>
            <a:ext cx="146304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H2S Toolbox Talk  ·  8/13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78240" y="6053328"/>
            <a:ext cx="310896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1">
                <a:solidFill>
                  <a:srgbClr val="374151"/>
                </a:solidFill>
                <a:latin typeface="Calibri"/>
              </a:rPr>
              <a:t>Bron: HSE-08-P101.00 [5]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08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9601200" cy="86868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Noodgeval — wat doe je?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13232"/>
            <a:ext cx="9601200" cy="32004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BFD3E6"/>
                </a:solidFill>
                <a:latin typeface="Calibri"/>
              </a:rPr>
              <a:t>Emergency · 2 minuten</a:t>
            </a:r>
          </a:p>
        </p:txBody>
      </p:sp>
      <p:pic>
        <p:nvPicPr>
          <p:cNvPr id="6" name="Picture 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164592"/>
            <a:ext cx="1371600" cy="1234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1325880"/>
            <a:ext cx="5486400" cy="429768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325880"/>
            <a:ext cx="5486400" cy="63500"/>
          </a:xfrm>
          <a:prstGeom prst="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" y="1435608"/>
            <a:ext cx="5157216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DOEN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1828800"/>
            <a:ext cx="5157216" cy="37033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Alarmeren &amp; gebied ontruimen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NIET naar binnen zonder adembescherming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BHV/reddingsteam met SCBA treedt op [5]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112 bij slachtoffer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Nablussen/ontruimen volg JvG noodplan [5]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45352" y="1325880"/>
            <a:ext cx="5486400" cy="429768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45352" y="1325880"/>
            <a:ext cx="5486400" cy="6350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9944" y="1435608"/>
            <a:ext cx="5157216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NIET DOEN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9944" y="1828800"/>
            <a:ext cx="5157216" cy="37033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❌ Niet redder spelen zonder SCBA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❌ Ongetrainde redding = extra slachtoffer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❌ Niet terug voor spullen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❌ Niet blind vertrouwen op je neus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5760" y="6473952"/>
            <a:ext cx="822960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JvG Consultancy  |  Safety • Governance • Advisory  |  ©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73952"/>
            <a:ext cx="146304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H2S Toolbox Talk  ·  9/13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78240" y="6053328"/>
            <a:ext cx="310896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1">
                <a:solidFill>
                  <a:srgbClr val="374151"/>
                </a:solidFill>
                <a:latin typeface="Calibri"/>
              </a:rPr>
              <a:t>Bron: HSE-08-P101.00 [5]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08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9601200" cy="86868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De gevaarlijkste valkuil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13232"/>
            <a:ext cx="9601200" cy="32004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BFD3E6"/>
                </a:solidFill>
                <a:latin typeface="Calibri"/>
              </a:rPr>
              <a:t>Bewustwording · 1,5 minuut</a:t>
            </a:r>
          </a:p>
        </p:txBody>
      </p:sp>
      <p:pic>
        <p:nvPicPr>
          <p:cNvPr id="6" name="Picture 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164592"/>
            <a:ext cx="1371600" cy="1234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1325880"/>
            <a:ext cx="11274552" cy="1828800"/>
          </a:xfrm>
          <a:prstGeom prst="rect">
            <a:avLst/>
          </a:prstGeom>
          <a:solidFill>
            <a:srgbClr val="EF4444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463040"/>
            <a:ext cx="10789920" cy="155448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</a:rPr>
              <a:t>Ruik je rotte eieren… en verdwijnt de lucht plots?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Dat betekent NIET dat het weg is. Je reukzin is uitgevallen. Je staat in een dodelijke wolk.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3383280"/>
            <a:ext cx="53949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383280"/>
            <a:ext cx="5394960" cy="6350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3611880"/>
            <a:ext cx="5394960" cy="8229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EF4444"/>
                </a:solidFill>
                <a:latin typeface="Calibri"/>
              </a:rPr>
              <a:t>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4434840"/>
            <a:ext cx="5394960" cy="64008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1F2937"/>
                </a:solidFill>
                <a:latin typeface="Calibri"/>
              </a:rPr>
              <a:t>Verdwijnende lucht
= GEEN geruststelling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35040" y="3383280"/>
            <a:ext cx="5696712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35040" y="3383280"/>
            <a:ext cx="5696712" cy="63500"/>
          </a:xfrm>
          <a:prstGeom prst="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35040" y="3611880"/>
            <a:ext cx="5696712" cy="8229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00A859"/>
                </a:solidFill>
                <a:latin typeface="Calibri"/>
              </a:rPr>
              <a:t>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35040" y="4434840"/>
            <a:ext cx="5696712" cy="64008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1F2937"/>
                </a:solidFill>
                <a:latin typeface="Calibri"/>
              </a:rPr>
              <a:t>Direct weg, alarmeren,
meter vertelt de waarheid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5760" y="6473952"/>
            <a:ext cx="822960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JvG Consultancy  |  Safety • Governance • Advisory  |  ©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24160" y="6473952"/>
            <a:ext cx="146304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H2S Toolbox Talk  ·  10/13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78240" y="6053328"/>
            <a:ext cx="310896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1">
                <a:solidFill>
                  <a:srgbClr val="374151"/>
                </a:solidFill>
                <a:latin typeface="Calibri"/>
              </a:rPr>
              <a:t>Bron: Testbron [1], HSE-08-P101.00 [5]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94560"/>
            <a:ext cx="12191695" cy="635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6960" y="320040"/>
            <a:ext cx="1737360" cy="15636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40080"/>
            <a:ext cx="10515600" cy="146304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Calibri"/>
              </a:rPr>
              <a:t>ONTHOUD DEZE 2 ZINNEN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560320"/>
            <a:ext cx="10789920" cy="347472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6D00"/>
                </a:solidFill>
                <a:latin typeface="Calibri"/>
              </a:rPr>
              <a:t>1.  </a:t>
            </a:r>
            <a:r>
              <a:rPr sz="2200" b="1" i="0">
                <a:solidFill>
                  <a:srgbClr val="FFFFFF"/>
                </a:solidFill>
                <a:latin typeface="Calibri"/>
              </a:rPr>
              <a:t>Ruik je rotte eieren maar verdwijnt de lucht? Direct gevaar — niet geruststellen.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FFFFFF"/>
                </a:solidFill>
                <a:latin typeface="Calibri"/>
              </a:rPr>
              <a:t/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6D00"/>
                </a:solidFill>
                <a:latin typeface="Calibri"/>
              </a:rPr>
              <a:t>2.  </a:t>
            </a:r>
            <a:r>
              <a:rPr sz="2200" b="1" i="0">
                <a:solidFill>
                  <a:srgbClr val="FFFFFF"/>
                </a:solidFill>
                <a:latin typeface="Calibri"/>
              </a:rPr>
              <a:t>Meten = weten. Geen meter, geen toegang.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FFFFFF"/>
                </a:solidFill>
                <a:latin typeface="Calibri"/>
              </a:rPr>
              <a:t/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600" b="0" i="0">
                <a:solidFill>
                  <a:srgbClr val="BFD3E6"/>
                </a:solidFill>
                <a:latin typeface="Calibri"/>
              </a:rPr>
              <a:t>Bij twijfel: niet naar binnen. Alarmeer. Wacht op het reddingsteam.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822960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JvG Consultancy  |  Safety • Governance • Advisory  |  ©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473952"/>
            <a:ext cx="146304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H2S Toolbox Talk  ·  11/13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08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9601200" cy="86868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Spiekbriefje voor op zak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13232"/>
            <a:ext cx="9601200" cy="32004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BFD3E6"/>
                </a:solidFill>
                <a:latin typeface="Calibri"/>
              </a:rPr>
              <a:t>Quick Reference · 1 minuut</a:t>
            </a:r>
          </a:p>
        </p:txBody>
      </p:sp>
      <p:pic>
        <p:nvPicPr>
          <p:cNvPr id="6" name="Picture 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164592"/>
            <a:ext cx="1371600" cy="1234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1325880"/>
            <a:ext cx="3657600" cy="429768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325880"/>
            <a:ext cx="3657600" cy="635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" y="1435608"/>
            <a:ext cx="3328416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Meten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1828800"/>
            <a:ext cx="3328416" cy="37033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Permit to Work vooraf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Gasmeting = groen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Eigen meter altijd aan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61104" y="1325880"/>
            <a:ext cx="3657600" cy="429768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61104" y="1325880"/>
            <a:ext cx="3657600" cy="63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696" y="1435608"/>
            <a:ext cx="3328416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Ruiken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25696" y="1828800"/>
            <a:ext cx="3328416" cy="37033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Rotte ei = H2S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Lucht weg = reukzin uit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Direct vertrekken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4152" y="1325880"/>
            <a:ext cx="3657600" cy="429768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4152" y="1325880"/>
            <a:ext cx="3657600" cy="6350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38744" y="1435608"/>
            <a:ext cx="3328416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3366"/>
                </a:solidFill>
                <a:latin typeface="Calibri"/>
              </a:rPr>
              <a:t>Redden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38744" y="1828800"/>
            <a:ext cx="3328416" cy="370332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Niet zelf naar binnen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Alarmeer + 112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Calibri"/>
              </a:rPr>
              <a:t>▪  </a:t>
            </a:r>
            <a:r>
              <a:rPr sz="1400">
                <a:solidFill>
                  <a:srgbClr val="1F2937"/>
                </a:solidFill>
                <a:latin typeface="Calibri"/>
              </a:rPr>
              <a:t>SCBA-team doet redding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65760" y="6473952"/>
            <a:ext cx="822960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JvG Consultancy  |  Safety • Governance • Advisory  |  ©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24160" y="6473952"/>
            <a:ext cx="146304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H2S Toolbox Talk  ·  12/13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78240" y="6053328"/>
            <a:ext cx="310896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1">
                <a:solidFill>
                  <a:srgbClr val="374151"/>
                </a:solidFill>
                <a:latin typeface="Calibri"/>
              </a:rPr>
              <a:t>Bron: HSE-08-P101.00 [5]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080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9601200" cy="86868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Bronnen &amp; Verificatie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13232"/>
            <a:ext cx="9601200" cy="32004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BFD3E6"/>
                </a:solidFill>
                <a:latin typeface="Calibri"/>
              </a:rPr>
              <a:t>TierVerify §17</a:t>
            </a:r>
          </a:p>
        </p:txBody>
      </p:sp>
      <p:pic>
        <p:nvPicPr>
          <p:cNvPr id="6" name="Picture 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164592"/>
            <a:ext cx="1371600" cy="1234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1280160"/>
            <a:ext cx="11247120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003366"/>
                </a:solidFill>
                <a:latin typeface="Calibri"/>
              </a:rPr>
              <a:t>Bronnenlijst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737360"/>
            <a:ext cx="11155680" cy="2011680"/>
          </a:xfrm>
          <a:prstGeom prst="rect">
            <a:avLst/>
          </a:prstGeom>
          <a:noFill/>
        </p:spPr>
        <p:txBody>
          <a:bodyPr wrap="square" lIns="25400" rIns="25400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003366"/>
                </a:solidFill>
                <a:latin typeface="Calibri"/>
              </a:rPr>
              <a:t>▪  </a:t>
            </a:r>
            <a:r>
              <a:rPr sz="1300">
                <a:solidFill>
                  <a:srgbClr val="1F2937"/>
                </a:solidFill>
                <a:latin typeface="Calibri"/>
              </a:rPr>
              <a:t>[1] Testbroninput — HSE-08-P101.00 'Procedure for dealing with H2S' (UK &amp; NL), jgv4_REVISED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003366"/>
                </a:solidFill>
                <a:latin typeface="Calibri"/>
              </a:rPr>
              <a:t>▪  </a:t>
            </a:r>
            <a:r>
              <a:rPr sz="1300">
                <a:solidFill>
                  <a:srgbClr val="1F2937"/>
                </a:solidFill>
                <a:latin typeface="Calibri"/>
              </a:rPr>
              <a:t>[2] Arbeidsomstandighedenwet &amp; Arbobesluit (besloten ruimtes art. 3.15–3.16), EU Richtlijn 92/58/EEG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003366"/>
                </a:solidFill>
                <a:latin typeface="Calibri"/>
              </a:rPr>
              <a:t>▪  </a:t>
            </a:r>
            <a:r>
              <a:rPr sz="1300">
                <a:solidFill>
                  <a:srgbClr val="1F2937"/>
                </a:solidFill>
                <a:latin typeface="Calibri"/>
              </a:rPr>
              <a:t>[3] HSE HSG 257 'Working in Confined Spaces'; COSHH Regulations 2002 (UK)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003366"/>
                </a:solidFill>
                <a:latin typeface="Calibri"/>
              </a:rPr>
              <a:t>▪  </a:t>
            </a:r>
            <a:r>
              <a:rPr sz="1300">
                <a:solidFill>
                  <a:srgbClr val="1F2937"/>
                </a:solidFill>
                <a:latin typeface="Calibri"/>
              </a:rPr>
              <a:t>[4] Arbowet grenswaarden: 8u TGG 5 ppm / 15 min 10 ppm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003366"/>
                </a:solidFill>
                <a:latin typeface="Calibri"/>
              </a:rPr>
              <a:t>▪  </a:t>
            </a:r>
            <a:r>
              <a:rPr sz="1300">
                <a:solidFill>
                  <a:srgbClr val="1F2937"/>
                </a:solidFill>
                <a:latin typeface="Calibri"/>
              </a:rPr>
              <a:t>[5] JvG Intern — HSE-08-P101.00 Procedure H2S (verplicht bij H2S-risico)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3977639"/>
            <a:ext cx="11274552" cy="210312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977639"/>
            <a:ext cx="76200" cy="2103120"/>
          </a:xfrm>
          <a:prstGeom prst="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4114800"/>
            <a:ext cx="10789920" cy="192024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A859"/>
                </a:solidFill>
                <a:latin typeface="Calibri"/>
              </a:rPr>
              <a:t>TierVerify — Status: ✅ PASS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F2937"/>
                </a:solidFill>
                <a:latin typeface="Calibri"/>
              </a:rPr>
              <a:t>Tieren gebruikt: Tier 1 (intern JvG HSE-08-P101.00 [5]) + Tier 2 (Arbowet/Arbobesluit [2][4], HSE/COSHH [3]).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F2937"/>
                </a:solidFill>
                <a:latin typeface="Calibri"/>
              </a:rPr>
              <a:t>Controle: Alle feitelijke claims (ppm-drempels, artikelrefs, grenswaarden) 1:1 overgenomen uit brondocument. Geen vrij verzonnen cijfers.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F2937"/>
                </a:solidFill>
                <a:latin typeface="Calibri"/>
              </a:rPr>
              <a:t>Diepte-check: Grenswaarde NL 5/10 ppm [2][4] en 'knockdown 500+ ppm' [1] geverifieerd tegen brontekst — OK.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F2937"/>
                </a:solidFill>
                <a:latin typeface="Calibri"/>
              </a:rPr>
              <a:t>Aflevering: JA.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5760" y="6473952"/>
            <a:ext cx="822960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JvG Consultancy  |  Safety • Governance • Advisory  |  ©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24160" y="6473952"/>
            <a:ext cx="1463040" cy="365760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Calibri"/>
              </a:rPr>
              <a:t>H2S Toolbox Talk  ·  13/13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