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Calibri"/>
              </a:defRPr>
            </a:pPr>
            <a:r>
              <a:t>REACH Compliance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920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BBCCDD"/>
                </a:solidFill>
                <a:latin typeface="Calibri"/>
              </a:defRPr>
            </a:pPr>
            <a:r>
              <a:t>Phoenix Metals B.V. — Vanadiumextractie uit SARU ash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175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8899AA"/>
                </a:solidFill>
                <a:latin typeface="Calibri"/>
              </a:defRPr>
            </a:pPr>
            <a:r>
              <a:t>26 april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56616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6600"/>
                </a:solidFill>
                <a:latin typeface="Calibri"/>
              </a:defRPr>
            </a:pPr>
            <a:r>
              <a:t>⚠ VERTROUWELIJK — Alleen voor intern gebruik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63040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003366"/>
                </a:solidFill>
                <a:latin typeface="Calibri"/>
              </a:defRPr>
            </a:pPr>
            <a:r>
              <a:t>▶  REACH Basis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0" y="146304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0">
                <a:solidFill>
                  <a:srgbClr val="666666"/>
                </a:solidFill>
                <a:latin typeface="Calibri"/>
              </a:defRPr>
            </a:pPr>
            <a:r>
              <a:t>Slides 3–6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938528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003366"/>
                </a:solidFill>
                <a:latin typeface="Calibri"/>
              </a:defRPr>
            </a:pPr>
            <a:r>
              <a:t>▶  Registratie &amp; Informatie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0" y="1938528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0">
                <a:solidFill>
                  <a:srgbClr val="666666"/>
                </a:solidFill>
                <a:latin typeface="Calibri"/>
              </a:defRPr>
            </a:pPr>
            <a:r>
              <a:t>Slides 7–8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414016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003366"/>
                </a:solidFill>
                <a:latin typeface="Calibri"/>
              </a:defRPr>
            </a:pPr>
            <a:r>
              <a:t>▶  CLP &amp; Etikettering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0" y="2414016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0">
                <a:solidFill>
                  <a:srgbClr val="666666"/>
                </a:solidFill>
                <a:latin typeface="Calibri"/>
              </a:defRPr>
            </a:pPr>
            <a:r>
              <a:t>Slides 9–10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889504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003366"/>
                </a:solidFill>
                <a:latin typeface="Calibri"/>
              </a:defRPr>
            </a:pPr>
            <a:r>
              <a:t>▶  SDS &amp; Downstream Users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0" y="2889504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0">
                <a:solidFill>
                  <a:srgbClr val="666666"/>
                </a:solidFill>
                <a:latin typeface="Calibri"/>
              </a:defRPr>
            </a:pPr>
            <a:r>
              <a:t>Slides 11–12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364992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003366"/>
                </a:solidFill>
                <a:latin typeface="Calibri"/>
              </a:defRPr>
            </a:pPr>
            <a:r>
              <a:t>▶  Evaluatie, SVHC, Autorisatie, Restricties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3364992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0">
                <a:solidFill>
                  <a:srgbClr val="666666"/>
                </a:solidFill>
                <a:latin typeface="Calibri"/>
              </a:defRPr>
            </a:pPr>
            <a:r>
              <a:t>Slides 13–16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840480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003366"/>
                </a:solidFill>
                <a:latin typeface="Calibri"/>
              </a:defRPr>
            </a:pPr>
            <a:r>
              <a:t>▶  Gegevensdeling &amp; Stofidentificatie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384048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0">
                <a:solidFill>
                  <a:srgbClr val="666666"/>
                </a:solidFill>
                <a:latin typeface="Calibri"/>
              </a:defRPr>
            </a:pPr>
            <a:r>
              <a:t>Slides 17–18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315968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003366"/>
                </a:solidFill>
                <a:latin typeface="Calibri"/>
              </a:defRPr>
            </a:pPr>
            <a:r>
              <a:t>▶  Phoenix Metals Casus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4315968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0">
                <a:solidFill>
                  <a:srgbClr val="666666"/>
                </a:solidFill>
                <a:latin typeface="Calibri"/>
              </a:defRPr>
            </a:pPr>
            <a:r>
              <a:t>Slides 19–26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4791456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003366"/>
                </a:solidFill>
                <a:latin typeface="Calibri"/>
              </a:defRPr>
            </a:pPr>
            <a:r>
              <a:t>▶  Compliance &amp; Actieplan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4791456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0">
                <a:solidFill>
                  <a:srgbClr val="666666"/>
                </a:solidFill>
                <a:latin typeface="Calibri"/>
              </a:defRPr>
            </a:pPr>
            <a:r>
              <a:t>Slides 27–29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266944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003366"/>
                </a:solidFill>
                <a:latin typeface="Calibri"/>
              </a:defRPr>
            </a:pPr>
            <a:r>
              <a:t>▶  Vragen &amp; Discussie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0" y="5266944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0">
                <a:solidFill>
                  <a:srgbClr val="666666"/>
                </a:solidFill>
                <a:latin typeface="Calibri"/>
              </a:defRPr>
            </a:pPr>
            <a:r>
              <a:t>Slides 30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Wat is REACH?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Verordening (EG) 1907/2006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4630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REgistration, Evaluation, Authorisation and restriction of CHemicals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Van kracht sinds 1 juni 2007 — verplichting gefaseerd tot 2018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Doel: bescherming menselijke gezondheid en milieu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Scope: alle chemische stoffen (individueel, in mengsels, in voorwerpen)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Verantwoordelijkheid bij producent/leverancier (verschuiving overheid → bedrijven)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Beheerd door ECHA (European Chemicals Agency, Helsinki)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REACH in één oogopslag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Zes pijlers van de verordening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4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1554480"/>
            <a:ext cx="3383280" cy="201168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73736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6600"/>
                </a:solidFill>
                <a:latin typeface="Calibri"/>
              </a:defRPr>
            </a:pPr>
            <a:r>
              <a:t>① Registratie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240280"/>
            <a:ext cx="3017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Calibri"/>
              </a:defRPr>
            </a:pPr>
            <a:r>
              <a:t>≥1 ton/jaar →</a:t>
            </a:r>
            <a:br/>
            <a:r>
              <a:t>IUCLID dossier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9119" y="1554480"/>
            <a:ext cx="3383280" cy="201168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1999" y="173736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6600"/>
                </a:solidFill>
                <a:latin typeface="Calibri"/>
              </a:defRPr>
            </a:pPr>
            <a:r>
              <a:t>② Evaluatie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1999" y="2240280"/>
            <a:ext cx="3017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Calibri"/>
              </a:defRPr>
            </a:pPr>
            <a:r>
              <a:t>Dossier- en</a:t>
            </a:r>
            <a:br/>
            <a:r>
              <a:t>stoffenbeoordeling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554480"/>
            <a:ext cx="3383280" cy="201168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39" y="173736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6600"/>
                </a:solidFill>
                <a:latin typeface="Calibri"/>
              </a:defRPr>
            </a:pPr>
            <a:r>
              <a:t>③ Autorisatie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39" y="2240280"/>
            <a:ext cx="3017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Calibri"/>
              </a:defRPr>
            </a:pPr>
            <a:r>
              <a:t>SVHC → Bijlage XIV</a:t>
            </a:r>
            <a:br/>
            <a:r>
              <a:t>sunset dates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931920"/>
            <a:ext cx="3383280" cy="201168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11480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6600"/>
                </a:solidFill>
                <a:latin typeface="Calibri"/>
              </a:defRPr>
            </a:pPr>
            <a:r>
              <a:t>④ Restrictie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17720"/>
            <a:ext cx="3017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Calibri"/>
              </a:defRPr>
            </a:pPr>
            <a:r>
              <a:t>Bijlage XVII</a:t>
            </a:r>
            <a:br/>
            <a:r>
              <a:t>gebruiksbeperkingen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89119" y="3931920"/>
            <a:ext cx="3383280" cy="201168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1999" y="411480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6600"/>
                </a:solidFill>
                <a:latin typeface="Calibri"/>
              </a:defRPr>
            </a:pPr>
            <a:r>
              <a:t>⑤ CLP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1999" y="4617720"/>
            <a:ext cx="3017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Calibri"/>
              </a:defRPr>
            </a:pPr>
            <a:r>
              <a:t>EG 1272/2008</a:t>
            </a:r>
            <a:br/>
            <a:r>
              <a:t>GHS-classificatie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38159" y="3931920"/>
            <a:ext cx="3383280" cy="201168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21039" y="411480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6600"/>
                </a:solidFill>
                <a:latin typeface="Calibri"/>
              </a:defRPr>
            </a:pPr>
            <a:r>
              <a:t>⑥ Informatieketen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39" y="4617720"/>
            <a:ext cx="3017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Calibri"/>
              </a:defRPr>
            </a:pPr>
            <a:r>
              <a:t>SDS, eSDS, DU</a:t>
            </a:r>
            <a:br/>
            <a:r>
              <a:t>communicatie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Wie valt onder REACH?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3 — Definities en actoren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463040"/>
          <a:ext cx="1078992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6640"/>
                <a:gridCol w="3596640"/>
                <a:gridCol w="3596640"/>
              </a:tblGrid>
              <a:tr h="60960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Definitie (Art. 3)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Verplichting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Fabrikant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In EU gevestigd, vervaardigt stof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Registratie ≥1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Importeur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In EU gevestigd, verantwoordelijk voor invoer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Registratie ≥1 ton/jaar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Downstream User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Niet fabrikant/importeur, gebruikt stof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Controleplicht Art. 37-39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Enige Vertegenwoordiger (OR)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EU-persoon aangewezen door niet-EU fabrikant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Vervult importeur-verplichtingen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Distributeur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Levert stoffen, geen eigen gebruik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 doorgeven, informatieplicht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Registratieplicht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5-6, 12 — Drempelwaarden en tonnagebanden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Algemene plicht: ≥1 ton/jaar per fabrikant of importeur (Art. 6)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Stoffen in voorwerpen: &gt;1 ton/jaar én bedoeld om vrij te komen (Art. 7)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2468880"/>
          <a:ext cx="107899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480"/>
                <a:gridCol w="2697480"/>
                <a:gridCol w="2697480"/>
                <a:gridCol w="2697480"/>
              </a:tblGrid>
              <a:tr h="54864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Tonnageband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Bijlage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CSR verplicht?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Informatieniveau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 – 10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Bijlage VII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Basis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10 – 100 ton/jaar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Bijlage VII + VIII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Uitgebreid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100 – 1.000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Bijlage VII + VIII + IX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Gevorderd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≥ 1.000 ton/jaar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Bijlage VII–X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Volledig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Informatie-eisen per tonnage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Bijlage VII-X — Overzicht standaardinformatie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1371600"/>
          <a:ext cx="1124712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424"/>
                <a:gridCol w="2249424"/>
                <a:gridCol w="2249424"/>
                <a:gridCol w="2249424"/>
                <a:gridCol w="2249424"/>
              </a:tblGrid>
              <a:tr h="39901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Eis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Bijl. VII</a:t>
                      </a:r>
                    </a:p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1-10t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Bijl. VIII</a:t>
                      </a:r>
                    </a:p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10-100t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Bijl. IX</a:t>
                      </a:r>
                    </a:p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100-1000t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Bijl. X</a:t>
                      </a:r>
                    </a:p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≥1000t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Fysisch-chemisch (smeltpunt, dichtheid, etc.)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Acute toxiciteit (oraal/dermaal/inhalatie)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Irritatie / corrosie (huid, ogen)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Sensibilisatie (huid, luchtwegen)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Herhaalde blootstelling (28-d / 90-d)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Genotoxiciteit (in vitro + in vivo)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○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Carcinogeniteit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Reproductietoxiciteit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○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○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Ecotoxiciteit (korter/langer)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9902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Afbraak / bioaccumulatie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○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Technisch Dossier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10 — Inhoud registratiedossier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5029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Dossier bevat (Art. 10):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1. Identiteit fabrikant/importeur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2. Identiteit stof (CAS, EG, samenstelling)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3. Informatie over vervaardiging en gebruik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4. Indeling en etikettering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5. Richtsnoeren veilig gebruik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6-7. Onderzoekssamenvattingen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8. Testvoorstellen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9. Blootstellingsinformatie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1371600"/>
            <a:ext cx="5486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Tools &amp; Systemen: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IUCLID — Dataformat voor indiening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REACH-IT — Elektronisch portaal ECHA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CSR (Art. 14) — Chemisch veiligheidsrapport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   ▶ Deel A: Risicobeheersmaatregelen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   ▶ Deel B: Gevaren- + blootstellingsbeoordeling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CSR verplicht bij ≥10 ton/jaar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Inquiry (Art. 26) — Check bestaande registraties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OSOR — Één stof, één registratie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CLP Verordening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EG 1272/2008 — Classificatie, Labelling and Packaging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Gebaseerd op UN GHS (Global Harmonised System)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Alle stoffen/mengsels moeten ingedeeld worden vóór marktintroductie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Vult REACH aan voor gevarencommunicatie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Signaalwoorden: Danger (ernstig) &gt; Warning (minder ernstig)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H-zinnen: fysisch (H200-299), gezondheid (H300-399), milieu (H400-499)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P-zinnen: preventie, reactie, opslag, verwijdering (P100-599)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38912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666666"/>
                </a:solidFill>
                <a:latin typeface="Calibri"/>
              </a:defRPr>
            </a:pPr>
            <a:r>
              <a:t>Voorrangsregels pictogrammen: GHS01 &gt; GHS02/03; GHS06/GHS05 &gt; GHS07; GHS08 &gt; GHS07</a:t>
            </a:r>
          </a:p>
          <a:p>
            <a:pPr>
              <a:spcAft>
                <a:spcPts val="600"/>
              </a:spcAft>
              <a:defRPr sz="1200">
                <a:solidFill>
                  <a:srgbClr val="666666"/>
                </a:solidFill>
                <a:latin typeface="Calibri"/>
              </a:defRPr>
            </a:pPr>
            <a:r>
              <a:t>CLP-notificatie (PCN, Art. 40): C&amp;L-inventaris binnen 1 maand na marktintroductie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Etikettering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17-25 CLP — Etiket-elementen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10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371600"/>
          <a:ext cx="1078992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6640"/>
                <a:gridCol w="3596640"/>
                <a:gridCol w="3596640"/>
              </a:tblGrid>
              <a:tr h="35560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Element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Beschrijving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Art.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Leveranciergegevens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Naam, adres, telefoonnummer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17(a)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Productidentificatie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Naam stof/mengsel + CAS/EG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18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Gevarenpictogrammen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Ruitvormig, zwart/wit/rood (9 GHS)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19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Signaalwoord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Danger of Warning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20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H-zinnen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Gevarenaanduidingen (H200-H499)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21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P-zinnen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Voorzorgsmaatregelen (P100-P599)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22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UFI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Unique Formula Identifier — 16 tekens alfanumeriek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25.7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Aanvullende info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EUH-zinnen, specifieke vermeldingen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25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SDS &amp; eSDS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31 — Veiligheidsinformatieblad + uitgebreide SDS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SDS verplicht indien: gevaarlijk (CLP), PBT/vPvB, SVHC-kandidaat — uiterlijk bij eerste levering (Art. 31)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2286000"/>
          <a:ext cx="54864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22591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#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Rubriek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Identificatie stof/mengsel + vennootschap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Identificatie gevaren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Samenstelling en bestanddelen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Eerstehulpmaatregelen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Brandbestrijdingsmaatregelen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Maatregelen bij accidenteel vrijkomen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Hantering en opslag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Blootstellingsbeheersing / PBM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Fysische en chemische eigenschappen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10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Stabiliteit en reactiviteit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Toxicologische informatie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12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Ecologische informatie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Verwijderingsinstructies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14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Transportinformatie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2259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Regelgeving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2592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16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Overige informatie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00800" y="2286000"/>
            <a:ext cx="5029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eSDS (uitgebreide SDS):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Verplicht bij ≥10 ton/jaar én gevaarlijk/PBT/vPvB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Bevat blootstellingsscenario's (ES)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Operationele omstandigheden (OC's)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Risicobeheersmaatregelen (RMM's)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DU moet instructies binnen 12 maanden toepassen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Bewaarplicht: 10 jaar (Art. 36)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Downstream Users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37-39 — Verplichtingen en controleplicht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50292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Kernverplichtingen DU: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Controleplicht: gebruik gedekt door SDS + ES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Informatieplicht: veilig gebruik doorgeven in keten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Documentatie: maatregelen en conclusies vastleggen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371600"/>
            <a:ext cx="50292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Bij niet-dekking — 5 opties: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a. Leverancier vragen gebruik op te nemen in CSR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b. Eigen gebruiksomstandigheden aanpassen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c. Stof elimineren/vervangen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d. Andere leverancier zoeken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e. Eigen DU CSR opstellen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4114800"/>
          <a:ext cx="107899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4960"/>
                <a:gridCol w="5394960"/>
              </a:tblGrid>
              <a:tr h="402336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Activiteit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Termijn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Melden gebruik (niet-geregistreerd)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 jaar voor registratiedeadline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 maatregelen toepassen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 jaar na ontvangst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DU CSR opstellen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 jaar na ontvangst SDS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Melden aan ECHA (niet in ES)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6 maanden na ontvangst SDS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Evaluatie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40-54 — Dossierbeoordeling en stoffenbeoordeling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13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463040"/>
          <a:ext cx="1078992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480"/>
                <a:gridCol w="2697480"/>
                <a:gridCol w="2697480"/>
                <a:gridCol w="2697480"/>
              </a:tblGrid>
              <a:tr h="64008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Art.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Doel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Termijn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Testvoorstellen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40, 43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Onnodige dierproeven voorkomen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6-12 maanden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Nalevingscontrole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41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Controleren verplichtingen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Op prioriteit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Stoffenbeoordeling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44-48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Risico gezondheid/milieu vaststellen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Rolling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Besluitvorming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Art. 49-54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Aanvullende informatie eisen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Procedure afhankelijk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484632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Prioriteit nalevingscontrole: opt-out registraties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Beperking op dossieraanpassingen tijdens evaluatie (Art. 50)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Beroepsprocedures mogelijk (Art. 51-52)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SVHC — Zorgwekkende stoffen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57 — Criteria en kandidaatlijst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14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463040"/>
          <a:ext cx="107899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6640"/>
                <a:gridCol w="3596640"/>
                <a:gridCol w="3596640"/>
              </a:tblGrid>
              <a:tr h="391885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Art.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Gevarenklasse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Referentie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57(a)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Carcinogeniciteit Cat 1A/1B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CLP Bijl. I §3.6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57(b)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Germ cell mutagenicity Cat 1A/1B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CLP Bijl. I §3.5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57(c)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Reproductieve toxiciteit Cat 1A/1B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CLP Bijl. I §3.7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57(d)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PBT — Persistent, Bioaccumulative, Toxic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REACH Bijl. XIII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57(e)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vPvB — very Persistent, very Bioaccumulative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REACH Bijl. XIII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9189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57(f)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Equivalent Level of Concern (ELOC)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Case-by-case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438912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Kandidaatlijst: ECHA publiceert SVHC-intenties (Art. 59) — Annex XV dossier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CMR (57a-c): volstaat met referentie CLP Bijlage VI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PBT/vPvB/ELOC (57d-f): volledige hazard assessment nodig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Publicatie op ECHA website → communicatieplicht Art. 33 bij &gt;0,1% in voorwerp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Autorisatie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55-66 — Procedure en routes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Bijlage XIV: lijst stoffen onderworpen aan autorisatie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Sunset date: verbodsdatum — Latest application date ≥18 maanden vóór sunset date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2743200"/>
          <a:ext cx="107899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6640"/>
                <a:gridCol w="3596640"/>
                <a:gridCol w="3596640"/>
              </a:tblGrid>
              <a:tr h="60960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Route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Criterium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Beoordeling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Adequate Control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Blootstelling &lt; DNEL/PNEC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RAC (4-10 maanden)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Socio-Economic Benefits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Voordelen &gt; risico's, geen alternatieven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RAC + SEAC → Commissie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1520" y="475488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AoA (Analysis of Alternatives): veiliger, technisch/economisch haalbaar alternatief → substitutieplan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SEA (Socio-Economic Analysis): non-use scenario, kosten/baten vervanging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DU melding Art. 66: binnen 3 maanden na eerste levering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Restricties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67-73 — Bijlage XVII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Doel: beheersen onaanvaardbare risico's — niet gekoppeld aan registratie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Vormen: volledig verbod, concentratielimieten, gebruikbeperkingen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Fabrikanten, importeurs, DU's, distributeurs: allemaal verplicht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Bewaarplicht: 10 jaar na laatste levering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3474720"/>
          <a:ext cx="107899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4960"/>
                <a:gridCol w="5394960"/>
              </a:tblGrid>
              <a:tr h="402336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Voorbeeld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Restrictie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Volledig verbod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Ftalaten (DEHP, e.a.)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Concentratielimieten in speelgoed/kinderzorg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Loodverbindingen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Beperking in verf, sieraden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PFAS (voorstel)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Brede gebruikbeperking in voorbereiding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Gegevensdeling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OSOR, SIEF, Art. 26-27, LoA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OSOR (Art. 11): Één stof, één registratie — gezamenlijke indiening verplicht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Inquiry (Art. 26): Potentiële registrant vraagt ECHA of stof al geregistreerd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Art. 27: Verzoek om gegevens bij eerdere registrant → billijke, transparante kostenverdeling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LoA (Letter of Access): recht om te verwijzen naar onderzoek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SIEF's niet meer operationeel sinds 1 juni 2018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12-jaar regel (Art. 25.3): na 12 jaar gratis gebruik door andere registranten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Uitv. Verordening (EU) 2016/9: transparantie kostenverdeling, terugbetalingsmechanisme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Stofidentificatie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Mono/Multi/UVCB — CAS, EG-nummer, sameness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18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371600"/>
          <a:ext cx="1078992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6640"/>
                <a:gridCol w="3596640"/>
                <a:gridCol w="3596640"/>
              </a:tblGrid>
              <a:tr h="57150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Samenstelling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Naamgeving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Mono-constituent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≥80% hoofdbestanddeel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Chemische naam hoofdbestanddeel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Multi-constituent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Meerdere ≥10% elk, &lt;80%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Reactiemengsel / blend naam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UVCB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Onbekend/variabel, complex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Bron + procedé naamgeving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393192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EG-nummer: EINECS (2xx), ELINCS (4xx), NLP (5xx), Lijstnummer (6-9xx)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Sameness: 80%-regel mono-constituent; zuren/basen/zouten = verschillend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Hydraten vs watervrij: identiek | Vertakt vs lineair alkyl: verschillend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SIP (Stofidentiteitsprofiel): grenzen stofidentiteit in IUCLID (1.1 naam, 1.2 samenstelling)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Phoenix Metals B.V.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Bedrijfsprofiel — Vanadium uit secundaire grondstoffen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Missie: Vanadiumextractie uit SARU ash en staalslakken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Proces: Hydrometallurgisch → V₂O₅ + vanadium-elektrolyt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Locatie: PlantOne Rotterdam (demo + pilot)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Innovatie: Circulaire economie — afvalstromen upcyclen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REACH-relevantie: Nieuwe stofproductie uit afval → registratieplicht bij opschaling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PGS 15 van toepassing: ~405 kg ADR-klasse 8 (boven 250 kg ondergrens)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Proces — Vanadiumextractie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SARU ash → V₂O₅ — Hydrometallurgische route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▶ Stap 1: SARU ash + staalslakken → logistiek aanvoer PlantOne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▶ Stap 2: Zuur uitloging met H₂SO₄ (25-75%) — vanadium in oplossing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▶ Stap 3: pH-correctie en zuivering (NaOH, Al₂(SO₄)₃, CaO, Mg(OH)₂)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▶ Stap 4: Neerslag/kristallisatie → V₂O₅ (vanadium(V) oxide)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▶ Stap 5: Reductie → vanadium-elektrolyt (UVCB mengsel)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▶ Bijproducten: Fe₂O₃ (ijzeroxide), CaSO₄ (gips)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Stoffeninventarisatie — Grondstoffen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Invoerstromen en REACH-status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21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1371600"/>
          <a:ext cx="1124712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424"/>
                <a:gridCol w="2249424"/>
                <a:gridCol w="2249424"/>
                <a:gridCol w="2249424"/>
                <a:gridCol w="2249424"/>
              </a:tblGrid>
              <a:tr h="45720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CAS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Volume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REACH-status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Verplichting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Zwavelzuur (25-75%)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&lt;5 ton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Geregistreerd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 aanvragen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Natriumhydroxide (50%)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1310-73-2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&lt;10 ton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Geregistreerd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 aanvragen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Aluminiumsulfaat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10043-01-3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&lt;2 ton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Geregistreerd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 aanvragen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Calciumoxide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1305-78-8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&lt;1 ton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Geregistreerd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 aanvragen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Magnesiumhydroxide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1309-42-8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&lt;1 ton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Geregistreerd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 aanvragen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Calciumhydroxide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1305-62-0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&lt;1 ton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Geregistreerd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 aanvragen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Producten — Eindproducten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Uitvoerstromen en REACH-regime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22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74320" y="1371600"/>
          <a:ext cx="116128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576"/>
                <a:gridCol w="2322576"/>
                <a:gridCol w="2322576"/>
                <a:gridCol w="2322576"/>
                <a:gridCol w="2322576"/>
              </a:tblGrid>
              <a:tr h="522514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CAS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Volume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REACH-regime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Verplichting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V₂O₅ (vanadium(V) oxide)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1314-62-1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&lt;0.5 ton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PPORD (Art. 9)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Notificatie + SDS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Vanadium-elektrolyt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UVCB mengsel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&lt;0.2 ton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PPORD (Art. 9)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Notificatie + SDS + CLP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Natriummetavanaadaat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Geen apart CAS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Sporen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CMR-regime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CMR-protocol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Trinatriumorthowanaadaat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Geen apart CAS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Sporen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CMR-regime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CMR-protocol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IJzeroxide Fe₂O₃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1309-37-1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&lt;0.5 ton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SR&amp;D (Art. 3(23))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Status bepalen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2251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Gips CaSO₄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7778-18-9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&lt;1 ton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SR&amp;D (Art. 3(23))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EoW beoordelen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REACH-rechtspositie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Drie opties voor Phoenix Metals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23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371600"/>
          <a:ext cx="107899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480"/>
                <a:gridCol w="2697480"/>
                <a:gridCol w="2697480"/>
                <a:gridCol w="2697480"/>
              </a:tblGrid>
              <a:tr h="68580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Optie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REACH-rol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Waarschijnlijkheid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Voorwaarde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Fabrikant (Art. 3(8))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Laag ⚠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Stof is 'nieuwwaarde' creatie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Recovered substances (Art. 2(7)(d))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Hoogst ✓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Sameness check met geregistreerde stof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Downstream User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Laag ⚠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Stof reeds in mengsel geregistreerd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438912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Aanbeveling: Optie B (Recovered substances) — sterkste juridische basis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Vereist: sameness-toets met reeds geregistreerde V₂O₅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Let op: EoW-moment bepaalt wanneer REACH van toepassing wordt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SVHC Analyse — V₂O₅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Art. 33, 59 — Vanadium(V) oxide als zorgwekkende stof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24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371600"/>
          <a:ext cx="107899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480"/>
                <a:gridCol w="2697480"/>
                <a:gridCol w="2697480"/>
                <a:gridCol w="2697480"/>
              </a:tblGrid>
              <a:tr h="60960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Classificatie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Impact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V₂O₅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Ja (sinds 2023)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Reprotoxisch 1B (H361fd)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Autorisatie bij &gt;1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NiO (mogelijke verontreiniging)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Carc. 1A (H350i)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CMR-protocol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3657600"/>
            <a:ext cx="10515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Art. 33: Informatieplicht bij &gt;0,1% SVHC in artikel (niet van toepassing op stoffen/mengsels)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Art. 59: V₂O₅ op kandidaatlijst → kan naar Bijlage XIV (autorisatieplicht)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Huidig volume &lt;0,5 ton/jaar → nog geen autorisatieplicht (drempel &gt;1 ton/jaar)</a:t>
            </a:r>
          </a:p>
          <a:p>
            <a:pPr>
              <a:spcAft>
                <a:spcPts val="600"/>
              </a:spcAft>
              <a:defRPr sz="1400">
                <a:solidFill>
                  <a:srgbClr val="003366"/>
                </a:solidFill>
                <a:latin typeface="Calibri"/>
              </a:defRPr>
            </a:pPr>
            <a:r>
              <a:t>● Actie: Volume monitoren — bij overschrijding 1 ton/jaar → autorisatietraject starten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End-of-Waste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Kaderrichtlijn 2008/98/EG — REACH-trigger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Afvalstof → EoW-moment → product (REACH-toepasselijk)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EoW-criteria (Art. 6 Kaderrichtlijn):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   1. Stof wordt algemeen voor specifiek doel gebruikt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   2. Markt of vraag bestaat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   3. Voldoet aan productnormen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   4. Geen advers effecten op mens/milieu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SARU ash + staalslakken: afval → EoW → REACH van toepassing</a:t>
            </a:r>
          </a:p>
          <a:p>
            <a:pPr>
              <a:spcAft>
                <a:spcPts val="600"/>
              </a:spcAft>
              <a:defRPr sz="1500">
                <a:solidFill>
                  <a:srgbClr val="003366"/>
                </a:solidFill>
                <a:latin typeface="Calibri"/>
              </a:defRPr>
            </a:pPr>
            <a:r>
              <a:t>● EoW-moment = startpunt REACH-verplichtingen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Fasering — Demo → Pilot → FOAK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Planning en acties per fase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26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371600"/>
          <a:ext cx="107899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480"/>
                <a:gridCol w="2697480"/>
                <a:gridCol w="2697480"/>
                <a:gridCol w="2697480"/>
              </a:tblGrid>
              <a:tr h="68580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Fase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Volume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REACH-regime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Demo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≤60 kg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PPORD/SR&amp;D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Notificatie ECHA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Pilot (Q3'26–Q4'27)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0,5–3 ton/jaar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PPORD + monitoring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Volume bewaken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FOAK (&gt;1 ton/jaar)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&gt;1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Volledige registratie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CSR + SIEF + LoA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438912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Demo (2026): PPORD-notificatie bij ECHA, 5 jaar geldig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Pilot: Volume bewaken — bij overschrijding tonnageband → nieuwe verplichtingen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FOAK: Volledige REACH-registratie + Vanadium Consortium LoA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Compliance Status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Huidige status per domein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371600"/>
          <a:ext cx="1078992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6640"/>
                <a:gridCol w="3596640"/>
                <a:gridCol w="3596640"/>
              </a:tblGrid>
              <a:tr h="41148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Domein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Opmerking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Stoffeninventarisatie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 Groen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Alle 12 stoffen geïnventariseerd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 Grondstoffen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⚠ Geel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SDS'en aanvragen bij leveranciers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PPORD Notificatie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⚠ Geel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Demo-notificatie ECHA voorbereiden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CLP Classificatie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 Groen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V₂O₅ en mengsels ingedeeld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REACH-rechtspositie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 Groen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Optie B (Recovered) bevestigd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SVHC Monitoring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 Groen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V₂O₅ op kandidaatlijst, volume &lt;1 ton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EoW Beoordeling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⚠ Geel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Criteria moeten worden gedocumenteerd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PGS 15 Opslag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✗ Rood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&gt;250 kg ADR-klasse 8 — volledige naleving vereist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DU Verplichtingen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✓ Groen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Controleplicht SD'en afgedekt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Actieplan — Top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Geprioriteerde acties voor REACH compliance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28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74320" y="1371600"/>
          <a:ext cx="1161288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576"/>
                <a:gridCol w="2322576"/>
                <a:gridCol w="2322576"/>
                <a:gridCol w="2322576"/>
                <a:gridCol w="2322576"/>
              </a:tblGrid>
              <a:tr h="415636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#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Prioriteit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Deadline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Eigenaar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SDS'en alle grondstoffen aanvragen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Q2 2026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Inkoop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PPORD-notificatie ECHA indienen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Q2 2026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HSEQ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Sameness-toets V₂O₅ uitvoeren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Q3 2026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R&amp;D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EoW-criteria documenteren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Q3 2026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HSEQ + R&amp;D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PGS 15 naleving realiseren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Q3 2026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Facilities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Volume monitoring systeem inrichten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Q3 2026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Operations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CLP-etiketten produkken (V₂O₅ + elektrolyt)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Q3 2026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HSEQ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Vanadium Consortium benaderen (LoA)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Q4 2026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HSEQ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DU CSR template voorbereiden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Laag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Q1 2027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HSEQ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5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10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Budget FOAK-registratie reserveren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Laag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Q1 2027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Management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Budgetraming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58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BCCDD"/>
                </a:solidFill>
                <a:latin typeface="Calibri"/>
              </a:defRPr>
            </a:pPr>
            <a:r>
              <a:t>Kosten per fase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29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371600"/>
          <a:ext cx="107899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6640"/>
                <a:gridCol w="3596640"/>
                <a:gridCol w="3596640"/>
              </a:tblGrid>
              <a:tr h="54864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Fase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Budget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Scope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Demo (2026)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~€ 5.000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PPORD notificatie, SDS'en, basale compliance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Pilot (Q3'26–Q4'27)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€ 15.000–45.000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Monitoring, EoW, PGS 15, CLP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FOAK (&gt;1 ton/jaar)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€ 120.000–290.000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Volledige registratie, CSR, 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Vanadium Consortium LoA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€ 15.000–40.000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Toegang gezamenlijke gegevens</a:t>
                      </a:r>
                    </a:p>
                  </a:txBody>
                  <a:tcPr anchor="ctr">
                    <a:solidFill>
                      <a:srgbClr val="E8EEF4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457200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MKB-korting ECHA: van toepassing indien &lt;250 medewerkers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LoA-kosten eenmalig; jaarlijkse SIEF-bijdrage variabel</a:t>
            </a:r>
          </a:p>
          <a:p>
            <a:pPr>
              <a:spcAft>
                <a:spcPts val="600"/>
              </a:spcAft>
              <a:defRPr sz="1300">
                <a:solidFill>
                  <a:srgbClr val="003366"/>
                </a:solidFill>
                <a:latin typeface="Calibri"/>
              </a:defRPr>
            </a:pPr>
            <a:r>
              <a:t>● Budget FOAK sterk afhankelijk van tonnageband en complexiteit CSR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t>Vragen &amp; Discussie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BBCCDD"/>
                </a:solidFill>
                <a:latin typeface="Calibri"/>
              </a:defRPr>
            </a:pPr>
            <a:r>
              <a:t>Phoenix Metals B.V. — REACH Compliance</a:t>
            </a:r>
            <a:br/>
            <a:r>
              <a:t>26 april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5720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6600"/>
                </a:solidFill>
                <a:latin typeface="Calibri"/>
              </a:defRPr>
            </a:pPr>
            <a:r>
              <a:t>⚠ VERTROUWELIJK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99AABB"/>
                </a:solidFill>
                <a:latin typeface="Calibri"/>
              </a:defRPr>
            </a:pPr>
            <a:r>
              <a:t>Phoenix Metals B.V. — REACH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99AABB"/>
                </a:solidFill>
                <a:latin typeface="Calibri"/>
              </a:defRPr>
            </a:pPr>
            <a:r>
              <a:t>Slide 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