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  <p:sldId id="268" r:id="rId19"/>
    <p:sldId id="269" r:id="rId20"/>
    <p:sldId id="270" r:id="rId21"/>
    <p:sldId id="271" r:id="rId22"/>
    <p:sldId id="272" r:id="rId23"/>
    <p:sldId id="273" r:id="rId24"/>
    <p:sldId id="274" r:id="rId25"/>
    <p:sldId id="275" r:id="rId26"/>
    <p:sldId id="276" r:id="rId27"/>
    <p:sldId id="277" r:id="rId28"/>
    <p:sldId id="278" r:id="rId29"/>
    <p:sldId id="279" r:id="rId30"/>
    <p:sldId id="280" r:id="rId31"/>
    <p:sldId id="281" r:id="rId32"/>
    <p:sldId id="282" r:id="rId33"/>
    <p:sldId id="283" r:id="rId34"/>
    <p:sldId id="284" r:id="rId35"/>
    <p:sldId id="285" r:id="rId36"/>
    <p:sldId id="286" r:id="rId37"/>
    <p:sldId id="287" r:id="rId38"/>
    <p:sldId id="288" r:id="rId39"/>
    <p:sldId id="289" r:id="rId40"/>
    <p:sldId id="290" r:id="rId41"/>
    <p:sldId id="291" r:id="rId42"/>
    <p:sldId id="292" r:id="rId43"/>
    <p:sldId id="293" r:id="rId44"/>
    <p:sldId id="294" r:id="rId45"/>
    <p:sldId id="295" r:id="rId46"/>
    <p:sldId id="296" r:id="rId47"/>
  </p:sldIdLst>
  <p:sldSz cx="12191695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Relationship Id="rId17" Type="http://schemas.openxmlformats.org/officeDocument/2006/relationships/slide" Target="slides/slide11.xml"/><Relationship Id="rId18" Type="http://schemas.openxmlformats.org/officeDocument/2006/relationships/slide" Target="slides/slide12.xml"/><Relationship Id="rId19" Type="http://schemas.openxmlformats.org/officeDocument/2006/relationships/slide" Target="slides/slide13.xml"/><Relationship Id="rId20" Type="http://schemas.openxmlformats.org/officeDocument/2006/relationships/slide" Target="slides/slide14.xml"/><Relationship Id="rId21" Type="http://schemas.openxmlformats.org/officeDocument/2006/relationships/slide" Target="slides/slide15.xml"/><Relationship Id="rId22" Type="http://schemas.openxmlformats.org/officeDocument/2006/relationships/slide" Target="slides/slide16.xml"/><Relationship Id="rId23" Type="http://schemas.openxmlformats.org/officeDocument/2006/relationships/slide" Target="slides/slide17.xml"/><Relationship Id="rId24" Type="http://schemas.openxmlformats.org/officeDocument/2006/relationships/slide" Target="slides/slide18.xml"/><Relationship Id="rId25" Type="http://schemas.openxmlformats.org/officeDocument/2006/relationships/slide" Target="slides/slide19.xml"/><Relationship Id="rId26" Type="http://schemas.openxmlformats.org/officeDocument/2006/relationships/slide" Target="slides/slide20.xml"/><Relationship Id="rId27" Type="http://schemas.openxmlformats.org/officeDocument/2006/relationships/slide" Target="slides/slide21.xml"/><Relationship Id="rId28" Type="http://schemas.openxmlformats.org/officeDocument/2006/relationships/slide" Target="slides/slide22.xml"/><Relationship Id="rId29" Type="http://schemas.openxmlformats.org/officeDocument/2006/relationships/slide" Target="slides/slide23.xml"/><Relationship Id="rId30" Type="http://schemas.openxmlformats.org/officeDocument/2006/relationships/slide" Target="slides/slide24.xml"/><Relationship Id="rId31" Type="http://schemas.openxmlformats.org/officeDocument/2006/relationships/slide" Target="slides/slide25.xml"/><Relationship Id="rId32" Type="http://schemas.openxmlformats.org/officeDocument/2006/relationships/slide" Target="slides/slide26.xml"/><Relationship Id="rId33" Type="http://schemas.openxmlformats.org/officeDocument/2006/relationships/slide" Target="slides/slide27.xml"/><Relationship Id="rId34" Type="http://schemas.openxmlformats.org/officeDocument/2006/relationships/slide" Target="slides/slide28.xml"/><Relationship Id="rId35" Type="http://schemas.openxmlformats.org/officeDocument/2006/relationships/slide" Target="slides/slide29.xml"/><Relationship Id="rId36" Type="http://schemas.openxmlformats.org/officeDocument/2006/relationships/slide" Target="slides/slide30.xml"/><Relationship Id="rId37" Type="http://schemas.openxmlformats.org/officeDocument/2006/relationships/slide" Target="slides/slide31.xml"/><Relationship Id="rId38" Type="http://schemas.openxmlformats.org/officeDocument/2006/relationships/slide" Target="slides/slide32.xml"/><Relationship Id="rId39" Type="http://schemas.openxmlformats.org/officeDocument/2006/relationships/slide" Target="slides/slide33.xml"/><Relationship Id="rId40" Type="http://schemas.openxmlformats.org/officeDocument/2006/relationships/slide" Target="slides/slide34.xml"/><Relationship Id="rId41" Type="http://schemas.openxmlformats.org/officeDocument/2006/relationships/slide" Target="slides/slide35.xml"/><Relationship Id="rId42" Type="http://schemas.openxmlformats.org/officeDocument/2006/relationships/slide" Target="slides/slide36.xml"/><Relationship Id="rId43" Type="http://schemas.openxmlformats.org/officeDocument/2006/relationships/slide" Target="slides/slide37.xml"/><Relationship Id="rId44" Type="http://schemas.openxmlformats.org/officeDocument/2006/relationships/slide" Target="slides/slide38.xml"/><Relationship Id="rId45" Type="http://schemas.openxmlformats.org/officeDocument/2006/relationships/slide" Target="slides/slide39.xml"/><Relationship Id="rId46" Type="http://schemas.openxmlformats.org/officeDocument/2006/relationships/slide" Target="slides/slide40.xml"/><Relationship Id="rId47" Type="http://schemas.openxmlformats.org/officeDocument/2006/relationships/slide" Target="slides/slide41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00336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457200" y="2926080"/>
            <a:ext cx="1828800" cy="54864"/>
          </a:xfrm>
          <a:prstGeom prst="rect">
            <a:avLst/>
          </a:prstGeom>
          <a:solidFill>
            <a:srgbClr val="F39C1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457200" y="1371600"/>
            <a:ext cx="10972800" cy="13716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4000" b="1">
                <a:solidFill>
                  <a:srgbClr val="FFFFFF"/>
                </a:solidFill>
                <a:latin typeface="Calibri"/>
              </a:defRPr>
            </a:pPr>
            <a:r>
              <a:t>BNP Training — Bedrijfsnoodplan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457200" y="3200400"/>
            <a:ext cx="10972800" cy="18288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000">
                <a:solidFill>
                  <a:srgbClr val="BBCCDD"/>
                </a:solidFill>
                <a:latin typeface="Calibri"/>
              </a:defRPr>
            </a:pPr>
            <a:r>
              <a:t>Scenario-gebaseerde training voor noodprocedures</a:t>
            </a:r>
            <a:br/>
            <a:r>
              <a:t>Phoenix Metals B.V.</a:t>
            </a:r>
          </a:p>
          <a:p>
            <a:pPr>
              <a:defRPr sz="1600">
                <a:solidFill>
                  <a:srgbClr val="F39C12"/>
                </a:solidFill>
                <a:latin typeface="Calibri"/>
              </a:defRPr>
            </a:pPr>
            <a:r>
              <a:t>TR-301-01 | v1.1 | April 2026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457200" y="5669280"/>
            <a:ext cx="10972800" cy="4572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200">
                <a:solidFill>
                  <a:srgbClr val="8899AA"/>
                </a:solidFill>
                <a:latin typeface="Calibri"/>
              </a:defRPr>
            </a:pPr>
            <a:r>
              <a:t>Phoenix Metals B.V. | PlantOne IJmuiden &amp; Rotterdam</a:t>
            </a:r>
            <a:br/>
            <a:r>
              <a:t>JvG Consultancy | Safety • Governance • Advisory | © 2026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097280"/>
          </a:xfrm>
          <a:prstGeom prst="rect">
            <a:avLst/>
          </a:prstGeom>
          <a:solidFill>
            <a:srgbClr val="00336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457200" y="137160"/>
            <a:ext cx="9144000" cy="8229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2800" b="1">
                <a:solidFill>
                  <a:srgbClr val="FFFFFF"/>
                </a:solidFill>
                <a:latin typeface="Calibri"/>
              </a:defRPr>
            </a:pPr>
            <a:r>
              <a:t>📋 Documentinformatie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457200" y="6309360"/>
            <a:ext cx="914400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800">
                <a:solidFill>
                  <a:srgbClr val="999999"/>
                </a:solidFill>
                <a:latin typeface="Calibri"/>
              </a:defRPr>
            </a:pPr>
            <a:r>
              <a:t>JvG Consultancy | Safety • Governance • Advisory | © 2026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640080" y="1371600"/>
            <a:ext cx="10058400" cy="45720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600"/>
              </a:spcAft>
              <a:defRPr sz="1600">
                <a:solidFill>
                  <a:srgbClr val="1F2937"/>
                </a:solidFill>
                <a:latin typeface="Calibri"/>
              </a:defRPr>
            </a:pPr>
            <a:r>
              <a:t>Project: Phoenix Metals B.V. — VMS</a:t>
            </a:r>
          </a:p>
          <a:p>
            <a:pPr>
              <a:spcAft>
                <a:spcPts val="600"/>
              </a:spcAft>
              <a:defRPr sz="1600">
                <a:solidFill>
                  <a:srgbClr val="1F2937"/>
                </a:solidFill>
                <a:latin typeface="Calibri"/>
              </a:defRPr>
            </a:pPr>
            <a:r>
              <a:t>Training: BNP Training | TR-301-01 | v1.1</a:t>
            </a:r>
          </a:p>
          <a:p>
            <a:pPr>
              <a:spcAft>
                <a:spcPts val="600"/>
              </a:spcAft>
              <a:defRPr sz="1600">
                <a:solidFill>
                  <a:srgbClr val="1F2937"/>
                </a:solidFill>
                <a:latin typeface="Calibri"/>
              </a:defRPr>
            </a:pPr>
            <a:r>
              <a:t>Auteur: JvG Consultancy | April 2026 | Definitief</a:t>
            </a:r>
          </a:p>
          <a:p>
            <a:pPr>
              <a:spcAft>
                <a:spcPts val="600"/>
              </a:spcAft>
              <a:defRPr sz="1600">
                <a:solidFill>
                  <a:srgbClr val="1F2937"/>
                </a:solidFill>
                <a:latin typeface="Calibri"/>
              </a:defRPr>
            </a:pPr>
            <a:r>
              <a:t>Doelgroep: Alle medewerkers (8 functies)</a:t>
            </a:r>
          </a:p>
          <a:p>
            <a:pPr>
              <a:spcAft>
                <a:spcPts val="600"/>
              </a:spcAft>
              <a:defRPr sz="1600">
                <a:solidFill>
                  <a:srgbClr val="1F2937"/>
                </a:solidFill>
                <a:latin typeface="Calibri"/>
              </a:defRPr>
            </a:pPr>
            <a:r>
              <a:t>Doel: Kennis en vaardigheden voor adequaat handelen bij bedrijfsnood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097280"/>
          </a:xfrm>
          <a:prstGeom prst="rect">
            <a:avLst/>
          </a:prstGeom>
          <a:solidFill>
            <a:srgbClr val="00336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457200" y="137160"/>
            <a:ext cx="9144000" cy="8229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2800" b="1">
                <a:solidFill>
                  <a:srgbClr val="FFFFFF"/>
                </a:solidFill>
                <a:latin typeface="Calibri"/>
              </a:defRPr>
            </a:pPr>
            <a:r>
              <a:t>🎯 Leerdoelen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457200" y="6309360"/>
            <a:ext cx="914400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800">
                <a:solidFill>
                  <a:srgbClr val="999999"/>
                </a:solidFill>
                <a:latin typeface="Calibri"/>
              </a:defRPr>
            </a:pPr>
            <a:r>
              <a:t>JvG Consultancy | Safety • Governance • Advisory | © 2026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640080" y="1371600"/>
            <a:ext cx="10058400" cy="45720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800"/>
              </a:spcAft>
              <a:defRPr sz="1800">
                <a:solidFill>
                  <a:srgbClr val="1F2937"/>
                </a:solidFill>
                <a:latin typeface="Calibri"/>
              </a:defRPr>
            </a:pPr>
            <a:r>
              <a:t>• 5 fasen BNP noemen en uitleggen (signalering → alarm → evacuatie → hulpverlening → nasleep)</a:t>
            </a:r>
          </a:p>
          <a:p>
            <a:pPr>
              <a:spcAft>
                <a:spcPts val="800"/>
              </a:spcAft>
              <a:defRPr sz="1800">
                <a:solidFill>
                  <a:srgbClr val="1F2937"/>
                </a:solidFill>
                <a:latin typeface="Calibri"/>
              </a:defRPr>
            </a:pPr>
            <a:r>
              <a:t>• Communicatieketen kennen — wie bel je bij nood</a:t>
            </a:r>
          </a:p>
          <a:p>
            <a:pPr>
              <a:spcAft>
                <a:spcPts val="800"/>
              </a:spcAft>
              <a:defRPr sz="1800">
                <a:solidFill>
                  <a:srgbClr val="1F2937"/>
                </a:solidFill>
                <a:latin typeface="Calibri"/>
              </a:defRPr>
            </a:pPr>
            <a:r>
              <a:t>• Eigen rol kennen: BNO-leider, BBW, BHV'er, calcoordinator</a:t>
            </a:r>
          </a:p>
          <a:p>
            <a:pPr>
              <a:spcAft>
                <a:spcPts val="800"/>
              </a:spcAft>
              <a:defRPr sz="1800">
                <a:solidFill>
                  <a:srgbClr val="1F2937"/>
                </a:solidFill>
                <a:latin typeface="Calibri"/>
              </a:defRPr>
            </a:pPr>
            <a:r>
              <a:t>• 3 scenario's doorlopen: brand H₂SO₄, stofexplosie vanadium, gasalarm toxische stof</a:t>
            </a:r>
          </a:p>
          <a:p>
            <a:pPr>
              <a:spcAft>
                <a:spcPts val="800"/>
              </a:spcAft>
              <a:defRPr sz="1800">
                <a:solidFill>
                  <a:srgbClr val="1F2937"/>
                </a:solidFill>
                <a:latin typeface="Calibri"/>
              </a:defRPr>
            </a:pPr>
            <a:r>
              <a:t>• Oefenfrequentie en evaluatieprocedure kennen</a:t>
            </a:r>
          </a:p>
          <a:p>
            <a:pPr>
              <a:spcAft>
                <a:spcPts val="800"/>
              </a:spcAft>
              <a:defRPr sz="1800">
                <a:solidFill>
                  <a:srgbClr val="1F2937"/>
                </a:solidFill>
                <a:latin typeface="Calibri"/>
              </a:defRPr>
            </a:pPr>
            <a:r>
              <a:t>• PtW-stop autoriteit altijd beschikbaar bij levensgevaar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097280"/>
          </a:xfrm>
          <a:prstGeom prst="rect">
            <a:avLst/>
          </a:prstGeom>
          <a:solidFill>
            <a:srgbClr val="00336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457200" y="137160"/>
            <a:ext cx="9144000" cy="8229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2800" b="1">
                <a:solidFill>
                  <a:srgbClr val="FFFFFF"/>
                </a:solidFill>
                <a:latin typeface="Calibri"/>
              </a:defRPr>
            </a:pPr>
            <a:r>
              <a:t>❓ Waarom BNP Training?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457200" y="6309360"/>
            <a:ext cx="914400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800">
                <a:solidFill>
                  <a:srgbClr val="999999"/>
                </a:solidFill>
                <a:latin typeface="Calibri"/>
              </a:defRPr>
            </a:pPr>
            <a:r>
              <a:t>JvG Consultancy | Safety • Governance • Advisory | © 2026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640080" y="1371600"/>
            <a:ext cx="10058400" cy="45720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800"/>
              </a:spcAft>
              <a:defRPr sz="1800">
                <a:solidFill>
                  <a:srgbClr val="1F2937"/>
                </a:solidFill>
                <a:latin typeface="Calibri"/>
              </a:defRPr>
            </a:pPr>
            <a:r>
              <a:t>• Arbowet art. 3: Veilige arbeidsomstandigheden verplicht</a:t>
            </a:r>
          </a:p>
          <a:p>
            <a:pPr>
              <a:spcAft>
                <a:spcPts val="800"/>
              </a:spcAft>
              <a:defRPr sz="1800">
                <a:solidFill>
                  <a:srgbClr val="1F2937"/>
                </a:solidFill>
                <a:latin typeface="Calibri"/>
              </a:defRPr>
            </a:pPr>
            <a:r>
              <a:t>• Arbobesluit art. 2.16a: BNP verplicht bij &gt;10 werknemers OF bijtende stoffen</a:t>
            </a:r>
          </a:p>
          <a:p>
            <a:pPr>
              <a:spcAft>
                <a:spcPts val="800"/>
              </a:spcAft>
              <a:defRPr sz="1800">
                <a:solidFill>
                  <a:srgbClr val="1F2937"/>
                </a:solidFill>
                <a:latin typeface="Calibri"/>
              </a:defRPr>
            </a:pPr>
            <a:r>
              <a:t>• PM werkt met V₂O₅ (dodelijk H330), H₂SO₄ (bijtend H314), NaOH (bijtend)</a:t>
            </a:r>
          </a:p>
          <a:p>
            <a:pPr>
              <a:spcAft>
                <a:spcPts val="800"/>
              </a:spcAft>
              <a:defRPr sz="1800">
                <a:solidFill>
                  <a:srgbClr val="1F2937"/>
                </a:solidFill>
                <a:latin typeface="Calibri"/>
              </a:defRPr>
            </a:pPr>
            <a:r>
              <a:t>• 60% incidenten escaleert door verkeerde alarmering (RIVM 2023)</a:t>
            </a:r>
          </a:p>
          <a:p>
            <a:pPr>
              <a:spcAft>
                <a:spcPts val="800"/>
              </a:spcAft>
              <a:defRPr sz="1800">
                <a:solidFill>
                  <a:srgbClr val="1F2937"/>
                </a:solidFill>
                <a:latin typeface="Calibri"/>
              </a:defRPr>
            </a:pPr>
            <a:r>
              <a:t>• Training redt levens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097280"/>
          </a:xfrm>
          <a:prstGeom prst="rect">
            <a:avLst/>
          </a:prstGeom>
          <a:solidFill>
            <a:srgbClr val="00336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457200" y="137160"/>
            <a:ext cx="9144000" cy="8229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2800" b="1">
                <a:solidFill>
                  <a:srgbClr val="FFFFFF"/>
                </a:solidFill>
                <a:latin typeface="Calibri"/>
              </a:defRPr>
            </a:pPr>
            <a:r>
              <a:t>⚖️ Wettelijk Kader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457200" y="6309360"/>
            <a:ext cx="914400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800">
                <a:solidFill>
                  <a:srgbClr val="999999"/>
                </a:solidFill>
                <a:latin typeface="Calibri"/>
              </a:defRPr>
            </a:pPr>
            <a:r>
              <a:t>JvG Consultancy | Safety • Governance • Advisory | © 2026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640080" y="1371600"/>
            <a:ext cx="10058400" cy="45720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800"/>
              </a:spcAft>
              <a:defRPr sz="1800">
                <a:solidFill>
                  <a:srgbClr val="1F2937"/>
                </a:solidFill>
                <a:latin typeface="Calibri"/>
              </a:defRPr>
            </a:pPr>
            <a:r>
              <a:t>• Arbowet art. 3: Veilige arbeidsomstandigheden</a:t>
            </a:r>
          </a:p>
          <a:p>
            <a:pPr>
              <a:spcAft>
                <a:spcPts val="800"/>
              </a:spcAft>
              <a:defRPr sz="1800">
                <a:solidFill>
                  <a:srgbClr val="1F2937"/>
                </a:solidFill>
                <a:latin typeface="Calibri"/>
              </a:defRPr>
            </a:pPr>
            <a:r>
              <a:t>• Arbobesluit art. 2.16a: BNP verplicht</a:t>
            </a:r>
          </a:p>
          <a:p>
            <a:pPr>
              <a:spcAft>
                <a:spcPts val="800"/>
              </a:spcAft>
              <a:defRPr sz="1800">
                <a:solidFill>
                  <a:srgbClr val="1F2937"/>
                </a:solidFill>
                <a:latin typeface="Calibri"/>
              </a:defRPr>
            </a:pPr>
            <a:r>
              <a:t>• Arbobesluit art. 2.17: BHV verplicht</a:t>
            </a:r>
          </a:p>
          <a:p>
            <a:pPr>
              <a:spcAft>
                <a:spcPts val="800"/>
              </a:spcAft>
              <a:defRPr sz="1800">
                <a:solidFill>
                  <a:srgbClr val="1F2937"/>
                </a:solidFill>
                <a:latin typeface="Calibri"/>
              </a:defRPr>
            </a:pPr>
            <a:r>
              <a:t>• Seveso III (2012/18/EU): Vrijwillig toegepast door PM</a:t>
            </a:r>
          </a:p>
          <a:p>
            <a:pPr>
              <a:spcAft>
                <a:spcPts val="800"/>
              </a:spcAft>
              <a:defRPr sz="1800">
                <a:solidFill>
                  <a:srgbClr val="1F2937"/>
                </a:solidFill>
                <a:latin typeface="Calibri"/>
              </a:defRPr>
            </a:pPr>
            <a:r>
              <a:t>• PGS 15:2025: Opslag gevaarlijke stoffen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097280"/>
          </a:xfrm>
          <a:prstGeom prst="rect">
            <a:avLst/>
          </a:prstGeom>
          <a:solidFill>
            <a:srgbClr val="00336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457200" y="137160"/>
            <a:ext cx="9144000" cy="8229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2800" b="1">
                <a:solidFill>
                  <a:srgbClr val="FFFFFF"/>
                </a:solidFill>
                <a:latin typeface="Calibri"/>
              </a:defRPr>
            </a:pPr>
            <a:r>
              <a:t>🔄 BNP Structuur — 5 Fasen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457200" y="6309360"/>
            <a:ext cx="914400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800">
                <a:solidFill>
                  <a:srgbClr val="999999"/>
                </a:solidFill>
                <a:latin typeface="Calibri"/>
              </a:defRPr>
            </a:pPr>
            <a:r>
              <a:t>JvG Consultancy | Safety • Governance • Advisory | © 2026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457200" y="2286000"/>
            <a:ext cx="1828800" cy="1097280"/>
          </a:xfrm>
          <a:prstGeom prst="roundRect">
            <a:avLst/>
          </a:prstGeom>
          <a:solidFill>
            <a:srgbClr val="00336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 sz="1100">
                <a:solidFill>
                  <a:srgbClr val="FFFFFF"/>
                </a:solidFill>
                <a:latin typeface="Calibri"/>
              </a:defRPr>
            </a:pPr>
            <a:r>
              <a:t>1. Signalering</a:t>
            </a:r>
          </a:p>
        </p:txBody>
      </p:sp>
      <p:sp>
        <p:nvSpPr>
          <p:cNvPr id="6" name="Right Arrow 5"/>
          <p:cNvSpPr/>
          <p:nvPr/>
        </p:nvSpPr>
        <p:spPr>
          <a:xfrm>
            <a:off x="2286000" y="2651760"/>
            <a:ext cx="457200" cy="365760"/>
          </a:xfrm>
          <a:prstGeom prst="rightArrow">
            <a:avLst/>
          </a:prstGeom>
          <a:solidFill>
            <a:srgbClr val="F39C1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Rounded Rectangle 6"/>
          <p:cNvSpPr/>
          <p:nvPr/>
        </p:nvSpPr>
        <p:spPr>
          <a:xfrm>
            <a:off x="2743200" y="2286000"/>
            <a:ext cx="1828800" cy="1097280"/>
          </a:xfrm>
          <a:prstGeom prst="roundRect">
            <a:avLst/>
          </a:prstGeom>
          <a:solidFill>
            <a:srgbClr val="1A527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 sz="1100">
                <a:solidFill>
                  <a:srgbClr val="FFFFFF"/>
                </a:solidFill>
                <a:latin typeface="Calibri"/>
              </a:defRPr>
            </a:pPr>
            <a:r>
              <a:t>2. Alarm</a:t>
            </a:r>
          </a:p>
        </p:txBody>
      </p:sp>
      <p:sp>
        <p:nvSpPr>
          <p:cNvPr id="8" name="Right Arrow 7"/>
          <p:cNvSpPr/>
          <p:nvPr/>
        </p:nvSpPr>
        <p:spPr>
          <a:xfrm>
            <a:off x="4572000" y="2651760"/>
            <a:ext cx="457200" cy="365760"/>
          </a:xfrm>
          <a:prstGeom prst="rightArrow">
            <a:avLst/>
          </a:prstGeom>
          <a:solidFill>
            <a:srgbClr val="F39C1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Rounded Rectangle 8"/>
          <p:cNvSpPr/>
          <p:nvPr/>
        </p:nvSpPr>
        <p:spPr>
          <a:xfrm>
            <a:off x="5029200" y="2286000"/>
            <a:ext cx="1828800" cy="1097280"/>
          </a:xfrm>
          <a:prstGeom prst="roundRect">
            <a:avLst/>
          </a:prstGeom>
          <a:solidFill>
            <a:srgbClr val="00336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 sz="1100">
                <a:solidFill>
                  <a:srgbClr val="FFFFFF"/>
                </a:solidFill>
                <a:latin typeface="Calibri"/>
              </a:defRPr>
            </a:pPr>
            <a:r>
              <a:t>3. Evacuatie</a:t>
            </a:r>
          </a:p>
        </p:txBody>
      </p:sp>
      <p:sp>
        <p:nvSpPr>
          <p:cNvPr id="10" name="Right Arrow 9"/>
          <p:cNvSpPr/>
          <p:nvPr/>
        </p:nvSpPr>
        <p:spPr>
          <a:xfrm>
            <a:off x="6858000" y="2651760"/>
            <a:ext cx="457200" cy="365760"/>
          </a:xfrm>
          <a:prstGeom prst="rightArrow">
            <a:avLst/>
          </a:prstGeom>
          <a:solidFill>
            <a:srgbClr val="F39C1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Rounded Rectangle 10"/>
          <p:cNvSpPr/>
          <p:nvPr/>
        </p:nvSpPr>
        <p:spPr>
          <a:xfrm>
            <a:off x="7315200" y="2286000"/>
            <a:ext cx="1828800" cy="1097280"/>
          </a:xfrm>
          <a:prstGeom prst="roundRect">
            <a:avLst/>
          </a:prstGeom>
          <a:solidFill>
            <a:srgbClr val="1A527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 sz="1100">
                <a:solidFill>
                  <a:srgbClr val="FFFFFF"/>
                </a:solidFill>
                <a:latin typeface="Calibri"/>
              </a:defRPr>
            </a:pPr>
            <a:r>
              <a:t>4. Hulpverlening</a:t>
            </a:r>
          </a:p>
        </p:txBody>
      </p:sp>
      <p:sp>
        <p:nvSpPr>
          <p:cNvPr id="12" name="Right Arrow 11"/>
          <p:cNvSpPr/>
          <p:nvPr/>
        </p:nvSpPr>
        <p:spPr>
          <a:xfrm>
            <a:off x="9144000" y="2651760"/>
            <a:ext cx="457200" cy="365760"/>
          </a:xfrm>
          <a:prstGeom prst="rightArrow">
            <a:avLst/>
          </a:prstGeom>
          <a:solidFill>
            <a:srgbClr val="F39C1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Rounded Rectangle 12"/>
          <p:cNvSpPr/>
          <p:nvPr/>
        </p:nvSpPr>
        <p:spPr>
          <a:xfrm>
            <a:off x="9601200" y="2286000"/>
            <a:ext cx="1828800" cy="1097280"/>
          </a:xfrm>
          <a:prstGeom prst="roundRect">
            <a:avLst/>
          </a:prstGeom>
          <a:solidFill>
            <a:srgbClr val="00336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 sz="1100">
                <a:solidFill>
                  <a:srgbClr val="FFFFFF"/>
                </a:solidFill>
                <a:latin typeface="Calibri"/>
              </a:defRPr>
            </a:pPr>
            <a:r>
              <a:t>5. Nasleep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097280"/>
          </a:xfrm>
          <a:prstGeom prst="rect">
            <a:avLst/>
          </a:prstGeom>
          <a:solidFill>
            <a:srgbClr val="00336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457200" y="137160"/>
            <a:ext cx="9144000" cy="8229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2800" b="1">
                <a:solidFill>
                  <a:srgbClr val="FFFFFF"/>
                </a:solidFill>
                <a:latin typeface="Calibri"/>
              </a:defRPr>
            </a:pPr>
            <a:r>
              <a:t>🏭 PM Specifieke Risico's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457200" y="6309360"/>
            <a:ext cx="914400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800">
                <a:solidFill>
                  <a:srgbClr val="999999"/>
                </a:solidFill>
                <a:latin typeface="Calibri"/>
              </a:defRPr>
            </a:pPr>
            <a:r>
              <a:t>JvG Consultancy | Safety • Governance • Advisory | © 2026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457200" y="1371600"/>
            <a:ext cx="5303520" cy="4572000"/>
          </a:xfrm>
          <a:prstGeom prst="roundRect">
            <a:avLst/>
          </a:prstGeom>
          <a:solidFill>
            <a:srgbClr val="E8F4F8"/>
          </a:solidFill>
          <a:ln>
            <a:solidFill>
              <a:srgbClr val="003366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>
              <a:defRPr sz="1800" b="1">
                <a:solidFill>
                  <a:srgbClr val="003366"/>
                </a:solidFill>
                <a:latin typeface="Calibri"/>
              </a:defRPr>
            </a:pPr>
            <a:r>
              <a:t>⚠️ Chemisch</a:t>
            </a:r>
          </a:p>
          <a:p>
            <a:pPr>
              <a:spcAft>
                <a:spcPts val="400"/>
              </a:spcAft>
              <a:defRPr sz="1400">
                <a:solidFill>
                  <a:srgbClr val="1F2937"/>
                </a:solidFill>
                <a:latin typeface="Calibri"/>
              </a:defRPr>
            </a:pPr>
            <a:r>
              <a:t>• V₂O₅: Toxisch H330, carcinogeen</a:t>
            </a:r>
          </a:p>
          <a:p>
            <a:pPr>
              <a:spcAft>
                <a:spcPts val="400"/>
              </a:spcAft>
              <a:defRPr sz="1400">
                <a:solidFill>
                  <a:srgbClr val="1F2937"/>
                </a:solidFill>
                <a:latin typeface="Calibri"/>
              </a:defRPr>
            </a:pPr>
            <a:r>
              <a:t>• H₂SO₄: Bijtend H314, reactief</a:t>
            </a:r>
          </a:p>
          <a:p>
            <a:pPr>
              <a:spcAft>
                <a:spcPts val="400"/>
              </a:spcAft>
              <a:defRPr sz="1400">
                <a:solidFill>
                  <a:srgbClr val="1F2937"/>
                </a:solidFill>
                <a:latin typeface="Calibri"/>
              </a:defRPr>
            </a:pPr>
            <a:r>
              <a:t>• NaOH: Bijtend H314</a:t>
            </a:r>
          </a:p>
          <a:p>
            <a:pPr>
              <a:spcAft>
                <a:spcPts val="400"/>
              </a:spcAft>
              <a:defRPr sz="1400">
                <a:solidFill>
                  <a:srgbClr val="1F2937"/>
                </a:solidFill>
                <a:latin typeface="Calibri"/>
              </a:defRPr>
            </a:pPr>
            <a:r>
              <a:t>• Stofexplosie-risico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6400800" y="1371600"/>
            <a:ext cx="5303520" cy="4572000"/>
          </a:xfrm>
          <a:prstGeom prst="roundRect">
            <a:avLst/>
          </a:prstGeom>
          <a:solidFill>
            <a:srgbClr val="FDF2E9"/>
          </a:solidFill>
          <a:ln>
            <a:solidFill>
              <a:srgbClr val="F39C12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>
              <a:defRPr sz="1800" b="1">
                <a:solidFill>
                  <a:srgbClr val="D35400"/>
                </a:solidFill>
                <a:latin typeface="Calibri"/>
              </a:defRPr>
            </a:pPr>
            <a:r>
              <a:t>🔥 Fysiek</a:t>
            </a:r>
          </a:p>
          <a:p>
            <a:pPr>
              <a:spcAft>
                <a:spcPts val="400"/>
              </a:spcAft>
              <a:defRPr sz="1400">
                <a:solidFill>
                  <a:srgbClr val="1F2937"/>
                </a:solidFill>
                <a:latin typeface="Calibri"/>
              </a:defRPr>
            </a:pPr>
            <a:r>
              <a:t>• Brand H₂SO₄-opslag</a:t>
            </a:r>
          </a:p>
          <a:p>
            <a:pPr>
              <a:spcAft>
                <a:spcPts val="400"/>
              </a:spcAft>
              <a:defRPr sz="1400">
                <a:solidFill>
                  <a:srgbClr val="1F2937"/>
                </a:solidFill>
                <a:latin typeface="Calibri"/>
              </a:defRPr>
            </a:pPr>
            <a:r>
              <a:t>• Stofexplosie verwerkingslijn</a:t>
            </a:r>
          </a:p>
          <a:p>
            <a:pPr>
              <a:spcAft>
                <a:spcPts val="400"/>
              </a:spcAft>
              <a:defRPr sz="1400">
                <a:solidFill>
                  <a:srgbClr val="1F2937"/>
                </a:solidFill>
                <a:latin typeface="Calibri"/>
              </a:defRPr>
            </a:pPr>
            <a:r>
              <a:t>• Gaslekkage V₂O₅</a:t>
            </a:r>
          </a:p>
          <a:p>
            <a:pPr>
              <a:spcAft>
                <a:spcPts val="400"/>
              </a:spcAft>
              <a:defRPr sz="1400">
                <a:solidFill>
                  <a:srgbClr val="1F2937"/>
                </a:solidFill>
                <a:latin typeface="Calibri"/>
              </a:defRPr>
            </a:pPr>
            <a:r>
              <a:t>• Elektrische risico's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097280"/>
          </a:xfrm>
          <a:prstGeom prst="rect">
            <a:avLst/>
          </a:prstGeom>
          <a:solidFill>
            <a:srgbClr val="00336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457200" y="137160"/>
            <a:ext cx="9144000" cy="8229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2800" b="1">
                <a:solidFill>
                  <a:srgbClr val="FFFFFF"/>
                </a:solidFill>
                <a:latin typeface="Calibri"/>
              </a:defRPr>
            </a:pPr>
            <a:r>
              <a:t>📊 Incidentstatistieken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457200" y="6309360"/>
            <a:ext cx="914400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800">
                <a:solidFill>
                  <a:srgbClr val="999999"/>
                </a:solidFill>
                <a:latin typeface="Calibri"/>
              </a:defRPr>
            </a:pPr>
            <a:r>
              <a:t>JvG Consultancy | Safety • Governance • Advisory | © 2026</a:t>
            </a:r>
          </a:p>
        </p:txBody>
      </p:sp>
      <p:graphicFrame>
        <p:nvGraphicFramePr>
          <p:cNvPr id="5" name="Table 4"/>
          <p:cNvGraphicFramePr>
            <a:graphicFrameLocks noGrp="1"/>
          </p:cNvGraphicFramePr>
          <p:nvPr/>
        </p:nvGraphicFramePr>
        <p:xfrm>
          <a:off x="457200" y="1371600"/>
          <a:ext cx="11247120" cy="45720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811780"/>
                <a:gridCol w="2811780"/>
                <a:gridCol w="2811780"/>
                <a:gridCol w="2811780"/>
              </a:tblGrid>
              <a:tr h="762000">
                <a:tc>
                  <a:txBody>
                    <a:bodyPr/>
                    <a:lstStyle/>
                    <a:p>
                      <a:pPr algn="ctr">
                        <a:defRPr sz="1400" b="1">
                          <a:solidFill>
                            <a:srgbClr val="FFFFFF"/>
                          </a:solidFill>
                          <a:latin typeface="Calibri"/>
                        </a:defRPr>
                      </a:pPr>
                      <a:r>
                        <a:t>Jaar</a:t>
                      </a:r>
                    </a:p>
                  </a:txBody>
                  <a:tcPr>
                    <a:solidFill>
                      <a:srgbClr val="003366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400" b="1">
                          <a:solidFill>
                            <a:srgbClr val="FFFFFF"/>
                          </a:solidFill>
                          <a:latin typeface="Calibri"/>
                        </a:defRPr>
                      </a:pPr>
                      <a:r>
                        <a:t>Type</a:t>
                      </a:r>
                    </a:p>
                  </a:txBody>
                  <a:tcPr>
                    <a:solidFill>
                      <a:srgbClr val="003366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400" b="1">
                          <a:solidFill>
                            <a:srgbClr val="FFFFFF"/>
                          </a:solidFill>
                          <a:latin typeface="Calibri"/>
                        </a:defRPr>
                      </a:pPr>
                      <a:r>
                        <a:t>Oorzaak</a:t>
                      </a:r>
                    </a:p>
                  </a:txBody>
                  <a:tcPr>
                    <a:solidFill>
                      <a:srgbClr val="003366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400" b="1">
                          <a:solidFill>
                            <a:srgbClr val="FFFFFF"/>
                          </a:solidFill>
                          <a:latin typeface="Calibri"/>
                        </a:defRPr>
                      </a:pPr>
                      <a:r>
                        <a:t>Les</a:t>
                      </a:r>
                    </a:p>
                  </a:txBody>
                  <a:tcPr>
                    <a:solidFill>
                      <a:srgbClr val="003366"/>
                    </a:solidFill>
                  </a:tcPr>
                </a:tc>
              </a:tr>
              <a:tr h="762000">
                <a:tc>
                  <a:txBody>
                    <a:bodyPr/>
                    <a:lstStyle/>
                    <a:p>
                      <a:pPr>
                        <a:defRPr sz="1200">
                          <a:solidFill>
                            <a:srgbClr val="1F2937"/>
                          </a:solidFill>
                          <a:latin typeface="Calibri"/>
                        </a:defRPr>
                      </a:pPr>
                      <a:r>
                        <a:t>2019</a:t>
                      </a:r>
                    </a:p>
                  </a:txBody>
                  <a:tcPr>
                    <a:solidFill>
                      <a:srgbClr val="E5E7EB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200">
                          <a:solidFill>
                            <a:srgbClr val="1F2937"/>
                          </a:solidFill>
                          <a:latin typeface="Calibri"/>
                        </a:defRPr>
                      </a:pPr>
                      <a:r>
                        <a:t>Chemische brand NL</a:t>
                      </a:r>
                    </a:p>
                  </a:txBody>
                  <a:tcPr>
                    <a:solidFill>
                      <a:srgbClr val="E5E7EB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200">
                          <a:solidFill>
                            <a:srgbClr val="1F2937"/>
                          </a:solidFill>
                          <a:latin typeface="Calibri"/>
                        </a:defRPr>
                      </a:pPr>
                      <a:r>
                        <a:t>Verkeerde opslag H₂SO₄</a:t>
                      </a:r>
                    </a:p>
                  </a:txBody>
                  <a:tcPr>
                    <a:solidFill>
                      <a:srgbClr val="E5E7EB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200">
                          <a:solidFill>
                            <a:srgbClr val="1F2937"/>
                          </a:solidFill>
                          <a:latin typeface="Calibri"/>
                        </a:defRPr>
                      </a:pPr>
                      <a:r>
                        <a:t>Scheiding incompatibel</a:t>
                      </a:r>
                    </a:p>
                  </a:txBody>
                  <a:tcPr>
                    <a:solidFill>
                      <a:srgbClr val="E5E7EB"/>
                    </a:solidFill>
                  </a:tcPr>
                </a:tc>
              </a:tr>
              <a:tr h="762000">
                <a:tc>
                  <a:txBody>
                    <a:bodyPr/>
                    <a:lstStyle/>
                    <a:p>
                      <a:pPr>
                        <a:defRPr sz="1200">
                          <a:solidFill>
                            <a:srgbClr val="1F2937"/>
                          </a:solidFill>
                          <a:latin typeface="Calibri"/>
                        </a:defRPr>
                      </a:pPr>
                      <a:r>
                        <a:t>2020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200">
                          <a:solidFill>
                            <a:srgbClr val="1F2937"/>
                          </a:solidFill>
                          <a:latin typeface="Calibri"/>
                        </a:defRPr>
                      </a:pPr>
                      <a:r>
                        <a:t>Stofexplosie D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200">
                          <a:solidFill>
                            <a:srgbClr val="1F2937"/>
                          </a:solidFill>
                          <a:latin typeface="Calibri"/>
                        </a:defRPr>
                      </a:pPr>
                      <a:r>
                        <a:t>Stof+vonk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200">
                          <a:solidFill>
                            <a:srgbClr val="1F2937"/>
                          </a:solidFill>
                          <a:latin typeface="Calibri"/>
                        </a:defRPr>
                      </a:pPr>
                      <a:r>
                        <a:t>ATEX-zonering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  <a:tr h="762000">
                <a:tc>
                  <a:txBody>
                    <a:bodyPr/>
                    <a:lstStyle/>
                    <a:p>
                      <a:pPr>
                        <a:defRPr sz="1200">
                          <a:solidFill>
                            <a:srgbClr val="1F2937"/>
                          </a:solidFill>
                          <a:latin typeface="Calibri"/>
                        </a:defRPr>
                      </a:pPr>
                      <a:r>
                        <a:t>2021</a:t>
                      </a:r>
                    </a:p>
                  </a:txBody>
                  <a:tcPr>
                    <a:solidFill>
                      <a:srgbClr val="E5E7EB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200">
                          <a:solidFill>
                            <a:srgbClr val="1F2937"/>
                          </a:solidFill>
                          <a:latin typeface="Calibri"/>
                        </a:defRPr>
                      </a:pPr>
                      <a:r>
                        <a:t>Gasalarm B</a:t>
                      </a:r>
                    </a:p>
                  </a:txBody>
                  <a:tcPr>
                    <a:solidFill>
                      <a:srgbClr val="E5E7EB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200">
                          <a:solidFill>
                            <a:srgbClr val="1F2937"/>
                          </a:solidFill>
                          <a:latin typeface="Calibri"/>
                        </a:defRPr>
                      </a:pPr>
                      <a:r>
                        <a:t>Lek+verkeerd alarm</a:t>
                      </a:r>
                    </a:p>
                  </a:txBody>
                  <a:tcPr>
                    <a:solidFill>
                      <a:srgbClr val="E5E7EB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200">
                          <a:solidFill>
                            <a:srgbClr val="1F2937"/>
                          </a:solidFill>
                          <a:latin typeface="Calibri"/>
                        </a:defRPr>
                      </a:pPr>
                      <a:r>
                        <a:t>Communicatieketen</a:t>
                      </a:r>
                    </a:p>
                  </a:txBody>
                  <a:tcPr>
                    <a:solidFill>
                      <a:srgbClr val="E5E7EB"/>
                    </a:solidFill>
                  </a:tcPr>
                </a:tc>
              </a:tr>
              <a:tr h="762000">
                <a:tc>
                  <a:txBody>
                    <a:bodyPr/>
                    <a:lstStyle/>
                    <a:p>
                      <a:pPr>
                        <a:defRPr sz="1200">
                          <a:solidFill>
                            <a:srgbClr val="1F2937"/>
                          </a:solidFill>
                          <a:latin typeface="Calibri"/>
                        </a:defRPr>
                      </a:pPr>
                      <a:r>
                        <a:t>2022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200">
                          <a:solidFill>
                            <a:srgbClr val="1F2937"/>
                          </a:solidFill>
                          <a:latin typeface="Calibri"/>
                        </a:defRPr>
                      </a:pPr>
                      <a:r>
                        <a:t>Evacuatie-fout UK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200">
                          <a:solidFill>
                            <a:srgbClr val="1F2937"/>
                          </a:solidFill>
                          <a:latin typeface="Calibri"/>
                        </a:defRPr>
                      </a:pPr>
                      <a:r>
                        <a:t>Verkeerd verzamelpunt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200">
                          <a:solidFill>
                            <a:srgbClr val="1F2937"/>
                          </a:solidFill>
                          <a:latin typeface="Calibri"/>
                        </a:defRPr>
                      </a:pPr>
                      <a:r>
                        <a:t>Plattegrond training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  <a:tr h="762000">
                <a:tc>
                  <a:txBody>
                    <a:bodyPr/>
                    <a:lstStyle/>
                    <a:p>
                      <a:pPr>
                        <a:defRPr sz="1200">
                          <a:solidFill>
                            <a:srgbClr val="1F2937"/>
                          </a:solidFill>
                          <a:latin typeface="Calibri"/>
                        </a:defRPr>
                      </a:pPr>
                      <a:r>
                        <a:t>2023</a:t>
                      </a:r>
                    </a:p>
                  </a:txBody>
                  <a:tcPr>
                    <a:solidFill>
                      <a:srgbClr val="E5E7EB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200">
                          <a:solidFill>
                            <a:srgbClr val="1F2937"/>
                          </a:solidFill>
                          <a:latin typeface="Calibri"/>
                        </a:defRPr>
                      </a:pPr>
                      <a:r>
                        <a:t>BHV falen NL</a:t>
                      </a:r>
                    </a:p>
                  </a:txBody>
                  <a:tcPr>
                    <a:solidFill>
                      <a:srgbClr val="E5E7EB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200">
                          <a:solidFill>
                            <a:srgbClr val="1F2937"/>
                          </a:solidFill>
                          <a:latin typeface="Calibri"/>
                        </a:defRPr>
                      </a:pPr>
                      <a:r>
                        <a:t>Onvoldoende getraind</a:t>
                      </a:r>
                    </a:p>
                  </a:txBody>
                  <a:tcPr>
                    <a:solidFill>
                      <a:srgbClr val="E5E7EB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200">
                          <a:solidFill>
                            <a:srgbClr val="1F2937"/>
                          </a:solidFill>
                          <a:latin typeface="Calibri"/>
                        </a:defRPr>
                      </a:pPr>
                      <a:r>
                        <a:t>Jaarlijkse herhaling</a:t>
                      </a:r>
                    </a:p>
                  </a:txBody>
                  <a:tcPr>
                    <a:solidFill>
                      <a:srgbClr val="E5E7EB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097280"/>
          </a:xfrm>
          <a:prstGeom prst="rect">
            <a:avLst/>
          </a:prstGeom>
          <a:solidFill>
            <a:srgbClr val="00336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457200" y="137160"/>
            <a:ext cx="9144000" cy="8229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2800" b="1">
                <a:solidFill>
                  <a:srgbClr val="FFFFFF"/>
                </a:solidFill>
                <a:latin typeface="Calibri"/>
              </a:defRPr>
            </a:pPr>
            <a:r>
              <a:t>🚨 Fase 1: Signalering</a:t>
            </a:r>
          </a:p>
          <a:p>
            <a:pPr>
              <a:defRPr sz="1400">
                <a:solidFill>
                  <a:srgbClr val="BBCCDD"/>
                </a:solidFill>
                <a:latin typeface="Calibri"/>
              </a:defRPr>
            </a:pPr>
            <a:r>
              <a:t>Fase 1 (1/3)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457200" y="6309360"/>
            <a:ext cx="914400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800">
                <a:solidFill>
                  <a:srgbClr val="999999"/>
                </a:solidFill>
                <a:latin typeface="Calibri"/>
              </a:defRPr>
            </a:pPr>
            <a:r>
              <a:t>JvG Consultancy | Safety • Governance • Advisory | © 2026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640080" y="1371600"/>
            <a:ext cx="10058400" cy="45720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800"/>
              </a:spcAft>
              <a:defRPr sz="1800">
                <a:solidFill>
                  <a:srgbClr val="1F2937"/>
                </a:solidFill>
                <a:latin typeface="Calibri"/>
              </a:defRPr>
            </a:pPr>
            <a:r>
              <a:t>• Signalering = noodsituatie ontdekken</a:t>
            </a:r>
          </a:p>
          <a:p>
            <a:pPr>
              <a:spcAft>
                <a:spcPts val="800"/>
              </a:spcAft>
              <a:defRPr sz="1800">
                <a:solidFill>
                  <a:srgbClr val="1F2937"/>
                </a:solidFill>
                <a:latin typeface="Calibri"/>
              </a:defRPr>
            </a:pPr>
            <a:r>
              <a:t>• Snelheid essentieel: elke seconde telt</a:t>
            </a:r>
          </a:p>
          <a:p>
            <a:pPr>
              <a:spcAft>
                <a:spcPts val="800"/>
              </a:spcAft>
              <a:defRPr sz="1800">
                <a:solidFill>
                  <a:srgbClr val="1F2937"/>
                </a:solidFill>
                <a:latin typeface="Calibri"/>
              </a:defRPr>
            </a:pPr>
            <a:r>
              <a:t>• Via waarneming of detectiesystemen</a:t>
            </a:r>
          </a:p>
          <a:p>
            <a:pPr>
              <a:spcAft>
                <a:spcPts val="800"/>
              </a:spcAft>
              <a:defRPr sz="1800">
                <a:solidFill>
                  <a:srgbClr val="1F2937"/>
                </a:solidFill>
                <a:latin typeface="Calibri"/>
              </a:defRPr>
            </a:pPr>
            <a:r>
              <a:t>• PM: Gasdetectie V₂O₅, zuurdampen</a:t>
            </a:r>
          </a:p>
          <a:p>
            <a:pPr>
              <a:spcAft>
                <a:spcPts val="800"/>
              </a:spcAft>
              <a:defRPr sz="1800">
                <a:solidFill>
                  <a:srgbClr val="1F2937"/>
                </a:solidFill>
                <a:latin typeface="Calibri"/>
              </a:defRPr>
            </a:pPr>
            <a:r>
              <a:t>• NIET zelf blussen bij levensgevaar — eerst alarmeren!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097280"/>
          </a:xfrm>
          <a:prstGeom prst="rect">
            <a:avLst/>
          </a:prstGeom>
          <a:solidFill>
            <a:srgbClr val="00336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457200" y="137160"/>
            <a:ext cx="9144000" cy="8229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2800" b="1">
                <a:solidFill>
                  <a:srgbClr val="FFFFFF"/>
                </a:solidFill>
                <a:latin typeface="Calibri"/>
              </a:defRPr>
            </a:pPr>
            <a:r>
              <a:t>🚨 Signalering — Voorbeeld</a:t>
            </a:r>
          </a:p>
          <a:p>
            <a:pPr>
              <a:defRPr sz="1400">
                <a:solidFill>
                  <a:srgbClr val="BBCCDD"/>
                </a:solidFill>
                <a:latin typeface="Calibri"/>
              </a:defRPr>
            </a:pPr>
            <a:r>
              <a:t>Fase 1 (2/3)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457200" y="6309360"/>
            <a:ext cx="914400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800">
                <a:solidFill>
                  <a:srgbClr val="999999"/>
                </a:solidFill>
                <a:latin typeface="Calibri"/>
              </a:defRPr>
            </a:pPr>
            <a:r>
              <a:t>JvG Consultancy | Safety • Governance • Advisory | © 2026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640080" y="1371600"/>
            <a:ext cx="10058400" cy="45720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800"/>
              </a:spcAft>
              <a:defRPr sz="1800">
                <a:solidFill>
                  <a:srgbClr val="1F2937"/>
                </a:solidFill>
                <a:latin typeface="Calibri"/>
              </a:defRPr>
            </a:pPr>
            <a:r>
              <a:t>• Automatisch: Detectoren triggeren bij drempelwaarden</a:t>
            </a:r>
          </a:p>
          <a:p>
            <a:pPr>
              <a:spcAft>
                <a:spcPts val="800"/>
              </a:spcAft>
              <a:defRPr sz="1800">
                <a:solidFill>
                  <a:srgbClr val="1F2937"/>
                </a:solidFill>
                <a:latin typeface="Calibri"/>
              </a:defRPr>
            </a:pPr>
            <a:r>
              <a:t>• Handmatig: Bel noodnummer / druk brandmeldknop</a:t>
            </a:r>
          </a:p>
          <a:p>
            <a:pPr>
              <a:spcAft>
                <a:spcPts val="800"/>
              </a:spcAft>
              <a:defRPr sz="1800">
                <a:solidFill>
                  <a:srgbClr val="1F2937"/>
                </a:solidFill>
                <a:latin typeface="Calibri"/>
              </a:defRPr>
            </a:pPr>
            <a:r>
              <a:t>• VOORBEELD PM: Dosimeter H₂SO₄-dampen → automatisch alarm</a:t>
            </a:r>
          </a:p>
          <a:p>
            <a:pPr>
              <a:spcAft>
                <a:spcPts val="800"/>
              </a:spcAft>
              <a:defRPr sz="1800">
                <a:solidFill>
                  <a:srgbClr val="1F2937"/>
                </a:solidFill>
                <a:latin typeface="Calibri"/>
              </a:defRPr>
            </a:pPr>
            <a:r>
              <a:t>• Valkuil: 'Even wachten of het serieus is' — dodelijke fout</a:t>
            </a:r>
          </a:p>
          <a:p>
            <a:pPr>
              <a:spcAft>
                <a:spcPts val="800"/>
              </a:spcAft>
              <a:defRPr sz="1800">
                <a:solidFill>
                  <a:srgbClr val="1F2937"/>
                </a:solidFill>
                <a:latin typeface="Calibri"/>
              </a:defRPr>
            </a:pPr>
            <a:r>
              <a:t>• Regel: Bij twijfel ALARMEREN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097280"/>
          </a:xfrm>
          <a:prstGeom prst="rect">
            <a:avLst/>
          </a:prstGeom>
          <a:solidFill>
            <a:srgbClr val="00336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457200" y="137160"/>
            <a:ext cx="9144000" cy="8229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2800" b="1">
                <a:solidFill>
                  <a:srgbClr val="FFFFFF"/>
                </a:solidFill>
                <a:latin typeface="Calibri"/>
              </a:defRPr>
            </a:pPr>
            <a:r>
              <a:t>🚨 Signalering Stroomschema</a:t>
            </a:r>
          </a:p>
          <a:p>
            <a:pPr>
              <a:defRPr sz="1400">
                <a:solidFill>
                  <a:srgbClr val="BBCCDD"/>
                </a:solidFill>
                <a:latin typeface="Calibri"/>
              </a:defRPr>
            </a:pPr>
            <a:r>
              <a:t>Fase 1 (3/3)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457200" y="6309360"/>
            <a:ext cx="914400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800">
                <a:solidFill>
                  <a:srgbClr val="999999"/>
                </a:solidFill>
                <a:latin typeface="Calibri"/>
              </a:defRPr>
            </a:pPr>
            <a:r>
              <a:t>JvG Consultancy | Safety • Governance • Advisory | © 2026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457200" y="2286000"/>
            <a:ext cx="1828800" cy="1097280"/>
          </a:xfrm>
          <a:prstGeom prst="roundRect">
            <a:avLst/>
          </a:prstGeom>
          <a:solidFill>
            <a:srgbClr val="00336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 sz="1100">
                <a:solidFill>
                  <a:srgbClr val="FFFFFF"/>
                </a:solidFill>
                <a:latin typeface="Calibri"/>
              </a:defRPr>
            </a:pPr>
            <a:r>
              <a:t>Observeer</a:t>
            </a:r>
            <a:br/>
            <a:r>
              <a:t>gevaar</a:t>
            </a:r>
          </a:p>
        </p:txBody>
      </p:sp>
      <p:sp>
        <p:nvSpPr>
          <p:cNvPr id="6" name="Right Arrow 5"/>
          <p:cNvSpPr/>
          <p:nvPr/>
        </p:nvSpPr>
        <p:spPr>
          <a:xfrm>
            <a:off x="2286000" y="2651760"/>
            <a:ext cx="1219200" cy="365760"/>
          </a:xfrm>
          <a:prstGeom prst="rightArrow">
            <a:avLst/>
          </a:prstGeom>
          <a:solidFill>
            <a:srgbClr val="F39C1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Rounded Rectangle 6"/>
          <p:cNvSpPr/>
          <p:nvPr/>
        </p:nvSpPr>
        <p:spPr>
          <a:xfrm>
            <a:off x="3505200" y="2286000"/>
            <a:ext cx="1828800" cy="1097280"/>
          </a:xfrm>
          <a:prstGeom prst="roundRect">
            <a:avLst/>
          </a:prstGeom>
          <a:solidFill>
            <a:srgbClr val="1A527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 sz="1100">
                <a:solidFill>
                  <a:srgbClr val="FFFFFF"/>
                </a:solidFill>
                <a:latin typeface="Calibri"/>
              </a:defRPr>
            </a:pPr>
            <a:r>
              <a:t>Bevestig</a:t>
            </a:r>
            <a:br/>
            <a:r>
              <a:t>(detectie)</a:t>
            </a:r>
          </a:p>
        </p:txBody>
      </p:sp>
      <p:sp>
        <p:nvSpPr>
          <p:cNvPr id="8" name="Right Arrow 7"/>
          <p:cNvSpPr/>
          <p:nvPr/>
        </p:nvSpPr>
        <p:spPr>
          <a:xfrm>
            <a:off x="5334000" y="2651760"/>
            <a:ext cx="1219200" cy="365760"/>
          </a:xfrm>
          <a:prstGeom prst="rightArrow">
            <a:avLst/>
          </a:prstGeom>
          <a:solidFill>
            <a:srgbClr val="F39C1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Rounded Rectangle 8"/>
          <p:cNvSpPr/>
          <p:nvPr/>
        </p:nvSpPr>
        <p:spPr>
          <a:xfrm>
            <a:off x="6553200" y="2286000"/>
            <a:ext cx="1828800" cy="1097280"/>
          </a:xfrm>
          <a:prstGeom prst="roundRect">
            <a:avLst/>
          </a:prstGeom>
          <a:solidFill>
            <a:srgbClr val="00336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 sz="1100">
                <a:solidFill>
                  <a:srgbClr val="FFFFFF"/>
                </a:solidFill>
                <a:latin typeface="Calibri"/>
              </a:defRPr>
            </a:pPr>
            <a:r>
              <a:t>Alarmeer</a:t>
            </a:r>
            <a:br/>
            <a:r>
              <a:t>(noodnummer)</a:t>
            </a:r>
          </a:p>
        </p:txBody>
      </p:sp>
      <p:sp>
        <p:nvSpPr>
          <p:cNvPr id="10" name="Right Arrow 9"/>
          <p:cNvSpPr/>
          <p:nvPr/>
        </p:nvSpPr>
        <p:spPr>
          <a:xfrm>
            <a:off x="8382000" y="2651760"/>
            <a:ext cx="1219200" cy="365760"/>
          </a:xfrm>
          <a:prstGeom prst="rightArrow">
            <a:avLst/>
          </a:prstGeom>
          <a:solidFill>
            <a:srgbClr val="F39C1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Rounded Rectangle 10"/>
          <p:cNvSpPr/>
          <p:nvPr/>
        </p:nvSpPr>
        <p:spPr>
          <a:xfrm>
            <a:off x="9601200" y="2286000"/>
            <a:ext cx="1828800" cy="1097280"/>
          </a:xfrm>
          <a:prstGeom prst="roundRect">
            <a:avLst/>
          </a:prstGeom>
          <a:solidFill>
            <a:srgbClr val="1A527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 sz="1100">
                <a:solidFill>
                  <a:srgbClr val="FFFFFF"/>
                </a:solidFill>
                <a:latin typeface="Calibri"/>
              </a:defRPr>
            </a:pPr>
            <a:r>
              <a:t>BNO neemt</a:t>
            </a:r>
            <a:br/>
            <a:r>
              <a:t>over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097280"/>
          </a:xfrm>
          <a:prstGeom prst="rect">
            <a:avLst/>
          </a:prstGeom>
          <a:solidFill>
            <a:srgbClr val="00336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457200" y="137160"/>
            <a:ext cx="9144000" cy="8229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2800" b="1">
                <a:solidFill>
                  <a:srgbClr val="FFFFFF"/>
                </a:solidFill>
                <a:latin typeface="Calibri"/>
              </a:defRPr>
            </a:pPr>
            <a:r>
              <a:t>🔔 Fase 2: Alarm</a:t>
            </a:r>
          </a:p>
          <a:p>
            <a:pPr>
              <a:defRPr sz="1400">
                <a:solidFill>
                  <a:srgbClr val="BBCCDD"/>
                </a:solidFill>
                <a:latin typeface="Calibri"/>
              </a:defRPr>
            </a:pPr>
            <a:r>
              <a:t>Fase 2 (1/3)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457200" y="6309360"/>
            <a:ext cx="914400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800">
                <a:solidFill>
                  <a:srgbClr val="999999"/>
                </a:solidFill>
                <a:latin typeface="Calibri"/>
              </a:defRPr>
            </a:pPr>
            <a:r>
              <a:t>JvG Consultancy | Safety • Governance • Advisory | © 2026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640080" y="1371600"/>
            <a:ext cx="10058400" cy="45720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800"/>
              </a:spcAft>
              <a:defRPr sz="1800">
                <a:solidFill>
                  <a:srgbClr val="1F2937"/>
                </a:solidFill>
                <a:latin typeface="Calibri"/>
              </a:defRPr>
            </a:pPr>
            <a:r>
              <a:t>• Alarm = formele knownmaking aan alle betrokkenen</a:t>
            </a:r>
          </a:p>
          <a:p>
            <a:pPr>
              <a:spcAft>
                <a:spcPts val="800"/>
              </a:spcAft>
              <a:defRPr sz="1800">
                <a:solidFill>
                  <a:srgbClr val="1F2937"/>
                </a:solidFill>
                <a:latin typeface="Calibri"/>
              </a:defRPr>
            </a:pPr>
            <a:r>
              <a:t>• 3 niveaus: voorzorg, gedeeltelijk, totaal</a:t>
            </a:r>
          </a:p>
          <a:p>
            <a:pPr>
              <a:spcAft>
                <a:spcPts val="800"/>
              </a:spcAft>
              <a:defRPr sz="1800">
                <a:solidFill>
                  <a:srgbClr val="1F2937"/>
                </a:solidFill>
                <a:latin typeface="Calibri"/>
              </a:defRPr>
            </a:pPr>
            <a:r>
              <a:t>• Middelen: Sirenes, PA, intercom, mobilofoon</a:t>
            </a:r>
          </a:p>
          <a:p>
            <a:pPr>
              <a:spcAft>
                <a:spcPts val="800"/>
              </a:spcAft>
              <a:defRPr sz="1800">
                <a:solidFill>
                  <a:srgbClr val="1F2937"/>
                </a:solidFill>
                <a:latin typeface="Calibri"/>
              </a:defRPr>
            </a:pPr>
            <a:r>
              <a:t>• PM PlantOne: PA-installatie + mobilofoons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097280"/>
          </a:xfrm>
          <a:prstGeom prst="rect">
            <a:avLst/>
          </a:prstGeom>
          <a:solidFill>
            <a:srgbClr val="00336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457200" y="137160"/>
            <a:ext cx="9144000" cy="8229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2800" b="1">
                <a:solidFill>
                  <a:srgbClr val="FFFFFF"/>
                </a:solidFill>
                <a:latin typeface="Calibri"/>
              </a:defRPr>
            </a:pPr>
            <a:r>
              <a:t>🔔 Alarmniveaus</a:t>
            </a:r>
          </a:p>
          <a:p>
            <a:pPr>
              <a:defRPr sz="1400">
                <a:solidFill>
                  <a:srgbClr val="BBCCDD"/>
                </a:solidFill>
                <a:latin typeface="Calibri"/>
              </a:defRPr>
            </a:pPr>
            <a:r>
              <a:t>Fase 2 (2/3)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457200" y="6309360"/>
            <a:ext cx="914400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800">
                <a:solidFill>
                  <a:srgbClr val="999999"/>
                </a:solidFill>
                <a:latin typeface="Calibri"/>
              </a:defRPr>
            </a:pPr>
            <a:r>
              <a:t>JvG Consultancy | Safety • Governance • Advisory | © 2026</a:t>
            </a:r>
          </a:p>
        </p:txBody>
      </p:sp>
      <p:graphicFrame>
        <p:nvGraphicFramePr>
          <p:cNvPr id="5" name="Table 4"/>
          <p:cNvGraphicFramePr>
            <a:graphicFrameLocks noGrp="1"/>
          </p:cNvGraphicFramePr>
          <p:nvPr/>
        </p:nvGraphicFramePr>
        <p:xfrm>
          <a:off x="457200" y="1371600"/>
          <a:ext cx="11247120" cy="45720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811780"/>
                <a:gridCol w="2811780"/>
                <a:gridCol w="2811780"/>
                <a:gridCol w="2811780"/>
              </a:tblGrid>
              <a:tr h="1143000">
                <a:tc>
                  <a:txBody>
                    <a:bodyPr/>
                    <a:lstStyle/>
                    <a:p>
                      <a:pPr algn="ctr">
                        <a:defRPr sz="1400" b="1">
                          <a:solidFill>
                            <a:srgbClr val="FFFFFF"/>
                          </a:solidFill>
                          <a:latin typeface="Calibri"/>
                        </a:defRPr>
                      </a:pPr>
                      <a:r>
                        <a:t>Niveau</a:t>
                      </a:r>
                    </a:p>
                  </a:txBody>
                  <a:tcPr>
                    <a:solidFill>
                      <a:srgbClr val="003366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400" b="1">
                          <a:solidFill>
                            <a:srgbClr val="FFFFFF"/>
                          </a:solidFill>
                          <a:latin typeface="Calibri"/>
                        </a:defRPr>
                      </a:pPr>
                      <a:r>
                        <a:t>Signaal</a:t>
                      </a:r>
                    </a:p>
                  </a:txBody>
                  <a:tcPr>
                    <a:solidFill>
                      <a:srgbClr val="003366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400" b="1">
                          <a:solidFill>
                            <a:srgbClr val="FFFFFF"/>
                          </a:solidFill>
                          <a:latin typeface="Calibri"/>
                        </a:defRPr>
                      </a:pPr>
                      <a:r>
                        <a:t>Actie</a:t>
                      </a:r>
                    </a:p>
                  </a:txBody>
                  <a:tcPr>
                    <a:solidFill>
                      <a:srgbClr val="003366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400" b="1">
                          <a:solidFill>
                            <a:srgbClr val="FFFFFF"/>
                          </a:solidFill>
                          <a:latin typeface="Calibri"/>
                        </a:defRPr>
                      </a:pPr>
                      <a:r>
                        <a:t>Voorbeeld PM</a:t>
                      </a:r>
                    </a:p>
                  </a:txBody>
                  <a:tcPr>
                    <a:solidFill>
                      <a:srgbClr val="003366"/>
                    </a:solidFill>
                  </a:tcPr>
                </a:tc>
              </a:tr>
              <a:tr h="1143000">
                <a:tc>
                  <a:txBody>
                    <a:bodyPr/>
                    <a:lstStyle/>
                    <a:p>
                      <a:pPr>
                        <a:defRPr sz="1200">
                          <a:solidFill>
                            <a:srgbClr val="1F2937"/>
                          </a:solidFill>
                          <a:latin typeface="Calibri"/>
                        </a:defRPr>
                      </a:pPr>
                      <a:r>
                        <a:t>Voorzorg</a:t>
                      </a:r>
                    </a:p>
                  </a:txBody>
                  <a:tcPr>
                    <a:solidFill>
                      <a:srgbClr val="E5E7EB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200">
                          <a:solidFill>
                            <a:srgbClr val="1F2937"/>
                          </a:solidFill>
                          <a:latin typeface="Calibri"/>
                        </a:defRPr>
                      </a:pPr>
                      <a:r>
                        <a:t>Intercom</a:t>
                      </a:r>
                    </a:p>
                  </a:txBody>
                  <a:tcPr>
                    <a:solidFill>
                      <a:srgbClr val="E5E7EB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200">
                          <a:solidFill>
                            <a:srgbClr val="1F2937"/>
                          </a:solidFill>
                          <a:latin typeface="Calibri"/>
                        </a:defRPr>
                      </a:pPr>
                      <a:r>
                        <a:t>Gereed houden</a:t>
                      </a:r>
                    </a:p>
                  </a:txBody>
                  <a:tcPr>
                    <a:solidFill>
                      <a:srgbClr val="E5E7EB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200">
                          <a:solidFill>
                            <a:srgbClr val="1F2937"/>
                          </a:solidFill>
                          <a:latin typeface="Calibri"/>
                        </a:defRPr>
                      </a:pPr>
                      <a:r>
                        <a:t>H₂SO₄-damp ondergrens</a:t>
                      </a:r>
                    </a:p>
                  </a:txBody>
                  <a:tcPr>
                    <a:solidFill>
                      <a:srgbClr val="E5E7EB"/>
                    </a:solidFill>
                  </a:tcPr>
                </a:tc>
              </a:tr>
              <a:tr h="1143000">
                <a:tc>
                  <a:txBody>
                    <a:bodyPr/>
                    <a:lstStyle/>
                    <a:p>
                      <a:pPr>
                        <a:defRPr sz="1200">
                          <a:solidFill>
                            <a:srgbClr val="1F2937"/>
                          </a:solidFill>
                          <a:latin typeface="Calibri"/>
                        </a:defRPr>
                      </a:pPr>
                      <a:r>
                        <a:t>Gedeeltelijk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200">
                          <a:solidFill>
                            <a:srgbClr val="1F2937"/>
                          </a:solidFill>
                          <a:latin typeface="Calibri"/>
                        </a:defRPr>
                      </a:pPr>
                      <a:r>
                        <a:t>Sirene+intercom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200">
                          <a:solidFill>
                            <a:srgbClr val="1F2937"/>
                          </a:solidFill>
                          <a:latin typeface="Calibri"/>
                        </a:defRPr>
                      </a:pPr>
                      <a:r>
                        <a:t>Zone evacueren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200">
                          <a:solidFill>
                            <a:srgbClr val="1F2937"/>
                          </a:solidFill>
                          <a:latin typeface="Calibri"/>
                        </a:defRPr>
                      </a:pPr>
                      <a:r>
                        <a:t>Brand zone B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  <a:tr h="1143000">
                <a:tc>
                  <a:txBody>
                    <a:bodyPr/>
                    <a:lstStyle/>
                    <a:p>
                      <a:pPr>
                        <a:defRPr sz="1200">
                          <a:solidFill>
                            <a:srgbClr val="1F2937"/>
                          </a:solidFill>
                          <a:latin typeface="Calibri"/>
                        </a:defRPr>
                      </a:pPr>
                      <a:r>
                        <a:t>Totaal</a:t>
                      </a:r>
                    </a:p>
                  </a:txBody>
                  <a:tcPr>
                    <a:solidFill>
                      <a:srgbClr val="E5E7EB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200">
                          <a:solidFill>
                            <a:srgbClr val="1F2937"/>
                          </a:solidFill>
                          <a:latin typeface="Calibri"/>
                        </a:defRPr>
                      </a:pPr>
                      <a:r>
                        <a:t>Continue sirene</a:t>
                      </a:r>
                    </a:p>
                  </a:txBody>
                  <a:tcPr>
                    <a:solidFill>
                      <a:srgbClr val="E5E7EB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200">
                          <a:solidFill>
                            <a:srgbClr val="1F2937"/>
                          </a:solidFill>
                          <a:latin typeface="Calibri"/>
                        </a:defRPr>
                      </a:pPr>
                      <a:r>
                        <a:t>Volledig evacueren</a:t>
                      </a:r>
                    </a:p>
                  </a:txBody>
                  <a:tcPr>
                    <a:solidFill>
                      <a:srgbClr val="E5E7EB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200">
                          <a:solidFill>
                            <a:srgbClr val="1F2937"/>
                          </a:solidFill>
                          <a:latin typeface="Calibri"/>
                        </a:defRPr>
                      </a:pPr>
                      <a:r>
                        <a:t>V₂O₅ gas, wind ongunstig</a:t>
                      </a:r>
                    </a:p>
                  </a:txBody>
                  <a:tcPr>
                    <a:solidFill>
                      <a:srgbClr val="E5E7EB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1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097280"/>
          </a:xfrm>
          <a:prstGeom prst="rect">
            <a:avLst/>
          </a:prstGeom>
          <a:solidFill>
            <a:srgbClr val="00336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457200" y="137160"/>
            <a:ext cx="9144000" cy="8229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2800" b="1">
                <a:solidFill>
                  <a:srgbClr val="FFFFFF"/>
                </a:solidFill>
                <a:latin typeface="Calibri"/>
              </a:defRPr>
            </a:pPr>
            <a:r>
              <a:t>🔔 Alarm — Valkuillen</a:t>
            </a:r>
          </a:p>
          <a:p>
            <a:pPr>
              <a:defRPr sz="1400">
                <a:solidFill>
                  <a:srgbClr val="BBCCDD"/>
                </a:solidFill>
                <a:latin typeface="Calibri"/>
              </a:defRPr>
            </a:pPr>
            <a:r>
              <a:t>Fase 2 (3/3)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457200" y="6309360"/>
            <a:ext cx="914400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800">
                <a:solidFill>
                  <a:srgbClr val="999999"/>
                </a:solidFill>
                <a:latin typeface="Calibri"/>
              </a:defRPr>
            </a:pPr>
            <a:r>
              <a:t>JvG Consultancy | Safety • Governance • Advisory | © 2026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640080" y="1371600"/>
            <a:ext cx="10058400" cy="45720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800"/>
              </a:spcAft>
              <a:defRPr sz="1800">
                <a:solidFill>
                  <a:srgbClr val="1F2937"/>
                </a:solidFill>
                <a:latin typeface="Calibri"/>
              </a:defRPr>
            </a:pPr>
            <a:r>
              <a:t>• Aannemen dat anderen melden — meld ZELF!</a:t>
            </a:r>
          </a:p>
          <a:p>
            <a:pPr>
              <a:spcAft>
                <a:spcPts val="800"/>
              </a:spcAft>
              <a:defRPr sz="1800">
                <a:solidFill>
                  <a:srgbClr val="1F2937"/>
                </a:solidFill>
                <a:latin typeface="Calibri"/>
              </a:defRPr>
            </a:pPr>
            <a:r>
              <a:t>• Casus Bhopal 1984: Alarmen uitgeschakeld — 3800 doden</a:t>
            </a:r>
          </a:p>
          <a:p>
            <a:pPr>
              <a:spcAft>
                <a:spcPts val="800"/>
              </a:spcAft>
              <a:defRPr sz="1800">
                <a:solidFill>
                  <a:srgbClr val="1F2937"/>
                </a:solidFill>
                <a:latin typeface="Calibri"/>
              </a:defRPr>
            </a:pPr>
            <a:r>
              <a:t>• Casus Tsjernobyl 1986: Alarm vertraagd</a:t>
            </a:r>
          </a:p>
          <a:p>
            <a:pPr>
              <a:spcAft>
                <a:spcPts val="800"/>
              </a:spcAft>
              <a:defRPr sz="1800">
                <a:solidFill>
                  <a:srgbClr val="1F2937"/>
                </a:solidFill>
                <a:latin typeface="Calibri"/>
              </a:defRPr>
            </a:pPr>
            <a:r>
              <a:t>• ELKE medewerker heeft alarm-plicht</a:t>
            </a:r>
          </a:p>
          <a:p>
            <a:pPr>
              <a:spcAft>
                <a:spcPts val="800"/>
              </a:spcAft>
              <a:defRPr sz="1800">
                <a:solidFill>
                  <a:srgbClr val="1F2937"/>
                </a:solidFill>
                <a:latin typeface="Calibri"/>
              </a:defRPr>
            </a:pPr>
            <a:r>
              <a:t>• PM: Geen hiërarchische goedkeuring nodig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097280"/>
          </a:xfrm>
          <a:prstGeom prst="rect">
            <a:avLst/>
          </a:prstGeom>
          <a:solidFill>
            <a:srgbClr val="00336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457200" y="137160"/>
            <a:ext cx="9144000" cy="8229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2800" b="1">
                <a:solidFill>
                  <a:srgbClr val="FFFFFF"/>
                </a:solidFill>
                <a:latin typeface="Calibri"/>
              </a:defRPr>
            </a:pPr>
            <a:r>
              <a:t>🏃 Fase 3: Evacuatie</a:t>
            </a:r>
          </a:p>
          <a:p>
            <a:pPr>
              <a:defRPr sz="1400">
                <a:solidFill>
                  <a:srgbClr val="BBCCDD"/>
                </a:solidFill>
                <a:latin typeface="Calibri"/>
              </a:defRPr>
            </a:pPr>
            <a:r>
              <a:t>Fase 3 (1/3)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457200" y="6309360"/>
            <a:ext cx="914400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800">
                <a:solidFill>
                  <a:srgbClr val="999999"/>
                </a:solidFill>
                <a:latin typeface="Calibri"/>
              </a:defRPr>
            </a:pPr>
            <a:r>
              <a:t>JvG Consultancy | Safety • Governance • Advisory | © 2026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640080" y="1371600"/>
            <a:ext cx="10058400" cy="45720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800"/>
              </a:spcAft>
              <a:defRPr sz="1800">
                <a:solidFill>
                  <a:srgbClr val="1F2937"/>
                </a:solidFill>
                <a:latin typeface="Calibri"/>
              </a:defRPr>
            </a:pPr>
            <a:r>
              <a:t>• Gecontroleerd verlaten via veilige route</a:t>
            </a:r>
          </a:p>
          <a:p>
            <a:pPr>
              <a:spcAft>
                <a:spcPts val="800"/>
              </a:spcAft>
              <a:defRPr sz="1800">
                <a:solidFill>
                  <a:srgbClr val="1F2937"/>
                </a:solidFill>
                <a:latin typeface="Calibri"/>
              </a:defRPr>
            </a:pPr>
            <a:r>
              <a:t>• Gedeeltelijk of totaal</a:t>
            </a:r>
          </a:p>
          <a:p>
            <a:pPr>
              <a:spcAft>
                <a:spcPts val="800"/>
              </a:spcAft>
              <a:defRPr sz="1800">
                <a:solidFill>
                  <a:srgbClr val="1F2937"/>
                </a:solidFill>
                <a:latin typeface="Calibri"/>
              </a:defRPr>
            </a:pPr>
            <a:r>
              <a:t>• LEVEN boven materiaal — niets meenemen</a:t>
            </a:r>
          </a:p>
          <a:p>
            <a:pPr>
              <a:spcAft>
                <a:spcPts val="800"/>
              </a:spcAft>
              <a:defRPr sz="1800">
                <a:solidFill>
                  <a:srgbClr val="1F2937"/>
                </a:solidFill>
                <a:latin typeface="Calibri"/>
              </a:defRPr>
            </a:pPr>
            <a:r>
              <a:t>• PlantOne: Meerdere uitgangen, fotoluminescent</a:t>
            </a:r>
          </a:p>
          <a:p>
            <a:pPr>
              <a:spcAft>
                <a:spcPts val="800"/>
              </a:spcAft>
              <a:defRPr sz="1800">
                <a:solidFill>
                  <a:srgbClr val="1F2937"/>
                </a:solidFill>
                <a:latin typeface="Calibri"/>
              </a:defRPr>
            </a:pPr>
            <a:r>
              <a:t>• Rotterdam: Apart verzamelpunt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097280"/>
          </a:xfrm>
          <a:prstGeom prst="rect">
            <a:avLst/>
          </a:prstGeom>
          <a:solidFill>
            <a:srgbClr val="00336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457200" y="137160"/>
            <a:ext cx="9144000" cy="8229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2800" b="1">
                <a:solidFill>
                  <a:srgbClr val="FFFFFF"/>
                </a:solidFill>
                <a:latin typeface="Calibri"/>
              </a:defRPr>
            </a:pPr>
            <a:r>
              <a:t>🏃 Evacuatie Procedure</a:t>
            </a:r>
          </a:p>
          <a:p>
            <a:pPr>
              <a:defRPr sz="1400">
                <a:solidFill>
                  <a:srgbClr val="BBCCDD"/>
                </a:solidFill>
                <a:latin typeface="Calibri"/>
              </a:defRPr>
            </a:pPr>
            <a:r>
              <a:t>Fase 3 (2/3)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457200" y="6309360"/>
            <a:ext cx="914400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800">
                <a:solidFill>
                  <a:srgbClr val="999999"/>
                </a:solidFill>
                <a:latin typeface="Calibri"/>
              </a:defRPr>
            </a:pPr>
            <a:r>
              <a:t>JvG Consultancy | Safety • Governance • Advisory | © 2026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640080" y="1371600"/>
            <a:ext cx="10058400" cy="45720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800"/>
              </a:spcAft>
              <a:defRPr sz="1800">
                <a:solidFill>
                  <a:srgbClr val="1F2937"/>
                </a:solidFill>
                <a:latin typeface="Calibri"/>
              </a:defRPr>
            </a:pPr>
            <a:r>
              <a:t>• 1: Sluit apparatuur ALS VEILIG (NIET bij gaslekkage!)</a:t>
            </a:r>
          </a:p>
          <a:p>
            <a:pPr>
              <a:spcAft>
                <a:spcPts val="800"/>
              </a:spcAft>
              <a:defRPr sz="1800">
                <a:solidFill>
                  <a:srgbClr val="1F2937"/>
                </a:solidFill>
                <a:latin typeface="Calibri"/>
              </a:defRPr>
            </a:pPr>
            <a:r>
              <a:t>• 2: Volg groene bordjes naar uitgang</a:t>
            </a:r>
          </a:p>
          <a:p>
            <a:pPr>
              <a:spcAft>
                <a:spcPts val="800"/>
              </a:spcAft>
              <a:defRPr sz="1800">
                <a:solidFill>
                  <a:srgbClr val="1F2937"/>
                </a:solidFill>
                <a:latin typeface="Calibri"/>
              </a:defRPr>
            </a:pPr>
            <a:r>
              <a:t>• 3: GEEN liften — alleen trappen</a:t>
            </a:r>
          </a:p>
          <a:p>
            <a:pPr>
              <a:spcAft>
                <a:spcPts val="800"/>
              </a:spcAft>
              <a:defRPr sz="1800">
                <a:solidFill>
                  <a:srgbClr val="1F2937"/>
                </a:solidFill>
                <a:latin typeface="Calibri"/>
              </a:defRPr>
            </a:pPr>
            <a:r>
              <a:t>• 4: Ga naar verzamelpunt</a:t>
            </a:r>
          </a:p>
          <a:p>
            <a:pPr>
              <a:spcAft>
                <a:spcPts val="800"/>
              </a:spcAft>
              <a:defRPr sz="1800">
                <a:solidFill>
                  <a:srgbClr val="1F2937"/>
                </a:solidFill>
                <a:latin typeface="Calibri"/>
              </a:defRPr>
            </a:pPr>
            <a:r>
              <a:t>• 5: Meld bij calcoordinator headcount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097280"/>
          </a:xfrm>
          <a:prstGeom prst="rect">
            <a:avLst/>
          </a:prstGeom>
          <a:solidFill>
            <a:srgbClr val="00336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457200" y="137160"/>
            <a:ext cx="9144000" cy="8229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2800" b="1">
                <a:solidFill>
                  <a:srgbClr val="FFFFFF"/>
                </a:solidFill>
                <a:latin typeface="Calibri"/>
              </a:defRPr>
            </a:pPr>
            <a:r>
              <a:t>🏃 Evacuatie PM Specifiek</a:t>
            </a:r>
          </a:p>
          <a:p>
            <a:pPr>
              <a:defRPr sz="1400">
                <a:solidFill>
                  <a:srgbClr val="BBCCDD"/>
                </a:solidFill>
                <a:latin typeface="Calibri"/>
              </a:defRPr>
            </a:pPr>
            <a:r>
              <a:t>Fase 3 (3/3)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457200" y="6309360"/>
            <a:ext cx="914400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800">
                <a:solidFill>
                  <a:srgbClr val="999999"/>
                </a:solidFill>
                <a:latin typeface="Calibri"/>
              </a:defRPr>
            </a:pPr>
            <a:r>
              <a:t>JvG Consultancy | Safety • Governance • Advisory | © 2026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640080" y="1371600"/>
            <a:ext cx="10058400" cy="45720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800"/>
              </a:spcAft>
              <a:defRPr sz="1800">
                <a:solidFill>
                  <a:srgbClr val="1F2937"/>
                </a:solidFill>
                <a:latin typeface="Calibri"/>
              </a:defRPr>
            </a:pPr>
            <a:r>
              <a:t>• PlantOne: Verzamelpunt parkeerterrein noord (~80m)</a:t>
            </a:r>
          </a:p>
          <a:p>
            <a:pPr>
              <a:spcAft>
                <a:spcPts val="800"/>
              </a:spcAft>
              <a:defRPr sz="1800">
                <a:solidFill>
                  <a:srgbClr val="1F2937"/>
                </a:solidFill>
                <a:latin typeface="Calibri"/>
              </a:defRPr>
            </a:pPr>
            <a:r>
              <a:t>• Rotterdam: Havenkade oost (~100m)</a:t>
            </a:r>
          </a:p>
          <a:p>
            <a:pPr>
              <a:spcAft>
                <a:spcPts val="800"/>
              </a:spcAft>
              <a:defRPr sz="1800">
                <a:solidFill>
                  <a:srgbClr val="1F2937"/>
                </a:solidFill>
                <a:latin typeface="Calibri"/>
              </a:defRPr>
            </a:pPr>
            <a:r>
              <a:t>• V₂O₅ gasalarm: OPWINDS — NEVER met wind mee!</a:t>
            </a:r>
          </a:p>
          <a:p>
            <a:pPr>
              <a:spcAft>
                <a:spcPts val="800"/>
              </a:spcAft>
              <a:defRPr sz="1800">
                <a:solidFill>
                  <a:srgbClr val="1F2937"/>
                </a:solidFill>
                <a:latin typeface="Calibri"/>
              </a:defRPr>
            </a:pPr>
            <a:r>
              <a:t>• Bezoekers begeleiden, calcoordinator registreert</a:t>
            </a:r>
          </a:p>
          <a:p>
            <a:pPr>
              <a:spcAft>
                <a:spcPts val="800"/>
              </a:spcAft>
              <a:defRPr sz="1800">
                <a:solidFill>
                  <a:srgbClr val="1F2937"/>
                </a:solidFill>
                <a:latin typeface="Calibri"/>
              </a:defRPr>
            </a:pPr>
            <a:r>
              <a:t>• Onderaannemers: Zelfde routes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097280"/>
          </a:xfrm>
          <a:prstGeom prst="rect">
            <a:avLst/>
          </a:prstGeom>
          <a:solidFill>
            <a:srgbClr val="00336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457200" y="137160"/>
            <a:ext cx="9144000" cy="8229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2800" b="1">
                <a:solidFill>
                  <a:srgbClr val="FFFFFF"/>
                </a:solidFill>
                <a:latin typeface="Calibri"/>
              </a:defRPr>
            </a:pPr>
            <a:r>
              <a:t>🚑 Fase 4: Hulpverlening</a:t>
            </a:r>
          </a:p>
          <a:p>
            <a:pPr>
              <a:defRPr sz="1400">
                <a:solidFill>
                  <a:srgbClr val="BBCCDD"/>
                </a:solidFill>
                <a:latin typeface="Calibri"/>
              </a:defRPr>
            </a:pPr>
            <a:r>
              <a:t>Fase 4 (1/2)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457200" y="6309360"/>
            <a:ext cx="914400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800">
                <a:solidFill>
                  <a:srgbClr val="999999"/>
                </a:solidFill>
                <a:latin typeface="Calibri"/>
              </a:defRPr>
            </a:pPr>
            <a:r>
              <a:t>JvG Consultancy | Safety • Governance • Advisory | © 2026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640080" y="1371600"/>
            <a:ext cx="10058400" cy="45720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800"/>
              </a:spcAft>
              <a:defRPr sz="1800">
                <a:solidFill>
                  <a:srgbClr val="1F2937"/>
                </a:solidFill>
                <a:latin typeface="Calibri"/>
              </a:defRPr>
            </a:pPr>
            <a:r>
              <a:t>• Eerste hulp + professionele hulp inschakelen</a:t>
            </a:r>
          </a:p>
          <a:p>
            <a:pPr>
              <a:spcAft>
                <a:spcPts val="800"/>
              </a:spcAft>
              <a:defRPr sz="1800">
                <a:solidFill>
                  <a:srgbClr val="1F2937"/>
                </a:solidFill>
                <a:latin typeface="Calibri"/>
              </a:defRPr>
            </a:pPr>
            <a:r>
              <a:t>• BHV'ers: EHBO + beperkte brandbestrijding</a:t>
            </a:r>
          </a:p>
          <a:p>
            <a:pPr>
              <a:spcAft>
                <a:spcPts val="800"/>
              </a:spcAft>
              <a:defRPr sz="1800">
                <a:solidFill>
                  <a:srgbClr val="1F2937"/>
                </a:solidFill>
                <a:latin typeface="Calibri"/>
              </a:defRPr>
            </a:pPr>
            <a:r>
              <a:t>• BNO-leider coördineert</a:t>
            </a:r>
          </a:p>
          <a:p>
            <a:pPr>
              <a:spcAft>
                <a:spcPts val="800"/>
              </a:spcAft>
              <a:defRPr sz="1800">
                <a:solidFill>
                  <a:srgbClr val="1F2937"/>
                </a:solidFill>
                <a:latin typeface="Calibri"/>
              </a:defRPr>
            </a:pPr>
            <a:r>
              <a:t>• Bel 112 voor brandweer/ambulance/politie</a:t>
            </a:r>
          </a:p>
          <a:p>
            <a:pPr>
              <a:spcAft>
                <a:spcPts val="800"/>
              </a:spcAft>
              <a:defRPr sz="1800">
                <a:solidFill>
                  <a:srgbClr val="1F2937"/>
                </a:solidFill>
                <a:latin typeface="Calibri"/>
              </a:defRPr>
            </a:pPr>
            <a:r>
              <a:t>• PM: BBW beschikbaar tijdens operatie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097280"/>
          </a:xfrm>
          <a:prstGeom prst="rect">
            <a:avLst/>
          </a:prstGeom>
          <a:solidFill>
            <a:srgbClr val="00336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457200" y="137160"/>
            <a:ext cx="9144000" cy="8229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2800" b="1">
                <a:solidFill>
                  <a:srgbClr val="FFFFFF"/>
                </a:solidFill>
                <a:latin typeface="Calibri"/>
              </a:defRPr>
            </a:pPr>
            <a:r>
              <a:t>🚑 Rollen bij Nood</a:t>
            </a:r>
          </a:p>
          <a:p>
            <a:pPr>
              <a:defRPr sz="1400">
                <a:solidFill>
                  <a:srgbClr val="BBCCDD"/>
                </a:solidFill>
                <a:latin typeface="Calibri"/>
              </a:defRPr>
            </a:pPr>
            <a:r>
              <a:t>Fase 4 (2/2)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457200" y="6309360"/>
            <a:ext cx="914400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800">
                <a:solidFill>
                  <a:srgbClr val="999999"/>
                </a:solidFill>
                <a:latin typeface="Calibri"/>
              </a:defRPr>
            </a:pPr>
            <a:r>
              <a:t>JvG Consultancy | Safety • Governance • Advisory | © 2026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457200" y="1371600"/>
            <a:ext cx="5303520" cy="4572000"/>
          </a:xfrm>
          <a:prstGeom prst="roundRect">
            <a:avLst/>
          </a:prstGeom>
          <a:solidFill>
            <a:srgbClr val="E8F4F8"/>
          </a:solidFill>
          <a:ln>
            <a:solidFill>
              <a:srgbClr val="003366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>
              <a:defRPr sz="1800" b="1">
                <a:solidFill>
                  <a:srgbClr val="003366"/>
                </a:solidFill>
                <a:latin typeface="Calibri"/>
              </a:defRPr>
            </a:pPr>
            <a:r>
              <a:t>🛡️ Intern</a:t>
            </a:r>
          </a:p>
          <a:p>
            <a:pPr>
              <a:spcAft>
                <a:spcPts val="400"/>
              </a:spcAft>
              <a:defRPr sz="1400">
                <a:solidFill>
                  <a:srgbClr val="1F2937"/>
                </a:solidFill>
                <a:latin typeface="Calibri"/>
              </a:defRPr>
            </a:pPr>
            <a:r>
              <a:t>• BNO-leider: Coördinatie</a:t>
            </a:r>
          </a:p>
          <a:p>
            <a:pPr>
              <a:spcAft>
                <a:spcPts val="400"/>
              </a:spcAft>
              <a:defRPr sz="1400">
                <a:solidFill>
                  <a:srgbClr val="1F2937"/>
                </a:solidFill>
                <a:latin typeface="Calibri"/>
              </a:defRPr>
            </a:pPr>
            <a:r>
              <a:t>• BHV'ers (2+): EHBO+blussen</a:t>
            </a:r>
          </a:p>
          <a:p>
            <a:pPr>
              <a:spcAft>
                <a:spcPts val="400"/>
              </a:spcAft>
              <a:defRPr sz="1400">
                <a:solidFill>
                  <a:srgbClr val="1F2937"/>
                </a:solidFill>
                <a:latin typeface="Calibri"/>
              </a:defRPr>
            </a:pPr>
            <a:r>
              <a:t>• BBW: Geavanceerd blussen</a:t>
            </a:r>
          </a:p>
          <a:p>
            <a:pPr>
              <a:spcAft>
                <a:spcPts val="400"/>
              </a:spcAft>
              <a:defRPr sz="1400">
                <a:solidFill>
                  <a:srgbClr val="1F2937"/>
                </a:solidFill>
                <a:latin typeface="Calibri"/>
              </a:defRPr>
            </a:pPr>
            <a:r>
              <a:t>• Calcoordinator: Headcount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6400800" y="1371600"/>
            <a:ext cx="5303520" cy="4572000"/>
          </a:xfrm>
          <a:prstGeom prst="roundRect">
            <a:avLst/>
          </a:prstGeom>
          <a:solidFill>
            <a:srgbClr val="FDF2E9"/>
          </a:solidFill>
          <a:ln>
            <a:solidFill>
              <a:srgbClr val="F39C12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>
              <a:defRPr sz="1800" b="1">
                <a:solidFill>
                  <a:srgbClr val="D35400"/>
                </a:solidFill>
                <a:latin typeface="Calibri"/>
              </a:defRPr>
            </a:pPr>
            <a:r>
              <a:t>📞 Extern</a:t>
            </a:r>
          </a:p>
          <a:p>
            <a:pPr>
              <a:spcAft>
                <a:spcPts val="400"/>
              </a:spcAft>
              <a:defRPr sz="1400">
                <a:solidFill>
                  <a:srgbClr val="1F2937"/>
                </a:solidFill>
                <a:latin typeface="Calibri"/>
              </a:defRPr>
            </a:pPr>
            <a:r>
              <a:t>• 112: Brandweer/ambu/politie</a:t>
            </a:r>
          </a:p>
          <a:p>
            <a:pPr>
              <a:spcAft>
                <a:spcPts val="400"/>
              </a:spcAft>
              <a:defRPr sz="1400">
                <a:solidFill>
                  <a:srgbClr val="1F2937"/>
                </a:solidFill>
                <a:latin typeface="Calibri"/>
              </a:defRPr>
            </a:pPr>
            <a:r>
              <a:t>• NVWA: V₂O₅ emissie</a:t>
            </a:r>
          </a:p>
          <a:p>
            <a:pPr>
              <a:spcAft>
                <a:spcPts val="400"/>
              </a:spcAft>
              <a:defRPr sz="1400">
                <a:solidFill>
                  <a:srgbClr val="1F2937"/>
                </a:solidFill>
                <a:latin typeface="Calibri"/>
              </a:defRPr>
            </a:pPr>
            <a:r>
              <a:t>• Rampenbestrijding: Seveso</a:t>
            </a:r>
          </a:p>
          <a:p>
            <a:pPr>
              <a:spcAft>
                <a:spcPts val="400"/>
              </a:spcAft>
              <a:defRPr sz="1400">
                <a:solidFill>
                  <a:srgbClr val="1F2937"/>
                </a:solidFill>
                <a:latin typeface="Calibri"/>
              </a:defRPr>
            </a:pPr>
            <a:r>
              <a:t>• DCC: Nasleep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097280"/>
          </a:xfrm>
          <a:prstGeom prst="rect">
            <a:avLst/>
          </a:prstGeom>
          <a:solidFill>
            <a:srgbClr val="00336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457200" y="137160"/>
            <a:ext cx="9144000" cy="8229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2800" b="1">
                <a:solidFill>
                  <a:srgbClr val="FFFFFF"/>
                </a:solidFill>
                <a:latin typeface="Calibri"/>
              </a:defRPr>
            </a:pPr>
            <a:r>
              <a:t>📝 Fase 5: Nasleep</a:t>
            </a:r>
          </a:p>
          <a:p>
            <a:pPr>
              <a:defRPr sz="1400">
                <a:solidFill>
                  <a:srgbClr val="BBCCDD"/>
                </a:solidFill>
                <a:latin typeface="Calibri"/>
              </a:defRPr>
            </a:pPr>
            <a:r>
              <a:t>Fase 5 (1/2)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457200" y="6309360"/>
            <a:ext cx="914400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800">
                <a:solidFill>
                  <a:srgbClr val="999999"/>
                </a:solidFill>
                <a:latin typeface="Calibri"/>
              </a:defRPr>
            </a:pPr>
            <a:r>
              <a:t>JvG Consultancy | Safety • Governance • Advisory | © 2026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640080" y="1371600"/>
            <a:ext cx="10058400" cy="45720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800"/>
              </a:spcAft>
              <a:defRPr sz="1800">
                <a:solidFill>
                  <a:srgbClr val="1F2937"/>
                </a:solidFill>
                <a:latin typeface="Calibri"/>
              </a:defRPr>
            </a:pPr>
            <a:r>
              <a:t>• Evaluatie, documentatie, herstel</a:t>
            </a:r>
          </a:p>
          <a:p>
            <a:pPr>
              <a:spcAft>
                <a:spcPts val="800"/>
              </a:spcAft>
              <a:defRPr sz="1800">
                <a:solidFill>
                  <a:srgbClr val="1F2937"/>
                </a:solidFill>
                <a:latin typeface="Calibri"/>
              </a:defRPr>
            </a:pPr>
            <a:r>
              <a:t>• Evaluatievergadering binnen 48 uur</a:t>
            </a:r>
          </a:p>
          <a:p>
            <a:pPr>
              <a:spcAft>
                <a:spcPts val="800"/>
              </a:spcAft>
              <a:defRPr sz="1800">
                <a:solidFill>
                  <a:srgbClr val="1F2937"/>
                </a:solidFill>
                <a:latin typeface="Calibri"/>
              </a:defRPr>
            </a:pPr>
            <a:r>
              <a:t>• Wat goed? Wat beter? Actiepunten+deadline</a:t>
            </a:r>
          </a:p>
          <a:p>
            <a:pPr>
              <a:spcAft>
                <a:spcPts val="800"/>
              </a:spcAft>
              <a:defRPr sz="1800">
                <a:solidFill>
                  <a:srgbClr val="1F2937"/>
                </a:solidFill>
                <a:latin typeface="Calibri"/>
              </a:defRPr>
            </a:pPr>
            <a:r>
              <a:t>• Incidentrapport, foto's, getuigenissen</a:t>
            </a:r>
          </a:p>
          <a:p>
            <a:pPr>
              <a:spcAft>
                <a:spcPts val="800"/>
              </a:spcAft>
              <a:defRPr sz="1800">
                <a:solidFill>
                  <a:srgbClr val="1F2937"/>
                </a:solidFill>
                <a:latin typeface="Calibri"/>
              </a:defRPr>
            </a:pPr>
            <a:r>
              <a:t>• MD Stijn van Zelst ondertekent rapporten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097280"/>
          </a:xfrm>
          <a:prstGeom prst="rect">
            <a:avLst/>
          </a:prstGeom>
          <a:solidFill>
            <a:srgbClr val="00336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457200" y="137160"/>
            <a:ext cx="9144000" cy="8229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2800" b="1">
                <a:solidFill>
                  <a:srgbClr val="FFFFFF"/>
                </a:solidFill>
                <a:latin typeface="Calibri"/>
              </a:defRPr>
            </a:pPr>
            <a:r>
              <a:t>📝 Evaluatiekader</a:t>
            </a:r>
          </a:p>
          <a:p>
            <a:pPr>
              <a:defRPr sz="1400">
                <a:solidFill>
                  <a:srgbClr val="BBCCDD"/>
                </a:solidFill>
                <a:latin typeface="Calibri"/>
              </a:defRPr>
            </a:pPr>
            <a:r>
              <a:t>Fase 5 (2/2)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457200" y="6309360"/>
            <a:ext cx="914400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800">
                <a:solidFill>
                  <a:srgbClr val="999999"/>
                </a:solidFill>
                <a:latin typeface="Calibri"/>
              </a:defRPr>
            </a:pPr>
            <a:r>
              <a:t>JvG Consultancy | Safety • Governance • Advisory | © 2026</a:t>
            </a:r>
          </a:p>
        </p:txBody>
      </p:sp>
      <p:graphicFrame>
        <p:nvGraphicFramePr>
          <p:cNvPr id="5" name="Table 4"/>
          <p:cNvGraphicFramePr>
            <a:graphicFrameLocks noGrp="1"/>
          </p:cNvGraphicFramePr>
          <p:nvPr/>
        </p:nvGraphicFramePr>
        <p:xfrm>
          <a:off x="457200" y="1371600"/>
          <a:ext cx="11247120" cy="45720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749040"/>
                <a:gridCol w="3749040"/>
                <a:gridCol w="3749040"/>
              </a:tblGrid>
              <a:tr h="762000">
                <a:tc>
                  <a:txBody>
                    <a:bodyPr/>
                    <a:lstStyle/>
                    <a:p>
                      <a:pPr algn="ctr">
                        <a:defRPr sz="1400" b="1">
                          <a:solidFill>
                            <a:srgbClr val="FFFFFF"/>
                          </a:solidFill>
                          <a:latin typeface="Calibri"/>
                        </a:defRPr>
                      </a:pPr>
                      <a:r>
                        <a:t>Aspect</a:t>
                      </a:r>
                    </a:p>
                  </a:txBody>
                  <a:tcPr>
                    <a:solidFill>
                      <a:srgbClr val="003366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400" b="1">
                          <a:solidFill>
                            <a:srgbClr val="FFFFFF"/>
                          </a:solidFill>
                          <a:latin typeface="Calibri"/>
                        </a:defRPr>
                      </a:pPr>
                      <a:r>
                        <a:t>Vraag</a:t>
                      </a:r>
                    </a:p>
                  </a:txBody>
                  <a:tcPr>
                    <a:solidFill>
                      <a:srgbClr val="003366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400" b="1">
                          <a:solidFill>
                            <a:srgbClr val="FFFFFF"/>
                          </a:solidFill>
                          <a:latin typeface="Calibri"/>
                        </a:defRPr>
                      </a:pPr>
                      <a:r>
                        <a:t>Verantwoordelijke</a:t>
                      </a:r>
                    </a:p>
                  </a:txBody>
                  <a:tcPr>
                    <a:solidFill>
                      <a:srgbClr val="003366"/>
                    </a:solidFill>
                  </a:tcPr>
                </a:tc>
              </a:tr>
              <a:tr h="762000">
                <a:tc>
                  <a:txBody>
                    <a:bodyPr/>
                    <a:lstStyle/>
                    <a:p>
                      <a:pPr>
                        <a:defRPr sz="1200">
                          <a:solidFill>
                            <a:srgbClr val="1F2937"/>
                          </a:solidFill>
                          <a:latin typeface="Calibri"/>
                        </a:defRPr>
                      </a:pPr>
                      <a:r>
                        <a:t>Alarmering</a:t>
                      </a:r>
                    </a:p>
                  </a:txBody>
                  <a:tcPr>
                    <a:solidFill>
                      <a:srgbClr val="E5E7EB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200">
                          <a:solidFill>
                            <a:srgbClr val="1F2937"/>
                          </a:solidFill>
                          <a:latin typeface="Calibri"/>
                        </a:defRPr>
                      </a:pPr>
                      <a:r>
                        <a:t>Snel genoeg?</a:t>
                      </a:r>
                    </a:p>
                  </a:txBody>
                  <a:tcPr>
                    <a:solidFill>
                      <a:srgbClr val="E5E7EB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200">
                          <a:solidFill>
                            <a:srgbClr val="1F2937"/>
                          </a:solidFill>
                          <a:latin typeface="Calibri"/>
                        </a:defRPr>
                      </a:pPr>
                      <a:r>
                        <a:t>BNO-leider</a:t>
                      </a:r>
                    </a:p>
                  </a:txBody>
                  <a:tcPr>
                    <a:solidFill>
                      <a:srgbClr val="E5E7EB"/>
                    </a:solidFill>
                  </a:tcPr>
                </a:tc>
              </a:tr>
              <a:tr h="762000">
                <a:tc>
                  <a:txBody>
                    <a:bodyPr/>
                    <a:lstStyle/>
                    <a:p>
                      <a:pPr>
                        <a:defRPr sz="1200">
                          <a:solidFill>
                            <a:srgbClr val="1F2937"/>
                          </a:solidFill>
                          <a:latin typeface="Calibri"/>
                        </a:defRPr>
                      </a:pPr>
                      <a:r>
                        <a:t>Evacuatie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200">
                          <a:solidFill>
                            <a:srgbClr val="1F2937"/>
                          </a:solidFill>
                          <a:latin typeface="Calibri"/>
                        </a:defRPr>
                      </a:pPr>
                      <a:r>
                        <a:t>Duur &lt;5 min?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200">
                          <a:solidFill>
                            <a:srgbClr val="1F2937"/>
                          </a:solidFill>
                          <a:latin typeface="Calibri"/>
                        </a:defRPr>
                      </a:pPr>
                      <a:r>
                        <a:t>Calcoordinator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  <a:tr h="762000">
                <a:tc>
                  <a:txBody>
                    <a:bodyPr/>
                    <a:lstStyle/>
                    <a:p>
                      <a:pPr>
                        <a:defRPr sz="1200">
                          <a:solidFill>
                            <a:srgbClr val="1F2937"/>
                          </a:solidFill>
                          <a:latin typeface="Calibri"/>
                        </a:defRPr>
                      </a:pPr>
                      <a:r>
                        <a:t>Communicatie</a:t>
                      </a:r>
                    </a:p>
                  </a:txBody>
                  <a:tcPr>
                    <a:solidFill>
                      <a:srgbClr val="E5E7EB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200">
                          <a:solidFill>
                            <a:srgbClr val="1F2937"/>
                          </a:solidFill>
                          <a:latin typeface="Calibri"/>
                        </a:defRPr>
                      </a:pPr>
                      <a:r>
                        <a:t>Iedereen bereikt?</a:t>
                      </a:r>
                    </a:p>
                  </a:txBody>
                  <a:tcPr>
                    <a:solidFill>
                      <a:srgbClr val="E5E7EB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200">
                          <a:solidFill>
                            <a:srgbClr val="1F2937"/>
                          </a:solidFill>
                          <a:latin typeface="Calibri"/>
                        </a:defRPr>
                      </a:pPr>
                      <a:r>
                        <a:t>Comm. manager</a:t>
                      </a:r>
                    </a:p>
                  </a:txBody>
                  <a:tcPr>
                    <a:solidFill>
                      <a:srgbClr val="E5E7EB"/>
                    </a:solidFill>
                  </a:tcPr>
                </a:tc>
              </a:tr>
              <a:tr h="762000">
                <a:tc>
                  <a:txBody>
                    <a:bodyPr/>
                    <a:lstStyle/>
                    <a:p>
                      <a:pPr>
                        <a:defRPr sz="1200">
                          <a:solidFill>
                            <a:srgbClr val="1F2937"/>
                          </a:solidFill>
                          <a:latin typeface="Calibri"/>
                        </a:defRPr>
                      </a:pPr>
                      <a:r>
                        <a:t>Hulpverlening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200">
                          <a:solidFill>
                            <a:srgbClr val="1F2937"/>
                          </a:solidFill>
                          <a:latin typeface="Calibri"/>
                        </a:defRPr>
                      </a:pPr>
                      <a:r>
                        <a:t>EHBO adequaat?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200">
                          <a:solidFill>
                            <a:srgbClr val="1F2937"/>
                          </a:solidFill>
                          <a:latin typeface="Calibri"/>
                        </a:defRPr>
                      </a:pPr>
                      <a:r>
                        <a:t>BHV-coördinator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  <a:tr h="762000">
                <a:tc>
                  <a:txBody>
                    <a:bodyPr/>
                    <a:lstStyle/>
                    <a:p>
                      <a:pPr>
                        <a:defRPr sz="1200">
                          <a:solidFill>
                            <a:srgbClr val="1F2937"/>
                          </a:solidFill>
                          <a:latin typeface="Calibri"/>
                        </a:defRPr>
                      </a:pPr>
                      <a:r>
                        <a:t>Herstel</a:t>
                      </a:r>
                    </a:p>
                  </a:txBody>
                  <a:tcPr>
                    <a:solidFill>
                      <a:srgbClr val="E5E7EB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200">
                          <a:solidFill>
                            <a:srgbClr val="1F2937"/>
                          </a:solidFill>
                          <a:latin typeface="Calibri"/>
                        </a:defRPr>
                      </a:pPr>
                      <a:r>
                        <a:t>Veilig hervatten?</a:t>
                      </a:r>
                    </a:p>
                  </a:txBody>
                  <a:tcPr>
                    <a:solidFill>
                      <a:srgbClr val="E5E7EB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200">
                          <a:solidFill>
                            <a:srgbClr val="1F2937"/>
                          </a:solidFill>
                          <a:latin typeface="Calibri"/>
                        </a:defRPr>
                      </a:pPr>
                      <a:r>
                        <a:t>BNO+MD</a:t>
                      </a:r>
                    </a:p>
                  </a:txBody>
                  <a:tcPr>
                    <a:solidFill>
                      <a:srgbClr val="E5E7EB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2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097280"/>
          </a:xfrm>
          <a:prstGeom prst="rect">
            <a:avLst/>
          </a:prstGeom>
          <a:solidFill>
            <a:srgbClr val="00336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457200" y="137160"/>
            <a:ext cx="9144000" cy="8229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2800" b="1">
                <a:solidFill>
                  <a:srgbClr val="FFFFFF"/>
                </a:solidFill>
                <a:latin typeface="Calibri"/>
              </a:defRPr>
            </a:pPr>
            <a:r>
              <a:t>📞 Communicatieketen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457200" y="6309360"/>
            <a:ext cx="914400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800">
                <a:solidFill>
                  <a:srgbClr val="999999"/>
                </a:solidFill>
                <a:latin typeface="Calibri"/>
              </a:defRPr>
            </a:pPr>
            <a:r>
              <a:t>JvG Consultancy | Safety • Governance • Advisory | © 2026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457200" y="2286000"/>
            <a:ext cx="1828800" cy="1097280"/>
          </a:xfrm>
          <a:prstGeom prst="roundRect">
            <a:avLst/>
          </a:prstGeom>
          <a:solidFill>
            <a:srgbClr val="00336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 sz="1100">
                <a:solidFill>
                  <a:srgbClr val="FFFFFF"/>
                </a:solidFill>
                <a:latin typeface="Calibri"/>
              </a:defRPr>
            </a:pPr>
            <a:r>
              <a:t>Ontdekker</a:t>
            </a:r>
          </a:p>
        </p:txBody>
      </p:sp>
      <p:sp>
        <p:nvSpPr>
          <p:cNvPr id="6" name="Right Arrow 5"/>
          <p:cNvSpPr/>
          <p:nvPr/>
        </p:nvSpPr>
        <p:spPr>
          <a:xfrm>
            <a:off x="2286000" y="2651760"/>
            <a:ext cx="457200" cy="365760"/>
          </a:xfrm>
          <a:prstGeom prst="rightArrow">
            <a:avLst/>
          </a:prstGeom>
          <a:solidFill>
            <a:srgbClr val="F39C1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Rounded Rectangle 6"/>
          <p:cNvSpPr/>
          <p:nvPr/>
        </p:nvSpPr>
        <p:spPr>
          <a:xfrm>
            <a:off x="2743200" y="2286000"/>
            <a:ext cx="1828800" cy="1097280"/>
          </a:xfrm>
          <a:prstGeom prst="roundRect">
            <a:avLst/>
          </a:prstGeom>
          <a:solidFill>
            <a:srgbClr val="1A527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 sz="1100">
                <a:solidFill>
                  <a:srgbClr val="FFFFFF"/>
                </a:solidFill>
                <a:latin typeface="Calibri"/>
              </a:defRPr>
            </a:pPr>
            <a:r>
              <a:t>BNO-leider</a:t>
            </a:r>
          </a:p>
        </p:txBody>
      </p:sp>
      <p:sp>
        <p:nvSpPr>
          <p:cNvPr id="8" name="Right Arrow 7"/>
          <p:cNvSpPr/>
          <p:nvPr/>
        </p:nvSpPr>
        <p:spPr>
          <a:xfrm>
            <a:off x="4572000" y="2651760"/>
            <a:ext cx="457200" cy="365760"/>
          </a:xfrm>
          <a:prstGeom prst="rightArrow">
            <a:avLst/>
          </a:prstGeom>
          <a:solidFill>
            <a:srgbClr val="F39C1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Rounded Rectangle 8"/>
          <p:cNvSpPr/>
          <p:nvPr/>
        </p:nvSpPr>
        <p:spPr>
          <a:xfrm>
            <a:off x="5029200" y="2286000"/>
            <a:ext cx="1828800" cy="1097280"/>
          </a:xfrm>
          <a:prstGeom prst="roundRect">
            <a:avLst/>
          </a:prstGeom>
          <a:solidFill>
            <a:srgbClr val="00336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 sz="1100">
                <a:solidFill>
                  <a:srgbClr val="FFFFFF"/>
                </a:solidFill>
                <a:latin typeface="Calibri"/>
              </a:defRPr>
            </a:pPr>
            <a:r>
              <a:t>BHV/BBW</a:t>
            </a:r>
            <a:br/>
            <a:r>
              <a:t>(intern)</a:t>
            </a:r>
          </a:p>
        </p:txBody>
      </p:sp>
      <p:sp>
        <p:nvSpPr>
          <p:cNvPr id="10" name="Right Arrow 9"/>
          <p:cNvSpPr/>
          <p:nvPr/>
        </p:nvSpPr>
        <p:spPr>
          <a:xfrm>
            <a:off x="6858000" y="2651760"/>
            <a:ext cx="457200" cy="365760"/>
          </a:xfrm>
          <a:prstGeom prst="rightArrow">
            <a:avLst/>
          </a:prstGeom>
          <a:solidFill>
            <a:srgbClr val="F39C1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Rounded Rectangle 10"/>
          <p:cNvSpPr/>
          <p:nvPr/>
        </p:nvSpPr>
        <p:spPr>
          <a:xfrm>
            <a:off x="7315200" y="2286000"/>
            <a:ext cx="1828800" cy="1097280"/>
          </a:xfrm>
          <a:prstGeom prst="roundRect">
            <a:avLst/>
          </a:prstGeom>
          <a:solidFill>
            <a:srgbClr val="1A527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 sz="1100">
                <a:solidFill>
                  <a:srgbClr val="FFFFFF"/>
                </a:solidFill>
                <a:latin typeface="Calibri"/>
              </a:defRPr>
            </a:pPr>
            <a:r>
              <a:t>112</a:t>
            </a:r>
            <a:br/>
            <a:r>
              <a:t>(extern)</a:t>
            </a:r>
          </a:p>
        </p:txBody>
      </p:sp>
      <p:sp>
        <p:nvSpPr>
          <p:cNvPr id="12" name="Right Arrow 11"/>
          <p:cNvSpPr/>
          <p:nvPr/>
        </p:nvSpPr>
        <p:spPr>
          <a:xfrm>
            <a:off x="9144000" y="2651760"/>
            <a:ext cx="457200" cy="365760"/>
          </a:xfrm>
          <a:prstGeom prst="rightArrow">
            <a:avLst/>
          </a:prstGeom>
          <a:solidFill>
            <a:srgbClr val="F39C1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Rounded Rectangle 12"/>
          <p:cNvSpPr/>
          <p:nvPr/>
        </p:nvSpPr>
        <p:spPr>
          <a:xfrm>
            <a:off x="9601200" y="2286000"/>
            <a:ext cx="1828800" cy="1097280"/>
          </a:xfrm>
          <a:prstGeom prst="roundRect">
            <a:avLst/>
          </a:prstGeom>
          <a:solidFill>
            <a:srgbClr val="00336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 sz="1100">
                <a:solidFill>
                  <a:srgbClr val="FFFFFF"/>
                </a:solidFill>
                <a:latin typeface="Calibri"/>
              </a:defRPr>
            </a:pPr>
            <a:r>
              <a:t>MD</a:t>
            </a:r>
            <a:br/>
            <a:r>
              <a:t>(v. Zelst)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097280"/>
          </a:xfrm>
          <a:prstGeom prst="rect">
            <a:avLst/>
          </a:prstGeom>
          <a:solidFill>
            <a:srgbClr val="00336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457200" y="137160"/>
            <a:ext cx="9144000" cy="8229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2800" b="1">
                <a:solidFill>
                  <a:srgbClr val="FFFFFF"/>
                </a:solidFill>
                <a:latin typeface="Calibri"/>
              </a:defRPr>
            </a:pPr>
            <a:r>
              <a:t>📞 Telefoonlijst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457200" y="6309360"/>
            <a:ext cx="914400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800">
                <a:solidFill>
                  <a:srgbClr val="999999"/>
                </a:solidFill>
                <a:latin typeface="Calibri"/>
              </a:defRPr>
            </a:pPr>
            <a:r>
              <a:t>JvG Consultancy | Safety • Governance • Advisory | © 2026</a:t>
            </a:r>
          </a:p>
        </p:txBody>
      </p:sp>
      <p:graphicFrame>
        <p:nvGraphicFramePr>
          <p:cNvPr id="5" name="Table 4"/>
          <p:cNvGraphicFramePr>
            <a:graphicFrameLocks noGrp="1"/>
          </p:cNvGraphicFramePr>
          <p:nvPr/>
        </p:nvGraphicFramePr>
        <p:xfrm>
          <a:off x="457200" y="1371600"/>
          <a:ext cx="11247120" cy="45720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811780"/>
                <a:gridCol w="2811780"/>
                <a:gridCol w="2811780"/>
                <a:gridCol w="2811780"/>
              </a:tblGrid>
              <a:tr h="653142">
                <a:tc>
                  <a:txBody>
                    <a:bodyPr/>
                    <a:lstStyle/>
                    <a:p>
                      <a:pPr algn="ctr">
                        <a:defRPr sz="1400" b="1">
                          <a:solidFill>
                            <a:srgbClr val="FFFFFF"/>
                          </a:solidFill>
                          <a:latin typeface="Calibri"/>
                        </a:defRPr>
                      </a:pPr>
                      <a:r>
                        <a:t>Functie</a:t>
                      </a:r>
                    </a:p>
                  </a:txBody>
                  <a:tcPr>
                    <a:solidFill>
                      <a:srgbClr val="003366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400" b="1">
                          <a:solidFill>
                            <a:srgbClr val="FFFFFF"/>
                          </a:solidFill>
                          <a:latin typeface="Calibri"/>
                        </a:defRPr>
                      </a:pPr>
                      <a:r>
                        <a:t>Naam</a:t>
                      </a:r>
                    </a:p>
                  </a:txBody>
                  <a:tcPr>
                    <a:solidFill>
                      <a:srgbClr val="003366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400" b="1">
                          <a:solidFill>
                            <a:srgbClr val="FFFFFF"/>
                          </a:solidFill>
                          <a:latin typeface="Calibri"/>
                        </a:defRPr>
                      </a:pPr>
                      <a:r>
                        <a:t>Telefoon</a:t>
                      </a:r>
                    </a:p>
                  </a:txBody>
                  <a:tcPr>
                    <a:solidFill>
                      <a:srgbClr val="003366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400" b="1">
                          <a:solidFill>
                            <a:srgbClr val="FFFFFF"/>
                          </a:solidFill>
                          <a:latin typeface="Calibri"/>
                        </a:defRPr>
                      </a:pPr>
                      <a:r>
                        <a:t>Reserve</a:t>
                      </a:r>
                    </a:p>
                  </a:txBody>
                  <a:tcPr>
                    <a:solidFill>
                      <a:srgbClr val="003366"/>
                    </a:solidFill>
                  </a:tcPr>
                </a:tc>
              </a:tr>
              <a:tr h="653142">
                <a:tc>
                  <a:txBody>
                    <a:bodyPr/>
                    <a:lstStyle/>
                    <a:p>
                      <a:pPr>
                        <a:defRPr sz="1200">
                          <a:solidFill>
                            <a:srgbClr val="1F2937"/>
                          </a:solidFill>
                          <a:latin typeface="Calibri"/>
                        </a:defRPr>
                      </a:pPr>
                      <a:r>
                        <a:t>BNO-leider</a:t>
                      </a:r>
                    </a:p>
                  </a:txBody>
                  <a:tcPr>
                    <a:solidFill>
                      <a:srgbClr val="E5E7EB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200">
                          <a:solidFill>
                            <a:srgbClr val="1F2937"/>
                          </a:solidFill>
                          <a:latin typeface="Calibri"/>
                        </a:defRPr>
                      </a:pPr>
                      <a:r>
                        <a:t>[Naam]</a:t>
                      </a:r>
                    </a:p>
                  </a:txBody>
                  <a:tcPr>
                    <a:solidFill>
                      <a:srgbClr val="E5E7EB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200">
                          <a:solidFill>
                            <a:srgbClr val="1F2937"/>
                          </a:solidFill>
                          <a:latin typeface="Calibri"/>
                        </a:defRPr>
                      </a:pPr>
                      <a:r>
                        <a:t>[Nr]</a:t>
                      </a:r>
                    </a:p>
                  </a:txBody>
                  <a:tcPr>
                    <a:solidFill>
                      <a:srgbClr val="E5E7EB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200">
                          <a:solidFill>
                            <a:srgbClr val="1F2937"/>
                          </a:solidFill>
                          <a:latin typeface="Calibri"/>
                        </a:defRPr>
                      </a:pPr>
                      <a:r>
                        <a:t>[Mobiel]</a:t>
                      </a:r>
                    </a:p>
                  </a:txBody>
                  <a:tcPr>
                    <a:solidFill>
                      <a:srgbClr val="E5E7EB"/>
                    </a:solidFill>
                  </a:tcPr>
                </a:tc>
              </a:tr>
              <a:tr h="653142">
                <a:tc>
                  <a:txBody>
                    <a:bodyPr/>
                    <a:lstStyle/>
                    <a:p>
                      <a:pPr>
                        <a:defRPr sz="1200">
                          <a:solidFill>
                            <a:srgbClr val="1F2937"/>
                          </a:solidFill>
                          <a:latin typeface="Calibri"/>
                        </a:defRPr>
                      </a:pPr>
                      <a:r>
                        <a:t>BHV'er 1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200">
                          <a:solidFill>
                            <a:srgbClr val="1F2937"/>
                          </a:solidFill>
                          <a:latin typeface="Calibri"/>
                        </a:defRPr>
                      </a:pPr>
                      <a:r>
                        <a:t>[Naam]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200">
                          <a:solidFill>
                            <a:srgbClr val="1F2937"/>
                          </a:solidFill>
                          <a:latin typeface="Calibri"/>
                        </a:defRPr>
                      </a:pPr>
                      <a:r>
                        <a:t>[Nr]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200">
                          <a:solidFill>
                            <a:srgbClr val="1F2937"/>
                          </a:solidFill>
                          <a:latin typeface="Calibri"/>
                        </a:defRPr>
                      </a:pPr>
                      <a:r>
                        <a:t>[Mobiel]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  <a:tr h="653142">
                <a:tc>
                  <a:txBody>
                    <a:bodyPr/>
                    <a:lstStyle/>
                    <a:p>
                      <a:pPr>
                        <a:defRPr sz="1200">
                          <a:solidFill>
                            <a:srgbClr val="1F2937"/>
                          </a:solidFill>
                          <a:latin typeface="Calibri"/>
                        </a:defRPr>
                      </a:pPr>
                      <a:r>
                        <a:t>BHV'er 2</a:t>
                      </a:r>
                    </a:p>
                  </a:txBody>
                  <a:tcPr>
                    <a:solidFill>
                      <a:srgbClr val="E5E7EB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200">
                          <a:solidFill>
                            <a:srgbClr val="1F2937"/>
                          </a:solidFill>
                          <a:latin typeface="Calibri"/>
                        </a:defRPr>
                      </a:pPr>
                      <a:r>
                        <a:t>[Naam]</a:t>
                      </a:r>
                    </a:p>
                  </a:txBody>
                  <a:tcPr>
                    <a:solidFill>
                      <a:srgbClr val="E5E7EB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200">
                          <a:solidFill>
                            <a:srgbClr val="1F2937"/>
                          </a:solidFill>
                          <a:latin typeface="Calibri"/>
                        </a:defRPr>
                      </a:pPr>
                      <a:r>
                        <a:t>[Nr]</a:t>
                      </a:r>
                    </a:p>
                  </a:txBody>
                  <a:tcPr>
                    <a:solidFill>
                      <a:srgbClr val="E5E7EB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200">
                          <a:solidFill>
                            <a:srgbClr val="1F2937"/>
                          </a:solidFill>
                          <a:latin typeface="Calibri"/>
                        </a:defRPr>
                      </a:pPr>
                      <a:r>
                        <a:t>[Mobiel]</a:t>
                      </a:r>
                    </a:p>
                  </a:txBody>
                  <a:tcPr>
                    <a:solidFill>
                      <a:srgbClr val="E5E7EB"/>
                    </a:solidFill>
                  </a:tcPr>
                </a:tc>
              </a:tr>
              <a:tr h="653142">
                <a:tc>
                  <a:txBody>
                    <a:bodyPr/>
                    <a:lstStyle/>
                    <a:p>
                      <a:pPr>
                        <a:defRPr sz="1200">
                          <a:solidFill>
                            <a:srgbClr val="1F2937"/>
                          </a:solidFill>
                          <a:latin typeface="Calibri"/>
                        </a:defRPr>
                      </a:pPr>
                      <a:r>
                        <a:t>BBW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200">
                          <a:solidFill>
                            <a:srgbClr val="1F2937"/>
                          </a:solidFill>
                          <a:latin typeface="Calibri"/>
                        </a:defRPr>
                      </a:pPr>
                      <a:r>
                        <a:t>[Naam]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200">
                          <a:solidFill>
                            <a:srgbClr val="1F2937"/>
                          </a:solidFill>
                          <a:latin typeface="Calibri"/>
                        </a:defRPr>
                      </a:pPr>
                      <a:r>
                        <a:t>[Nr]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200">
                          <a:solidFill>
                            <a:srgbClr val="1F2937"/>
                          </a:solidFill>
                          <a:latin typeface="Calibri"/>
                        </a:defRPr>
                      </a:pPr>
                      <a:r>
                        <a:t>[Mobiel]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  <a:tr h="653142">
                <a:tc>
                  <a:txBody>
                    <a:bodyPr/>
                    <a:lstStyle/>
                    <a:p>
                      <a:pPr>
                        <a:defRPr sz="1200">
                          <a:solidFill>
                            <a:srgbClr val="1F2937"/>
                          </a:solidFill>
                          <a:latin typeface="Calibri"/>
                        </a:defRPr>
                      </a:pPr>
                      <a:r>
                        <a:t>MD</a:t>
                      </a:r>
                    </a:p>
                  </a:txBody>
                  <a:tcPr>
                    <a:solidFill>
                      <a:srgbClr val="E5E7EB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200">
                          <a:solidFill>
                            <a:srgbClr val="1F2937"/>
                          </a:solidFill>
                          <a:latin typeface="Calibri"/>
                        </a:defRPr>
                      </a:pPr>
                      <a:r>
                        <a:t>Stijn van Zelst</a:t>
                      </a:r>
                    </a:p>
                  </a:txBody>
                  <a:tcPr>
                    <a:solidFill>
                      <a:srgbClr val="E5E7EB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200">
                          <a:solidFill>
                            <a:srgbClr val="1F2937"/>
                          </a:solidFill>
                          <a:latin typeface="Calibri"/>
                        </a:defRPr>
                      </a:pPr>
                      <a:r>
                        <a:t>[Nr]</a:t>
                      </a:r>
                    </a:p>
                  </a:txBody>
                  <a:tcPr>
                    <a:solidFill>
                      <a:srgbClr val="E5E7EB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200">
                          <a:solidFill>
                            <a:srgbClr val="1F2937"/>
                          </a:solidFill>
                          <a:latin typeface="Calibri"/>
                        </a:defRPr>
                      </a:pPr>
                      <a:r>
                        <a:t>[Mobiel]</a:t>
                      </a:r>
                    </a:p>
                  </a:txBody>
                  <a:tcPr>
                    <a:solidFill>
                      <a:srgbClr val="E5E7EB"/>
                    </a:solidFill>
                  </a:tcPr>
                </a:tc>
              </a:tr>
              <a:tr h="653148">
                <a:tc>
                  <a:txBody>
                    <a:bodyPr/>
                    <a:lstStyle/>
                    <a:p>
                      <a:pPr>
                        <a:defRPr sz="1200">
                          <a:solidFill>
                            <a:srgbClr val="1F2937"/>
                          </a:solidFill>
                          <a:latin typeface="Calibri"/>
                        </a:defRPr>
                      </a:pPr>
                      <a:r>
                        <a:t>Calcoordinator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200">
                          <a:solidFill>
                            <a:srgbClr val="1F2937"/>
                          </a:solidFill>
                          <a:latin typeface="Calibri"/>
                        </a:defRPr>
                      </a:pPr>
                      <a:r>
                        <a:t>[Naam]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200">
                          <a:solidFill>
                            <a:srgbClr val="1F2937"/>
                          </a:solidFill>
                          <a:latin typeface="Calibri"/>
                        </a:defRPr>
                      </a:pPr>
                      <a:r>
                        <a:t>[Nr]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200">
                          <a:solidFill>
                            <a:srgbClr val="1F2937"/>
                          </a:solidFill>
                          <a:latin typeface="Calibri"/>
                        </a:defRPr>
                      </a:pPr>
                      <a:r>
                        <a:t>[Mobiel]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2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097280"/>
          </a:xfrm>
          <a:prstGeom prst="rect">
            <a:avLst/>
          </a:prstGeom>
          <a:solidFill>
            <a:srgbClr val="00336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457200" y="137160"/>
            <a:ext cx="9144000" cy="8229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2800" b="1">
                <a:solidFill>
                  <a:srgbClr val="FFFFFF"/>
                </a:solidFill>
                <a:latin typeface="Calibri"/>
              </a:defRPr>
            </a:pPr>
            <a:r>
              <a:t>🔥 SCENARIO 1: Brand H₂SO₄-Opslag</a:t>
            </a:r>
          </a:p>
          <a:p>
            <a:pPr>
              <a:defRPr sz="1400">
                <a:solidFill>
                  <a:srgbClr val="BBCCDD"/>
                </a:solidFill>
                <a:latin typeface="Calibri"/>
              </a:defRPr>
            </a:pPr>
            <a:r>
              <a:t>Scenario 1 (1/3)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457200" y="6309360"/>
            <a:ext cx="914400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800">
                <a:solidFill>
                  <a:srgbClr val="999999"/>
                </a:solidFill>
                <a:latin typeface="Calibri"/>
              </a:defRPr>
            </a:pPr>
            <a:r>
              <a:t>JvG Consultancy | Safety • Governance • Advisory | © 2026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640080" y="1371600"/>
            <a:ext cx="10058400" cy="45720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800"/>
              </a:spcAft>
              <a:defRPr sz="1800">
                <a:solidFill>
                  <a:srgbClr val="1F2937"/>
                </a:solidFill>
                <a:latin typeface="Calibri"/>
              </a:defRPr>
            </a:pPr>
            <a:r>
              <a:t>• Locatie: H₂SO₄-opslag PlantOne zone B</a:t>
            </a:r>
          </a:p>
          <a:p>
            <a:pPr>
              <a:spcAft>
                <a:spcPts val="800"/>
              </a:spcAft>
              <a:defRPr sz="1800">
                <a:solidFill>
                  <a:srgbClr val="1F2937"/>
                </a:solidFill>
                <a:latin typeface="Calibri"/>
              </a:defRPr>
            </a:pPr>
            <a:r>
              <a:t>• Oorzaak: Lekkende zuur + organisch materiaal → brand</a:t>
            </a:r>
          </a:p>
          <a:p>
            <a:pPr>
              <a:spcAft>
                <a:spcPts val="800"/>
              </a:spcAft>
              <a:defRPr sz="1800">
                <a:solidFill>
                  <a:srgbClr val="1F2937"/>
                </a:solidFill>
                <a:latin typeface="Calibri"/>
              </a:defRPr>
            </a:pPr>
            <a:r>
              <a:t>• H₂SO₄+water = giftige SO₂-dampen</a:t>
            </a:r>
          </a:p>
          <a:p>
            <a:pPr>
              <a:spcAft>
                <a:spcPts val="800"/>
              </a:spcAft>
              <a:defRPr sz="1800">
                <a:solidFill>
                  <a:srgbClr val="1F2937"/>
                </a:solidFill>
                <a:latin typeface="Calibri"/>
              </a:defRPr>
            </a:pPr>
            <a:r>
              <a:t>• Wind ZW → richting hoofdgebouw</a:t>
            </a:r>
          </a:p>
          <a:p>
            <a:pPr>
              <a:spcAft>
                <a:spcPts val="800"/>
              </a:spcAft>
              <a:defRPr sz="1800">
                <a:solidFill>
                  <a:srgbClr val="1F2937"/>
                </a:solidFill>
                <a:latin typeface="Calibri"/>
              </a:defRPr>
            </a:pPr>
            <a:r>
              <a:t>• 14:30 — volle bezetting + 2 onderaannemers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097280"/>
          </a:xfrm>
          <a:prstGeom prst="rect">
            <a:avLst/>
          </a:prstGeom>
          <a:solidFill>
            <a:srgbClr val="00336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457200" y="137160"/>
            <a:ext cx="9144000" cy="8229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2800" b="1">
                <a:solidFill>
                  <a:srgbClr val="FFFFFF"/>
                </a:solidFill>
                <a:latin typeface="Calibri"/>
              </a:defRPr>
            </a:pPr>
            <a:r>
              <a:t>🔥 Scenario 1 Acties</a:t>
            </a:r>
          </a:p>
          <a:p>
            <a:pPr>
              <a:defRPr sz="1400">
                <a:solidFill>
                  <a:srgbClr val="BBCCDD"/>
                </a:solidFill>
                <a:latin typeface="Calibri"/>
              </a:defRPr>
            </a:pPr>
            <a:r>
              <a:t>Scenario 1 (2/3)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457200" y="6309360"/>
            <a:ext cx="914400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800">
                <a:solidFill>
                  <a:srgbClr val="999999"/>
                </a:solidFill>
                <a:latin typeface="Calibri"/>
              </a:defRPr>
            </a:pPr>
            <a:r>
              <a:t>JvG Consultancy | Safety • Governance • Advisory | © 2026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457200" y="2286000"/>
            <a:ext cx="1828800" cy="1097280"/>
          </a:xfrm>
          <a:prstGeom prst="roundRect">
            <a:avLst/>
          </a:prstGeom>
          <a:solidFill>
            <a:srgbClr val="00336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 sz="1100">
                <a:solidFill>
                  <a:srgbClr val="FFFFFF"/>
                </a:solidFill>
                <a:latin typeface="Calibri"/>
              </a:defRPr>
            </a:pPr>
            <a:r>
              <a:t>Alarmeer</a:t>
            </a:r>
            <a:br/>
            <a:r>
              <a:t>BNO</a:t>
            </a:r>
          </a:p>
        </p:txBody>
      </p:sp>
      <p:sp>
        <p:nvSpPr>
          <p:cNvPr id="6" name="Right Arrow 5"/>
          <p:cNvSpPr/>
          <p:nvPr/>
        </p:nvSpPr>
        <p:spPr>
          <a:xfrm>
            <a:off x="2286000" y="2651760"/>
            <a:ext cx="457200" cy="365760"/>
          </a:xfrm>
          <a:prstGeom prst="rightArrow">
            <a:avLst/>
          </a:prstGeom>
          <a:solidFill>
            <a:srgbClr val="F39C1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Rounded Rectangle 6"/>
          <p:cNvSpPr/>
          <p:nvPr/>
        </p:nvSpPr>
        <p:spPr>
          <a:xfrm>
            <a:off x="2743200" y="2286000"/>
            <a:ext cx="1828800" cy="1097280"/>
          </a:xfrm>
          <a:prstGeom prst="roundRect">
            <a:avLst/>
          </a:prstGeom>
          <a:solidFill>
            <a:srgbClr val="1A527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 sz="1100">
                <a:solidFill>
                  <a:srgbClr val="FFFFFF"/>
                </a:solidFill>
                <a:latin typeface="Calibri"/>
              </a:defRPr>
            </a:pPr>
            <a:r>
              <a:t>Evacueer</a:t>
            </a:r>
            <a:br/>
            <a:r>
              <a:t>zone B</a:t>
            </a:r>
          </a:p>
        </p:txBody>
      </p:sp>
      <p:sp>
        <p:nvSpPr>
          <p:cNvPr id="8" name="Right Arrow 7"/>
          <p:cNvSpPr/>
          <p:nvPr/>
        </p:nvSpPr>
        <p:spPr>
          <a:xfrm>
            <a:off x="4572000" y="2651760"/>
            <a:ext cx="457200" cy="365760"/>
          </a:xfrm>
          <a:prstGeom prst="rightArrow">
            <a:avLst/>
          </a:prstGeom>
          <a:solidFill>
            <a:srgbClr val="F39C1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Rounded Rectangle 8"/>
          <p:cNvSpPr/>
          <p:nvPr/>
        </p:nvSpPr>
        <p:spPr>
          <a:xfrm>
            <a:off x="5029200" y="2286000"/>
            <a:ext cx="1828800" cy="1097280"/>
          </a:xfrm>
          <a:prstGeom prst="roundRect">
            <a:avLst/>
          </a:prstGeom>
          <a:solidFill>
            <a:srgbClr val="00336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 sz="1100">
                <a:solidFill>
                  <a:srgbClr val="FFFFFF"/>
                </a:solidFill>
                <a:latin typeface="Calibri"/>
              </a:defRPr>
            </a:pPr>
            <a:r>
              <a:t>BHV</a:t>
            </a:r>
            <a:br/>
            <a:r>
              <a:t>verkenning</a:t>
            </a:r>
          </a:p>
        </p:txBody>
      </p:sp>
      <p:sp>
        <p:nvSpPr>
          <p:cNvPr id="10" name="Right Arrow 9"/>
          <p:cNvSpPr/>
          <p:nvPr/>
        </p:nvSpPr>
        <p:spPr>
          <a:xfrm>
            <a:off x="6858000" y="2651760"/>
            <a:ext cx="457200" cy="365760"/>
          </a:xfrm>
          <a:prstGeom prst="rightArrow">
            <a:avLst/>
          </a:prstGeom>
          <a:solidFill>
            <a:srgbClr val="F39C1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Rounded Rectangle 10"/>
          <p:cNvSpPr/>
          <p:nvPr/>
        </p:nvSpPr>
        <p:spPr>
          <a:xfrm>
            <a:off x="7315200" y="2286000"/>
            <a:ext cx="1828800" cy="1097280"/>
          </a:xfrm>
          <a:prstGeom prst="roundRect">
            <a:avLst/>
          </a:prstGeom>
          <a:solidFill>
            <a:srgbClr val="1A527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 sz="1100">
                <a:solidFill>
                  <a:srgbClr val="FFFFFF"/>
                </a:solidFill>
                <a:latin typeface="Calibri"/>
              </a:defRPr>
            </a:pPr>
            <a:r>
              <a:t>Bel 112</a:t>
            </a:r>
            <a:br/>
            <a:r>
              <a:t>(SO₂)</a:t>
            </a:r>
          </a:p>
        </p:txBody>
      </p:sp>
      <p:sp>
        <p:nvSpPr>
          <p:cNvPr id="12" name="Right Arrow 11"/>
          <p:cNvSpPr/>
          <p:nvPr/>
        </p:nvSpPr>
        <p:spPr>
          <a:xfrm>
            <a:off x="9144000" y="2651760"/>
            <a:ext cx="457200" cy="365760"/>
          </a:xfrm>
          <a:prstGeom prst="rightArrow">
            <a:avLst/>
          </a:prstGeom>
          <a:solidFill>
            <a:srgbClr val="F39C1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Rounded Rectangle 12"/>
          <p:cNvSpPr/>
          <p:nvPr/>
        </p:nvSpPr>
        <p:spPr>
          <a:xfrm>
            <a:off x="9601200" y="2286000"/>
            <a:ext cx="1828800" cy="1097280"/>
          </a:xfrm>
          <a:prstGeom prst="roundRect">
            <a:avLst/>
          </a:prstGeom>
          <a:solidFill>
            <a:srgbClr val="00336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 sz="1100">
                <a:solidFill>
                  <a:srgbClr val="FFFFFF"/>
                </a:solidFill>
                <a:latin typeface="Calibri"/>
              </a:defRPr>
            </a:pPr>
            <a:r>
              <a:t>MD</a:t>
            </a:r>
            <a:br/>
            <a:r>
              <a:t>informeren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097280"/>
          </a:xfrm>
          <a:prstGeom prst="rect">
            <a:avLst/>
          </a:prstGeom>
          <a:solidFill>
            <a:srgbClr val="00336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457200" y="137160"/>
            <a:ext cx="9144000" cy="8229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2800" b="1">
                <a:solidFill>
                  <a:srgbClr val="FFFFFF"/>
                </a:solidFill>
                <a:latin typeface="Calibri"/>
              </a:defRPr>
            </a:pPr>
            <a:r>
              <a:t>🔥 Scenario 1 Valkuillen</a:t>
            </a:r>
          </a:p>
          <a:p>
            <a:pPr>
              <a:defRPr sz="1400">
                <a:solidFill>
                  <a:srgbClr val="BBCCDD"/>
                </a:solidFill>
                <a:latin typeface="Calibri"/>
              </a:defRPr>
            </a:pPr>
            <a:r>
              <a:t>Scenario 1 (3/3)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457200" y="6309360"/>
            <a:ext cx="914400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800">
                <a:solidFill>
                  <a:srgbClr val="999999"/>
                </a:solidFill>
                <a:latin typeface="Calibri"/>
              </a:defRPr>
            </a:pPr>
            <a:r>
              <a:t>JvG Consultancy | Safety • Governance • Advisory | © 2026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640080" y="1371600"/>
            <a:ext cx="10058400" cy="45720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800"/>
              </a:spcAft>
              <a:defRPr sz="1800">
                <a:solidFill>
                  <a:srgbClr val="1F2937"/>
                </a:solidFill>
                <a:latin typeface="Calibri"/>
              </a:defRPr>
            </a:pPr>
            <a:r>
              <a:t>⚠️ NIET met water blussen! Exotherm!</a:t>
            </a:r>
          </a:p>
          <a:p>
            <a:pPr>
              <a:spcAft>
                <a:spcPts val="800"/>
              </a:spcAft>
              <a:defRPr sz="1800">
                <a:solidFill>
                  <a:srgbClr val="1F2937"/>
                </a:solidFill>
                <a:latin typeface="Calibri"/>
              </a:defRPr>
            </a:pPr>
            <a:r>
              <a:t>✅ Ontruimen, brandweer blussen (schuim/poeder)</a:t>
            </a:r>
          </a:p>
          <a:p>
            <a:pPr>
              <a:spcAft>
                <a:spcPts val="800"/>
              </a:spcAft>
              <a:defRPr sz="1800">
                <a:solidFill>
                  <a:srgbClr val="1F2937"/>
                </a:solidFill>
                <a:latin typeface="Calibri"/>
              </a:defRPr>
            </a:pPr>
            <a:r>
              <a:t>⚠️ Gasmasker nodig bij SO₂</a:t>
            </a:r>
          </a:p>
          <a:p>
            <a:pPr>
              <a:spcAft>
                <a:spcPts val="800"/>
              </a:spcAft>
              <a:defRPr sz="1800">
                <a:solidFill>
                  <a:srgbClr val="1F2937"/>
                </a:solidFill>
                <a:latin typeface="Calibri"/>
              </a:defRPr>
            </a:pPr>
            <a:r>
              <a:t>✅ OPWINDS bewegen</a:t>
            </a:r>
          </a:p>
          <a:p>
            <a:pPr>
              <a:spcAft>
                <a:spcPts val="800"/>
              </a:spcAft>
              <a:defRPr sz="1800">
                <a:solidFill>
                  <a:srgbClr val="1F2937"/>
                </a:solidFill>
                <a:latin typeface="Calibri"/>
              </a:defRPr>
            </a:pPr>
            <a:r>
              <a:t>• Leerpunt: Jaarlijks oefenen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097280"/>
          </a:xfrm>
          <a:prstGeom prst="rect">
            <a:avLst/>
          </a:prstGeom>
          <a:solidFill>
            <a:srgbClr val="00336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457200" y="137160"/>
            <a:ext cx="9144000" cy="8229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2800" b="1">
                <a:solidFill>
                  <a:srgbClr val="FFFFFF"/>
                </a:solidFill>
                <a:latin typeface="Calibri"/>
              </a:defRPr>
            </a:pPr>
            <a:r>
              <a:t>💀 SCENARIO 2: Stofexplosie Vanadium</a:t>
            </a:r>
          </a:p>
          <a:p>
            <a:pPr>
              <a:defRPr sz="1400">
                <a:solidFill>
                  <a:srgbClr val="BBCCDD"/>
                </a:solidFill>
                <a:latin typeface="Calibri"/>
              </a:defRPr>
            </a:pPr>
            <a:r>
              <a:t>Scenario 2 (1/3)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457200" y="6309360"/>
            <a:ext cx="914400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800">
                <a:solidFill>
                  <a:srgbClr val="999999"/>
                </a:solidFill>
                <a:latin typeface="Calibri"/>
              </a:defRPr>
            </a:pPr>
            <a:r>
              <a:t>JvG Consultancy | Safety • Governance • Advisory | © 2026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640080" y="1371600"/>
            <a:ext cx="10058400" cy="45720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800"/>
              </a:spcAft>
              <a:defRPr sz="1800">
                <a:solidFill>
                  <a:srgbClr val="1F2937"/>
                </a:solidFill>
                <a:latin typeface="Calibri"/>
              </a:defRPr>
            </a:pPr>
            <a:r>
              <a:t>• Locatie: Maalinrichting verwerkingslijn</a:t>
            </a:r>
          </a:p>
          <a:p>
            <a:pPr>
              <a:spcAft>
                <a:spcPts val="800"/>
              </a:spcAft>
              <a:defRPr sz="1800">
                <a:solidFill>
                  <a:srgbClr val="1F2937"/>
                </a:solidFill>
                <a:latin typeface="Calibri"/>
              </a:defRPr>
            </a:pPr>
            <a:r>
              <a:t>• Stofwolk boven explosiegrens + vonk</a:t>
            </a:r>
          </a:p>
          <a:p>
            <a:pPr>
              <a:spcAft>
                <a:spcPts val="800"/>
              </a:spcAft>
              <a:defRPr sz="1800">
                <a:solidFill>
                  <a:srgbClr val="1F2937"/>
                </a:solidFill>
                <a:latin typeface="Calibri"/>
              </a:defRPr>
            </a:pPr>
            <a:r>
              <a:t>• Deflagratie → drukgolf → secundaire explosies</a:t>
            </a:r>
          </a:p>
          <a:p>
            <a:pPr>
              <a:spcAft>
                <a:spcPts val="800"/>
              </a:spcAft>
              <a:defRPr sz="1800">
                <a:solidFill>
                  <a:srgbClr val="1F2937"/>
                </a:solidFill>
                <a:latin typeface="Calibri"/>
              </a:defRPr>
            </a:pPr>
            <a:r>
              <a:t>• V₂O₅ toxisch: dubbel gevaar</a:t>
            </a:r>
          </a:p>
          <a:p>
            <a:pPr>
              <a:spcAft>
                <a:spcPts val="800"/>
              </a:spcAft>
              <a:defRPr sz="1800">
                <a:solidFill>
                  <a:srgbClr val="1F2937"/>
                </a:solidFill>
                <a:latin typeface="Calibri"/>
              </a:defRPr>
            </a:pPr>
            <a:r>
              <a:t>• Casus: Imperial Sugar 2008 — 14 doden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097280"/>
          </a:xfrm>
          <a:prstGeom prst="rect">
            <a:avLst/>
          </a:prstGeom>
          <a:solidFill>
            <a:srgbClr val="00336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457200" y="137160"/>
            <a:ext cx="9144000" cy="8229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2800" b="1">
                <a:solidFill>
                  <a:srgbClr val="FFFFFF"/>
                </a:solidFill>
                <a:latin typeface="Calibri"/>
              </a:defRPr>
            </a:pPr>
            <a:r>
              <a:t>💀 Scenario 2 Acties</a:t>
            </a:r>
          </a:p>
          <a:p>
            <a:pPr>
              <a:defRPr sz="1400">
                <a:solidFill>
                  <a:srgbClr val="BBCCDD"/>
                </a:solidFill>
                <a:latin typeface="Calibri"/>
              </a:defRPr>
            </a:pPr>
            <a:r>
              <a:t>Scenario 2 (2/3)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457200" y="6309360"/>
            <a:ext cx="914400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800">
                <a:solidFill>
                  <a:srgbClr val="999999"/>
                </a:solidFill>
                <a:latin typeface="Calibri"/>
              </a:defRPr>
            </a:pPr>
            <a:r>
              <a:t>JvG Consultancy | Safety • Governance • Advisory | © 2026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457200" y="2286000"/>
            <a:ext cx="1828800" cy="1097280"/>
          </a:xfrm>
          <a:prstGeom prst="roundRect">
            <a:avLst/>
          </a:prstGeom>
          <a:solidFill>
            <a:srgbClr val="00336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 sz="1100">
                <a:solidFill>
                  <a:srgbClr val="FFFFFF"/>
                </a:solidFill>
                <a:latin typeface="Calibri"/>
              </a:defRPr>
            </a:pPr>
            <a:r>
              <a:t>Explosie!</a:t>
            </a:r>
            <a:br/>
            <a:r>
              <a:t>Dekking</a:t>
            </a:r>
          </a:p>
        </p:txBody>
      </p:sp>
      <p:sp>
        <p:nvSpPr>
          <p:cNvPr id="6" name="Right Arrow 5"/>
          <p:cNvSpPr/>
          <p:nvPr/>
        </p:nvSpPr>
        <p:spPr>
          <a:xfrm>
            <a:off x="2286000" y="2651760"/>
            <a:ext cx="457200" cy="365760"/>
          </a:xfrm>
          <a:prstGeom prst="rightArrow">
            <a:avLst/>
          </a:prstGeom>
          <a:solidFill>
            <a:srgbClr val="F39C1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Rounded Rectangle 6"/>
          <p:cNvSpPr/>
          <p:nvPr/>
        </p:nvSpPr>
        <p:spPr>
          <a:xfrm>
            <a:off x="2743200" y="2286000"/>
            <a:ext cx="1828800" cy="1097280"/>
          </a:xfrm>
          <a:prstGeom prst="roundRect">
            <a:avLst/>
          </a:prstGeom>
          <a:solidFill>
            <a:srgbClr val="1A527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 sz="1100">
                <a:solidFill>
                  <a:srgbClr val="FFFFFF"/>
                </a:solidFill>
                <a:latin typeface="Calibri"/>
              </a:defRPr>
            </a:pPr>
            <a:r>
              <a:t>Alarmeer</a:t>
            </a:r>
            <a:br/>
            <a:r>
              <a:t>alles</a:t>
            </a:r>
          </a:p>
        </p:txBody>
      </p:sp>
      <p:sp>
        <p:nvSpPr>
          <p:cNvPr id="8" name="Right Arrow 7"/>
          <p:cNvSpPr/>
          <p:nvPr/>
        </p:nvSpPr>
        <p:spPr>
          <a:xfrm>
            <a:off x="4572000" y="2651760"/>
            <a:ext cx="457200" cy="365760"/>
          </a:xfrm>
          <a:prstGeom prst="rightArrow">
            <a:avLst/>
          </a:prstGeom>
          <a:solidFill>
            <a:srgbClr val="F39C1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Rounded Rectangle 8"/>
          <p:cNvSpPr/>
          <p:nvPr/>
        </p:nvSpPr>
        <p:spPr>
          <a:xfrm>
            <a:off x="5029200" y="2286000"/>
            <a:ext cx="1828800" cy="1097280"/>
          </a:xfrm>
          <a:prstGeom prst="roundRect">
            <a:avLst/>
          </a:prstGeom>
          <a:solidFill>
            <a:srgbClr val="00336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 sz="1100">
                <a:solidFill>
                  <a:srgbClr val="FFFFFF"/>
                </a:solidFill>
                <a:latin typeface="Calibri"/>
              </a:defRPr>
            </a:pPr>
            <a:r>
              <a:t>Evacueer</a:t>
            </a:r>
            <a:br/>
            <a:r>
              <a:t>geheel</a:t>
            </a:r>
          </a:p>
        </p:txBody>
      </p:sp>
      <p:sp>
        <p:nvSpPr>
          <p:cNvPr id="10" name="Right Arrow 9"/>
          <p:cNvSpPr/>
          <p:nvPr/>
        </p:nvSpPr>
        <p:spPr>
          <a:xfrm>
            <a:off x="6858000" y="2651760"/>
            <a:ext cx="457200" cy="365760"/>
          </a:xfrm>
          <a:prstGeom prst="rightArrow">
            <a:avLst/>
          </a:prstGeom>
          <a:solidFill>
            <a:srgbClr val="F39C1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Rounded Rectangle 10"/>
          <p:cNvSpPr/>
          <p:nvPr/>
        </p:nvSpPr>
        <p:spPr>
          <a:xfrm>
            <a:off x="7315200" y="2286000"/>
            <a:ext cx="1828800" cy="1097280"/>
          </a:xfrm>
          <a:prstGeom prst="roundRect">
            <a:avLst/>
          </a:prstGeom>
          <a:solidFill>
            <a:srgbClr val="1A527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 sz="1100">
                <a:solidFill>
                  <a:srgbClr val="FFFFFF"/>
                </a:solidFill>
                <a:latin typeface="Calibri"/>
              </a:defRPr>
            </a:pPr>
            <a:r>
              <a:t>Headcount</a:t>
            </a:r>
          </a:p>
        </p:txBody>
      </p:sp>
      <p:sp>
        <p:nvSpPr>
          <p:cNvPr id="12" name="Right Arrow 11"/>
          <p:cNvSpPr/>
          <p:nvPr/>
        </p:nvSpPr>
        <p:spPr>
          <a:xfrm>
            <a:off x="9144000" y="2651760"/>
            <a:ext cx="457200" cy="365760"/>
          </a:xfrm>
          <a:prstGeom prst="rightArrow">
            <a:avLst/>
          </a:prstGeom>
          <a:solidFill>
            <a:srgbClr val="F39C1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Rounded Rectangle 12"/>
          <p:cNvSpPr/>
          <p:nvPr/>
        </p:nvSpPr>
        <p:spPr>
          <a:xfrm>
            <a:off x="9601200" y="2286000"/>
            <a:ext cx="1828800" cy="1097280"/>
          </a:xfrm>
          <a:prstGeom prst="roundRect">
            <a:avLst/>
          </a:prstGeom>
          <a:solidFill>
            <a:srgbClr val="00336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 sz="1100">
                <a:solidFill>
                  <a:srgbClr val="FFFFFF"/>
                </a:solidFill>
                <a:latin typeface="Calibri"/>
              </a:defRPr>
            </a:pPr>
            <a:r>
              <a:t>BNO+</a:t>
            </a:r>
            <a:br/>
            <a:r>
              <a:t>brandweer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097280"/>
          </a:xfrm>
          <a:prstGeom prst="rect">
            <a:avLst/>
          </a:prstGeom>
          <a:solidFill>
            <a:srgbClr val="00336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457200" y="137160"/>
            <a:ext cx="9144000" cy="8229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2800" b="1">
                <a:solidFill>
                  <a:srgbClr val="FFFFFF"/>
                </a:solidFill>
                <a:latin typeface="Calibri"/>
              </a:defRPr>
            </a:pPr>
            <a:r>
              <a:t>💀 Scenario 2 Valkuillen</a:t>
            </a:r>
          </a:p>
          <a:p>
            <a:pPr>
              <a:defRPr sz="1400">
                <a:solidFill>
                  <a:srgbClr val="BBCCDD"/>
                </a:solidFill>
                <a:latin typeface="Calibri"/>
              </a:defRPr>
            </a:pPr>
            <a:r>
              <a:t>Scenario 2 (3/3)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457200" y="6309360"/>
            <a:ext cx="914400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800">
                <a:solidFill>
                  <a:srgbClr val="999999"/>
                </a:solidFill>
                <a:latin typeface="Calibri"/>
              </a:defRPr>
            </a:pPr>
            <a:r>
              <a:t>JvG Consultancy | Safety • Governance • Advisory | © 2026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640080" y="1371600"/>
            <a:ext cx="10058400" cy="45720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800"/>
              </a:spcAft>
              <a:defRPr sz="1800">
                <a:solidFill>
                  <a:srgbClr val="1F2937"/>
                </a:solidFill>
                <a:latin typeface="Calibri"/>
              </a:defRPr>
            </a:pPr>
            <a:r>
              <a:t>⚠️ Secundaire explosies verwachten — NIET terugkeren!</a:t>
            </a:r>
          </a:p>
          <a:p>
            <a:pPr>
              <a:spcAft>
                <a:spcPts val="800"/>
              </a:spcAft>
              <a:defRPr sz="1800">
                <a:solidFill>
                  <a:srgbClr val="1F2937"/>
                </a:solidFill>
                <a:latin typeface="Calibri"/>
              </a:defRPr>
            </a:pPr>
            <a:r>
              <a:t>✅ Dekking achter massief constructie</a:t>
            </a:r>
          </a:p>
          <a:p>
            <a:pPr>
              <a:spcAft>
                <a:spcPts val="800"/>
              </a:spcAft>
              <a:defRPr sz="1800">
                <a:solidFill>
                  <a:srgbClr val="1F2937"/>
                </a:solidFill>
                <a:latin typeface="Calibri"/>
              </a:defRPr>
            </a:pPr>
            <a:r>
              <a:t>⚠️ V₂O₅ toxisch — FFP3+bij terugkeer</a:t>
            </a:r>
          </a:p>
          <a:p>
            <a:pPr>
              <a:spcAft>
                <a:spcPts val="800"/>
              </a:spcAft>
              <a:defRPr sz="1800">
                <a:solidFill>
                  <a:srgbClr val="1F2937"/>
                </a:solidFill>
                <a:latin typeface="Calibri"/>
              </a:defRPr>
            </a:pPr>
            <a:r>
              <a:t>✅ Brandweer met ATEX-expertise</a:t>
            </a:r>
          </a:p>
          <a:p>
            <a:pPr>
              <a:spcAft>
                <a:spcPts val="800"/>
              </a:spcAft>
              <a:defRPr sz="1800">
                <a:solidFill>
                  <a:srgbClr val="1F2937"/>
                </a:solidFill>
                <a:latin typeface="Calibri"/>
              </a:defRPr>
            </a:pPr>
            <a:r>
              <a:t>• Preventie: Stofaccumulatie aanpakken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097280"/>
          </a:xfrm>
          <a:prstGeom prst="rect">
            <a:avLst/>
          </a:prstGeom>
          <a:solidFill>
            <a:srgbClr val="00336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457200" y="137160"/>
            <a:ext cx="9144000" cy="8229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2800" b="1">
                <a:solidFill>
                  <a:srgbClr val="FFFFFF"/>
                </a:solidFill>
                <a:latin typeface="Calibri"/>
              </a:defRPr>
            </a:pPr>
            <a:r>
              <a:t>☠️ SCENARIO 3: Gasalarm Toxisch</a:t>
            </a:r>
          </a:p>
          <a:p>
            <a:pPr>
              <a:defRPr sz="1400">
                <a:solidFill>
                  <a:srgbClr val="BBCCDD"/>
                </a:solidFill>
                <a:latin typeface="Calibri"/>
              </a:defRPr>
            </a:pPr>
            <a:r>
              <a:t>Scenario 3 (1/3)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457200" y="6309360"/>
            <a:ext cx="914400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800">
                <a:solidFill>
                  <a:srgbClr val="999999"/>
                </a:solidFill>
                <a:latin typeface="Calibri"/>
              </a:defRPr>
            </a:pPr>
            <a:r>
              <a:t>JvG Consultancy | Safety • Governance • Advisory | © 2026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640080" y="1371600"/>
            <a:ext cx="10058400" cy="45720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800"/>
              </a:spcAft>
              <a:defRPr sz="1800">
                <a:solidFill>
                  <a:srgbClr val="1F2937"/>
                </a:solidFill>
                <a:latin typeface="Calibri"/>
              </a:defRPr>
            </a:pPr>
            <a:r>
              <a:t>• Locatie: Reactorhal vanadiumverwerking</a:t>
            </a:r>
          </a:p>
          <a:p>
            <a:pPr>
              <a:spcAft>
                <a:spcPts val="800"/>
              </a:spcAft>
              <a:defRPr sz="1800">
                <a:solidFill>
                  <a:srgbClr val="1F2937"/>
                </a:solidFill>
                <a:latin typeface="Calibri"/>
              </a:defRPr>
            </a:pPr>
            <a:r>
              <a:t>• V₂O₅-stofwolk door filterlekkage</a:t>
            </a:r>
          </a:p>
          <a:p>
            <a:pPr>
              <a:spcAft>
                <a:spcPts val="800"/>
              </a:spcAft>
              <a:defRPr sz="1800">
                <a:solidFill>
                  <a:srgbClr val="1F2937"/>
                </a:solidFill>
                <a:latin typeface="Calibri"/>
              </a:defRPr>
            </a:pPr>
            <a:r>
              <a:t>• H330 dodelijk, Carc.2, Repr.1B</a:t>
            </a:r>
          </a:p>
          <a:p>
            <a:pPr>
              <a:spcAft>
                <a:spcPts val="800"/>
              </a:spcAft>
              <a:defRPr sz="1800">
                <a:solidFill>
                  <a:srgbClr val="1F2937"/>
                </a:solidFill>
                <a:latin typeface="Calibri"/>
              </a:defRPr>
            </a:pPr>
            <a:r>
              <a:t>• Alarm bij 0,05 mg/m³ (IAD-waarde)</a:t>
            </a:r>
          </a:p>
          <a:p>
            <a:pPr>
              <a:spcAft>
                <a:spcPts val="800"/>
              </a:spcAft>
              <a:defRPr sz="1800">
                <a:solidFill>
                  <a:srgbClr val="1F2937"/>
                </a:solidFill>
                <a:latin typeface="Calibri"/>
              </a:defRPr>
            </a:pPr>
            <a:r>
              <a:t>• Wind oost → richting kantoor/kantine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097280"/>
          </a:xfrm>
          <a:prstGeom prst="rect">
            <a:avLst/>
          </a:prstGeom>
          <a:solidFill>
            <a:srgbClr val="00336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457200" y="137160"/>
            <a:ext cx="9144000" cy="8229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2800" b="1">
                <a:solidFill>
                  <a:srgbClr val="FFFFFF"/>
                </a:solidFill>
                <a:latin typeface="Calibri"/>
              </a:defRPr>
            </a:pPr>
            <a:r>
              <a:t>☠️ Scenario 3 Acties</a:t>
            </a:r>
          </a:p>
          <a:p>
            <a:pPr>
              <a:defRPr sz="1400">
                <a:solidFill>
                  <a:srgbClr val="BBCCDD"/>
                </a:solidFill>
                <a:latin typeface="Calibri"/>
              </a:defRPr>
            </a:pPr>
            <a:r>
              <a:t>Scenario 3 (2/3)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457200" y="6309360"/>
            <a:ext cx="914400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800">
                <a:solidFill>
                  <a:srgbClr val="999999"/>
                </a:solidFill>
                <a:latin typeface="Calibri"/>
              </a:defRPr>
            </a:pPr>
            <a:r>
              <a:t>JvG Consultancy | Safety • Governance • Advisory | © 2026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457200" y="2286000"/>
            <a:ext cx="1828800" cy="1097280"/>
          </a:xfrm>
          <a:prstGeom prst="roundRect">
            <a:avLst/>
          </a:prstGeom>
          <a:solidFill>
            <a:srgbClr val="00336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 sz="1100">
                <a:solidFill>
                  <a:srgbClr val="FFFFFF"/>
                </a:solidFill>
                <a:latin typeface="Calibri"/>
              </a:defRPr>
            </a:pPr>
            <a:r>
              <a:t>Gasalarm!</a:t>
            </a:r>
            <a:br/>
            <a:r>
              <a:t>Stoppen</a:t>
            </a:r>
          </a:p>
        </p:txBody>
      </p:sp>
      <p:sp>
        <p:nvSpPr>
          <p:cNvPr id="6" name="Right Arrow 5"/>
          <p:cNvSpPr/>
          <p:nvPr/>
        </p:nvSpPr>
        <p:spPr>
          <a:xfrm>
            <a:off x="2286000" y="2651760"/>
            <a:ext cx="457200" cy="365760"/>
          </a:xfrm>
          <a:prstGeom prst="rightArrow">
            <a:avLst/>
          </a:prstGeom>
          <a:solidFill>
            <a:srgbClr val="F39C1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Rounded Rectangle 6"/>
          <p:cNvSpPr/>
          <p:nvPr/>
        </p:nvSpPr>
        <p:spPr>
          <a:xfrm>
            <a:off x="2743200" y="2286000"/>
            <a:ext cx="1828800" cy="1097280"/>
          </a:xfrm>
          <a:prstGeom prst="roundRect">
            <a:avLst/>
          </a:prstGeom>
          <a:solidFill>
            <a:srgbClr val="1A527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 sz="1100">
                <a:solidFill>
                  <a:srgbClr val="FFFFFF"/>
                </a:solidFill>
                <a:latin typeface="Calibri"/>
              </a:defRPr>
            </a:pPr>
            <a:r>
              <a:t>Verlaat</a:t>
            </a:r>
            <a:br/>
            <a:r>
              <a:t>OPWINDS</a:t>
            </a:r>
          </a:p>
        </p:txBody>
      </p:sp>
      <p:sp>
        <p:nvSpPr>
          <p:cNvPr id="8" name="Right Arrow 7"/>
          <p:cNvSpPr/>
          <p:nvPr/>
        </p:nvSpPr>
        <p:spPr>
          <a:xfrm>
            <a:off x="4572000" y="2651760"/>
            <a:ext cx="457200" cy="365760"/>
          </a:xfrm>
          <a:prstGeom prst="rightArrow">
            <a:avLst/>
          </a:prstGeom>
          <a:solidFill>
            <a:srgbClr val="F39C1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Rounded Rectangle 8"/>
          <p:cNvSpPr/>
          <p:nvPr/>
        </p:nvSpPr>
        <p:spPr>
          <a:xfrm>
            <a:off x="5029200" y="2286000"/>
            <a:ext cx="1828800" cy="1097280"/>
          </a:xfrm>
          <a:prstGeom prst="roundRect">
            <a:avLst/>
          </a:prstGeom>
          <a:solidFill>
            <a:srgbClr val="00336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 sz="1100">
                <a:solidFill>
                  <a:srgbClr val="FFFFFF"/>
                </a:solidFill>
                <a:latin typeface="Calibri"/>
              </a:defRPr>
            </a:pPr>
            <a:r>
              <a:t>BNO sluit</a:t>
            </a:r>
            <a:br/>
            <a:r>
              <a:t>installatie</a:t>
            </a:r>
          </a:p>
        </p:txBody>
      </p:sp>
      <p:sp>
        <p:nvSpPr>
          <p:cNvPr id="10" name="Right Arrow 9"/>
          <p:cNvSpPr/>
          <p:nvPr/>
        </p:nvSpPr>
        <p:spPr>
          <a:xfrm>
            <a:off x="6858000" y="2651760"/>
            <a:ext cx="457200" cy="365760"/>
          </a:xfrm>
          <a:prstGeom prst="rightArrow">
            <a:avLst/>
          </a:prstGeom>
          <a:solidFill>
            <a:srgbClr val="F39C1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Rounded Rectangle 10"/>
          <p:cNvSpPr/>
          <p:nvPr/>
        </p:nvSpPr>
        <p:spPr>
          <a:xfrm>
            <a:off x="7315200" y="2286000"/>
            <a:ext cx="1828800" cy="1097280"/>
          </a:xfrm>
          <a:prstGeom prst="roundRect">
            <a:avLst/>
          </a:prstGeom>
          <a:solidFill>
            <a:srgbClr val="1A527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 sz="1100">
                <a:solidFill>
                  <a:srgbClr val="FFFFFF"/>
                </a:solidFill>
                <a:latin typeface="Calibri"/>
              </a:defRPr>
            </a:pPr>
            <a:r>
              <a:t>BHV verken</a:t>
            </a:r>
            <a:br/>
            <a:r>
              <a:t>ademlucht</a:t>
            </a:r>
          </a:p>
        </p:txBody>
      </p:sp>
      <p:sp>
        <p:nvSpPr>
          <p:cNvPr id="12" name="Right Arrow 11"/>
          <p:cNvSpPr/>
          <p:nvPr/>
        </p:nvSpPr>
        <p:spPr>
          <a:xfrm>
            <a:off x="9144000" y="2651760"/>
            <a:ext cx="457200" cy="365760"/>
          </a:xfrm>
          <a:prstGeom prst="rightArrow">
            <a:avLst/>
          </a:prstGeom>
          <a:solidFill>
            <a:srgbClr val="F39C1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Rounded Rectangle 12"/>
          <p:cNvSpPr/>
          <p:nvPr/>
        </p:nvSpPr>
        <p:spPr>
          <a:xfrm>
            <a:off x="9601200" y="2286000"/>
            <a:ext cx="1828800" cy="1097280"/>
          </a:xfrm>
          <a:prstGeom prst="roundRect">
            <a:avLst/>
          </a:prstGeom>
          <a:solidFill>
            <a:srgbClr val="00336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 sz="1100">
                <a:solidFill>
                  <a:srgbClr val="FFFFFF"/>
                </a:solidFill>
                <a:latin typeface="Calibri"/>
              </a:defRPr>
            </a:pPr>
            <a:r>
              <a:t>MD+NVWA</a:t>
            </a:r>
            <a:br/>
            <a:r>
              <a:t>informeren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097280"/>
          </a:xfrm>
          <a:prstGeom prst="rect">
            <a:avLst/>
          </a:prstGeom>
          <a:solidFill>
            <a:srgbClr val="00336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457200" y="137160"/>
            <a:ext cx="9144000" cy="8229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2800" b="1">
                <a:solidFill>
                  <a:srgbClr val="FFFFFF"/>
                </a:solidFill>
                <a:latin typeface="Calibri"/>
              </a:defRPr>
            </a:pPr>
            <a:r>
              <a:t>☠️ Scenario 3 Valkuillen</a:t>
            </a:r>
          </a:p>
          <a:p>
            <a:pPr>
              <a:defRPr sz="1400">
                <a:solidFill>
                  <a:srgbClr val="BBCCDD"/>
                </a:solidFill>
                <a:latin typeface="Calibri"/>
              </a:defRPr>
            </a:pPr>
            <a:r>
              <a:t>Scenario 3 (3/3)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457200" y="6309360"/>
            <a:ext cx="914400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800">
                <a:solidFill>
                  <a:srgbClr val="999999"/>
                </a:solidFill>
                <a:latin typeface="Calibri"/>
              </a:defRPr>
            </a:pPr>
            <a:r>
              <a:t>JvG Consultancy | Safety • Governance • Advisory | © 2026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640080" y="1371600"/>
            <a:ext cx="10058400" cy="45720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800"/>
              </a:spcAft>
              <a:defRPr sz="1800">
                <a:solidFill>
                  <a:srgbClr val="1F2937"/>
                </a:solidFill>
                <a:latin typeface="Calibri"/>
              </a:defRPr>
            </a:pPr>
            <a:r>
              <a:t>⚠️ Geen zelfredding zonder FFP3+bril</a:t>
            </a:r>
          </a:p>
          <a:p>
            <a:pPr>
              <a:spcAft>
                <a:spcPts val="800"/>
              </a:spcAft>
              <a:defRPr sz="1800">
                <a:solidFill>
                  <a:srgbClr val="1F2937"/>
                </a:solidFill>
                <a:latin typeface="Calibri"/>
              </a:defRPr>
            </a:pPr>
            <a:r>
              <a:t>✅ BNO sluit reactor remote</a:t>
            </a:r>
          </a:p>
          <a:p>
            <a:pPr>
              <a:spcAft>
                <a:spcPts val="800"/>
              </a:spcAft>
              <a:defRPr sz="1800">
                <a:solidFill>
                  <a:srgbClr val="1F2937"/>
                </a:solidFill>
                <a:latin typeface="Calibri"/>
              </a:defRPr>
            </a:pPr>
            <a:r>
              <a:t>⚠️ NIET via kantine — wind! Alternatieve route</a:t>
            </a:r>
          </a:p>
          <a:p>
            <a:pPr>
              <a:spcAft>
                <a:spcPts val="800"/>
              </a:spcAft>
              <a:defRPr sz="1800">
                <a:solidFill>
                  <a:srgbClr val="1F2937"/>
                </a:solidFill>
                <a:latin typeface="Calibri"/>
              </a:defRPr>
            </a:pPr>
            <a:r>
              <a:t>✅ NVWA informeren boven rapportagegrens</a:t>
            </a:r>
          </a:p>
          <a:p>
            <a:pPr>
              <a:spcAft>
                <a:spcPts val="800"/>
              </a:spcAft>
              <a:defRPr sz="1800">
                <a:solidFill>
                  <a:srgbClr val="1F2937"/>
                </a:solidFill>
                <a:latin typeface="Calibri"/>
              </a:defRPr>
            </a:pPr>
            <a:r>
              <a:t>• Gasdetectie wekelijks testen+kalibratie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097280"/>
          </a:xfrm>
          <a:prstGeom prst="rect">
            <a:avLst/>
          </a:prstGeom>
          <a:solidFill>
            <a:srgbClr val="00336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457200" y="137160"/>
            <a:ext cx="9144000" cy="8229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2800" b="1">
                <a:solidFill>
                  <a:srgbClr val="FFFFFF"/>
                </a:solidFill>
                <a:latin typeface="Calibri"/>
              </a:defRPr>
            </a:pPr>
            <a:r>
              <a:t>🏛️ Crisisteam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457200" y="6309360"/>
            <a:ext cx="914400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800">
                <a:solidFill>
                  <a:srgbClr val="999999"/>
                </a:solidFill>
                <a:latin typeface="Calibri"/>
              </a:defRPr>
            </a:pPr>
            <a:r>
              <a:t>JvG Consultancy | Safety • Governance • Advisory | © 2026</a:t>
            </a:r>
          </a:p>
        </p:txBody>
      </p:sp>
      <p:graphicFrame>
        <p:nvGraphicFramePr>
          <p:cNvPr id="5" name="Table 4"/>
          <p:cNvGraphicFramePr>
            <a:graphicFrameLocks noGrp="1"/>
          </p:cNvGraphicFramePr>
          <p:nvPr/>
        </p:nvGraphicFramePr>
        <p:xfrm>
          <a:off x="457200" y="1371600"/>
          <a:ext cx="11247120" cy="45720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749040"/>
                <a:gridCol w="3749040"/>
                <a:gridCol w="3749040"/>
              </a:tblGrid>
              <a:tr h="653142">
                <a:tc>
                  <a:txBody>
                    <a:bodyPr/>
                    <a:lstStyle/>
                    <a:p>
                      <a:pPr algn="ctr">
                        <a:defRPr sz="1400" b="1">
                          <a:solidFill>
                            <a:srgbClr val="FFFFFF"/>
                          </a:solidFill>
                          <a:latin typeface="Calibri"/>
                        </a:defRPr>
                      </a:pPr>
                      <a:r>
                        <a:t>Rol</a:t>
                      </a:r>
                    </a:p>
                  </a:txBody>
                  <a:tcPr>
                    <a:solidFill>
                      <a:srgbClr val="003366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400" b="1">
                          <a:solidFill>
                            <a:srgbClr val="FFFFFF"/>
                          </a:solidFill>
                          <a:latin typeface="Calibri"/>
                        </a:defRPr>
                      </a:pPr>
                      <a:r>
                        <a:t>Verantwoordelijkheid</a:t>
                      </a:r>
                    </a:p>
                  </a:txBody>
                  <a:tcPr>
                    <a:solidFill>
                      <a:srgbClr val="003366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400" b="1">
                          <a:solidFill>
                            <a:srgbClr val="FFFFFF"/>
                          </a:solidFill>
                          <a:latin typeface="Calibri"/>
                        </a:defRPr>
                      </a:pPr>
                      <a:r>
                        <a:t>Wie</a:t>
                      </a:r>
                    </a:p>
                  </a:txBody>
                  <a:tcPr>
                    <a:solidFill>
                      <a:srgbClr val="003366"/>
                    </a:solidFill>
                  </a:tcPr>
                </a:tc>
              </a:tr>
              <a:tr h="653142">
                <a:tc>
                  <a:txBody>
                    <a:bodyPr/>
                    <a:lstStyle/>
                    <a:p>
                      <a:pPr>
                        <a:defRPr sz="1200">
                          <a:solidFill>
                            <a:srgbClr val="1F2937"/>
                          </a:solidFill>
                          <a:latin typeface="Calibri"/>
                        </a:defRPr>
                      </a:pPr>
                      <a:r>
                        <a:t>Crisismanager</a:t>
                      </a:r>
                    </a:p>
                  </a:txBody>
                  <a:tcPr>
                    <a:solidFill>
                      <a:srgbClr val="E5E7EB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200">
                          <a:solidFill>
                            <a:srgbClr val="1F2937"/>
                          </a:solidFill>
                          <a:latin typeface="Calibri"/>
                        </a:defRPr>
                      </a:pPr>
                      <a:r>
                        <a:t>Algehele leiding</a:t>
                      </a:r>
                    </a:p>
                  </a:txBody>
                  <a:tcPr>
                    <a:solidFill>
                      <a:srgbClr val="E5E7EB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200">
                          <a:solidFill>
                            <a:srgbClr val="1F2937"/>
                          </a:solidFill>
                          <a:latin typeface="Calibri"/>
                        </a:defRPr>
                      </a:pPr>
                      <a:r>
                        <a:t>Stijn van Zelst</a:t>
                      </a:r>
                    </a:p>
                  </a:txBody>
                  <a:tcPr>
                    <a:solidFill>
                      <a:srgbClr val="E5E7EB"/>
                    </a:solidFill>
                  </a:tcPr>
                </a:tc>
              </a:tr>
              <a:tr h="653142">
                <a:tc>
                  <a:txBody>
                    <a:bodyPr/>
                    <a:lstStyle/>
                    <a:p>
                      <a:pPr>
                        <a:defRPr sz="1200">
                          <a:solidFill>
                            <a:srgbClr val="1F2937"/>
                          </a:solidFill>
                          <a:latin typeface="Calibri"/>
                        </a:defRPr>
                      </a:pPr>
                      <a:r>
                        <a:t>Oper. leider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200">
                          <a:solidFill>
                            <a:srgbClr val="1F2937"/>
                          </a:solidFill>
                          <a:latin typeface="Calibri"/>
                        </a:defRPr>
                      </a:pPr>
                      <a:r>
                        <a:t>Ter plaatse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200">
                          <a:solidFill>
                            <a:srgbClr val="1F2937"/>
                          </a:solidFill>
                          <a:latin typeface="Calibri"/>
                        </a:defRPr>
                      </a:pPr>
                      <a:r>
                        <a:t>BNO-leider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  <a:tr h="653142">
                <a:tc>
                  <a:txBody>
                    <a:bodyPr/>
                    <a:lstStyle/>
                    <a:p>
                      <a:pPr>
                        <a:defRPr sz="1200">
                          <a:solidFill>
                            <a:srgbClr val="1F2937"/>
                          </a:solidFill>
                          <a:latin typeface="Calibri"/>
                        </a:defRPr>
                      </a:pPr>
                      <a:r>
                        <a:t>Communicatie</a:t>
                      </a:r>
                    </a:p>
                  </a:txBody>
                  <a:tcPr>
                    <a:solidFill>
                      <a:srgbClr val="E5E7EB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200">
                          <a:solidFill>
                            <a:srgbClr val="1F2937"/>
                          </a:solidFill>
                          <a:latin typeface="Calibri"/>
                        </a:defRPr>
                      </a:pPr>
                      <a:r>
                        <a:t>Pers+stakeholders</a:t>
                      </a:r>
                    </a:p>
                  </a:txBody>
                  <a:tcPr>
                    <a:solidFill>
                      <a:srgbClr val="E5E7EB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200">
                          <a:solidFill>
                            <a:srgbClr val="1F2937"/>
                          </a:solidFill>
                          <a:latin typeface="Calibri"/>
                        </a:defRPr>
                      </a:pPr>
                      <a:r>
                        <a:t>Comm. manager</a:t>
                      </a:r>
                    </a:p>
                  </a:txBody>
                  <a:tcPr>
                    <a:solidFill>
                      <a:srgbClr val="E5E7EB"/>
                    </a:solidFill>
                  </a:tcPr>
                </a:tc>
              </a:tr>
              <a:tr h="653142">
                <a:tc>
                  <a:txBody>
                    <a:bodyPr/>
                    <a:lstStyle/>
                    <a:p>
                      <a:pPr>
                        <a:defRPr sz="1200">
                          <a:solidFill>
                            <a:srgbClr val="1F2937"/>
                          </a:solidFill>
                          <a:latin typeface="Calibri"/>
                        </a:defRPr>
                      </a:pPr>
                      <a:r>
                        <a:t>HSEQ-adviseur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200">
                          <a:solidFill>
                            <a:srgbClr val="1F2937"/>
                          </a:solidFill>
                          <a:latin typeface="Calibri"/>
                        </a:defRPr>
                      </a:pPr>
                      <a:r>
                        <a:t>Technisch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200">
                          <a:solidFill>
                            <a:srgbClr val="1F2937"/>
                          </a:solidFill>
                          <a:latin typeface="Calibri"/>
                        </a:defRPr>
                      </a:pPr>
                      <a:r>
                        <a:t>HSEQ-specialist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  <a:tr h="653142">
                <a:tc>
                  <a:txBody>
                    <a:bodyPr/>
                    <a:lstStyle/>
                    <a:p>
                      <a:pPr>
                        <a:defRPr sz="1200">
                          <a:solidFill>
                            <a:srgbClr val="1F2937"/>
                          </a:solidFill>
                          <a:latin typeface="Calibri"/>
                        </a:defRPr>
                      </a:pPr>
                      <a:r>
                        <a:t>HR</a:t>
                      </a:r>
                    </a:p>
                  </a:txBody>
                  <a:tcPr>
                    <a:solidFill>
                      <a:srgbClr val="E5E7EB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200">
                          <a:solidFill>
                            <a:srgbClr val="1F2937"/>
                          </a:solidFill>
                          <a:latin typeface="Calibri"/>
                        </a:defRPr>
                      </a:pPr>
                      <a:r>
                        <a:t>Zorg betrokkenen</a:t>
                      </a:r>
                    </a:p>
                  </a:txBody>
                  <a:tcPr>
                    <a:solidFill>
                      <a:srgbClr val="E5E7EB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200">
                          <a:solidFill>
                            <a:srgbClr val="1F2937"/>
                          </a:solidFill>
                          <a:latin typeface="Calibri"/>
                        </a:defRPr>
                      </a:pPr>
                      <a:r>
                        <a:t>HR</a:t>
                      </a:r>
                    </a:p>
                  </a:txBody>
                  <a:tcPr>
                    <a:solidFill>
                      <a:srgbClr val="E5E7EB"/>
                    </a:solidFill>
                  </a:tcPr>
                </a:tc>
              </a:tr>
              <a:tr h="653148">
                <a:tc>
                  <a:txBody>
                    <a:bodyPr/>
                    <a:lstStyle/>
                    <a:p>
                      <a:pPr>
                        <a:defRPr sz="1200">
                          <a:solidFill>
                            <a:srgbClr val="1F2937"/>
                          </a:solidFill>
                          <a:latin typeface="Calibri"/>
                        </a:defRPr>
                      </a:pPr>
                      <a:r>
                        <a:t>Legal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200">
                          <a:solidFill>
                            <a:srgbClr val="1F2937"/>
                          </a:solidFill>
                          <a:latin typeface="Calibri"/>
                        </a:defRPr>
                      </a:pPr>
                      <a:r>
                        <a:t>Aansprakelijkheid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200">
                          <a:solidFill>
                            <a:srgbClr val="1F2937"/>
                          </a:solidFill>
                          <a:latin typeface="Calibri"/>
                        </a:defRPr>
                      </a:pPr>
                      <a:r>
                        <a:t>Jurist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3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097280"/>
          </a:xfrm>
          <a:prstGeom prst="rect">
            <a:avLst/>
          </a:prstGeom>
          <a:solidFill>
            <a:srgbClr val="00336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457200" y="137160"/>
            <a:ext cx="9144000" cy="8229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2800" b="1">
                <a:solidFill>
                  <a:srgbClr val="FFFFFF"/>
                </a:solidFill>
                <a:latin typeface="Calibri"/>
              </a:defRPr>
            </a:pPr>
            <a:r>
              <a:t>📅 Oefenfrequentie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457200" y="6309360"/>
            <a:ext cx="914400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800">
                <a:solidFill>
                  <a:srgbClr val="999999"/>
                </a:solidFill>
                <a:latin typeface="Calibri"/>
              </a:defRPr>
            </a:pPr>
            <a:r>
              <a:t>JvG Consultancy | Safety • Governance • Advisory | © 2026</a:t>
            </a:r>
          </a:p>
        </p:txBody>
      </p:sp>
      <p:graphicFrame>
        <p:nvGraphicFramePr>
          <p:cNvPr id="5" name="Table 4"/>
          <p:cNvGraphicFramePr>
            <a:graphicFrameLocks noGrp="1"/>
          </p:cNvGraphicFramePr>
          <p:nvPr/>
        </p:nvGraphicFramePr>
        <p:xfrm>
          <a:off x="457200" y="1371600"/>
          <a:ext cx="11247120" cy="45720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811780"/>
                <a:gridCol w="2811780"/>
                <a:gridCol w="2811780"/>
                <a:gridCol w="2811780"/>
              </a:tblGrid>
              <a:tr h="762000">
                <a:tc>
                  <a:txBody>
                    <a:bodyPr/>
                    <a:lstStyle/>
                    <a:p>
                      <a:pPr algn="ctr">
                        <a:defRPr sz="1400" b="1">
                          <a:solidFill>
                            <a:srgbClr val="FFFFFF"/>
                          </a:solidFill>
                          <a:latin typeface="Calibri"/>
                        </a:defRPr>
                      </a:pPr>
                      <a:r>
                        <a:t>Oefening</a:t>
                      </a:r>
                    </a:p>
                  </a:txBody>
                  <a:tcPr>
                    <a:solidFill>
                      <a:srgbClr val="003366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400" b="1">
                          <a:solidFill>
                            <a:srgbClr val="FFFFFF"/>
                          </a:solidFill>
                          <a:latin typeface="Calibri"/>
                        </a:defRPr>
                      </a:pPr>
                      <a:r>
                        <a:t>Frequentie</a:t>
                      </a:r>
                    </a:p>
                  </a:txBody>
                  <a:tcPr>
                    <a:solidFill>
                      <a:srgbClr val="003366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400" b="1">
                          <a:solidFill>
                            <a:srgbClr val="FFFFFF"/>
                          </a:solidFill>
                          <a:latin typeface="Calibri"/>
                        </a:defRPr>
                      </a:pPr>
                      <a:r>
                        <a:t>Doelgroep</a:t>
                      </a:r>
                    </a:p>
                  </a:txBody>
                  <a:tcPr>
                    <a:solidFill>
                      <a:srgbClr val="003366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400" b="1">
                          <a:solidFill>
                            <a:srgbClr val="FFFFFF"/>
                          </a:solidFill>
                          <a:latin typeface="Calibri"/>
                        </a:defRPr>
                      </a:pPr>
                      <a:r>
                        <a:t>Duur</a:t>
                      </a:r>
                    </a:p>
                  </a:txBody>
                  <a:tcPr>
                    <a:solidFill>
                      <a:srgbClr val="003366"/>
                    </a:solidFill>
                  </a:tcPr>
                </a:tc>
              </a:tr>
              <a:tr h="762000">
                <a:tc>
                  <a:txBody>
                    <a:bodyPr/>
                    <a:lstStyle/>
                    <a:p>
                      <a:pPr>
                        <a:defRPr sz="1200">
                          <a:solidFill>
                            <a:srgbClr val="1F2937"/>
                          </a:solidFill>
                          <a:latin typeface="Calibri"/>
                        </a:defRPr>
                      </a:pPr>
                      <a:r>
                        <a:t>BNP-communicatie</a:t>
                      </a:r>
                    </a:p>
                  </a:txBody>
                  <a:tcPr>
                    <a:solidFill>
                      <a:srgbClr val="E5E7EB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200">
                          <a:solidFill>
                            <a:srgbClr val="1F2937"/>
                          </a:solidFill>
                          <a:latin typeface="Calibri"/>
                        </a:defRPr>
                      </a:pPr>
                      <a:r>
                        <a:t>6 maandelijks</a:t>
                      </a:r>
                    </a:p>
                  </a:txBody>
                  <a:tcPr>
                    <a:solidFill>
                      <a:srgbClr val="E5E7EB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200">
                          <a:solidFill>
                            <a:srgbClr val="1F2937"/>
                          </a:solidFill>
                          <a:latin typeface="Calibri"/>
                        </a:defRPr>
                      </a:pPr>
                      <a:r>
                        <a:t>Iedereen</a:t>
                      </a:r>
                    </a:p>
                  </a:txBody>
                  <a:tcPr>
                    <a:solidFill>
                      <a:srgbClr val="E5E7EB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200">
                          <a:solidFill>
                            <a:srgbClr val="1F2937"/>
                          </a:solidFill>
                          <a:latin typeface="Calibri"/>
                        </a:defRPr>
                      </a:pPr>
                      <a:r>
                        <a:t>30 min</a:t>
                      </a:r>
                    </a:p>
                  </a:txBody>
                  <a:tcPr>
                    <a:solidFill>
                      <a:srgbClr val="E5E7EB"/>
                    </a:solidFill>
                  </a:tcPr>
                </a:tc>
              </a:tr>
              <a:tr h="762000">
                <a:tc>
                  <a:txBody>
                    <a:bodyPr/>
                    <a:lstStyle/>
                    <a:p>
                      <a:pPr>
                        <a:defRPr sz="1200">
                          <a:solidFill>
                            <a:srgbClr val="1F2937"/>
                          </a:solidFill>
                          <a:latin typeface="Calibri"/>
                        </a:defRPr>
                      </a:pPr>
                      <a:r>
                        <a:t>Evacuatie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200">
                          <a:solidFill>
                            <a:srgbClr val="1F2937"/>
                          </a:solidFill>
                          <a:latin typeface="Calibri"/>
                        </a:defRPr>
                      </a:pPr>
                      <a:r>
                        <a:t>Jaarlijks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200">
                          <a:solidFill>
                            <a:srgbClr val="1F2937"/>
                          </a:solidFill>
                          <a:latin typeface="Calibri"/>
                        </a:defRPr>
                      </a:pPr>
                      <a:r>
                        <a:t>Iedereen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200">
                          <a:solidFill>
                            <a:srgbClr val="1F2937"/>
                          </a:solidFill>
                          <a:latin typeface="Calibri"/>
                        </a:defRPr>
                      </a:pPr>
                      <a:r>
                        <a:t>45 min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  <a:tr h="762000">
                <a:tc>
                  <a:txBody>
                    <a:bodyPr/>
                    <a:lstStyle/>
                    <a:p>
                      <a:pPr>
                        <a:defRPr sz="1200">
                          <a:solidFill>
                            <a:srgbClr val="1F2937"/>
                          </a:solidFill>
                          <a:latin typeface="Calibri"/>
                        </a:defRPr>
                      </a:pPr>
                      <a:r>
                        <a:t>Scenario brand</a:t>
                      </a:r>
                    </a:p>
                  </a:txBody>
                  <a:tcPr>
                    <a:solidFill>
                      <a:srgbClr val="E5E7EB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200">
                          <a:solidFill>
                            <a:srgbClr val="1F2937"/>
                          </a:solidFill>
                          <a:latin typeface="Calibri"/>
                        </a:defRPr>
                      </a:pPr>
                      <a:r>
                        <a:t>Jaarlijks</a:t>
                      </a:r>
                    </a:p>
                  </a:txBody>
                  <a:tcPr>
                    <a:solidFill>
                      <a:srgbClr val="E5E7EB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200">
                          <a:solidFill>
                            <a:srgbClr val="1F2937"/>
                          </a:solidFill>
                          <a:latin typeface="Calibri"/>
                        </a:defRPr>
                      </a:pPr>
                      <a:r>
                        <a:t>BHV+BBW+BNO</a:t>
                      </a:r>
                    </a:p>
                  </a:txBody>
                  <a:tcPr>
                    <a:solidFill>
                      <a:srgbClr val="E5E7EB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200">
                          <a:solidFill>
                            <a:srgbClr val="1F2937"/>
                          </a:solidFill>
                          <a:latin typeface="Calibri"/>
                        </a:defRPr>
                      </a:pPr>
                      <a:r>
                        <a:t>2 uur</a:t>
                      </a:r>
                    </a:p>
                  </a:txBody>
                  <a:tcPr>
                    <a:solidFill>
                      <a:srgbClr val="E5E7EB"/>
                    </a:solidFill>
                  </a:tcPr>
                </a:tc>
              </a:tr>
              <a:tr h="762000">
                <a:tc>
                  <a:txBody>
                    <a:bodyPr/>
                    <a:lstStyle/>
                    <a:p>
                      <a:pPr>
                        <a:defRPr sz="1200">
                          <a:solidFill>
                            <a:srgbClr val="1F2937"/>
                          </a:solidFill>
                          <a:latin typeface="Calibri"/>
                        </a:defRPr>
                      </a:pPr>
                      <a:r>
                        <a:t>Scenario gas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200">
                          <a:solidFill>
                            <a:srgbClr val="1F2937"/>
                          </a:solidFill>
                          <a:latin typeface="Calibri"/>
                        </a:defRPr>
                      </a:pPr>
                      <a:r>
                        <a:t>Jaarlijks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200">
                          <a:solidFill>
                            <a:srgbClr val="1F2937"/>
                          </a:solidFill>
                          <a:latin typeface="Calibri"/>
                        </a:defRPr>
                      </a:pPr>
                      <a:r>
                        <a:t>BHV+BBW+BNO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200">
                          <a:solidFill>
                            <a:srgbClr val="1F2937"/>
                          </a:solidFill>
                          <a:latin typeface="Calibri"/>
                        </a:defRPr>
                      </a:pPr>
                      <a:r>
                        <a:t>2 uur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  <a:tr h="762000">
                <a:tc>
                  <a:txBody>
                    <a:bodyPr/>
                    <a:lstStyle/>
                    <a:p>
                      <a:pPr>
                        <a:defRPr sz="1200">
                          <a:solidFill>
                            <a:srgbClr val="1F2937"/>
                          </a:solidFill>
                          <a:latin typeface="Calibri"/>
                        </a:defRPr>
                      </a:pPr>
                      <a:r>
                        <a:t>Volledige crisis</a:t>
                      </a:r>
                    </a:p>
                  </a:txBody>
                  <a:tcPr>
                    <a:solidFill>
                      <a:srgbClr val="E5E7EB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200">
                          <a:solidFill>
                            <a:srgbClr val="1F2937"/>
                          </a:solidFill>
                          <a:latin typeface="Calibri"/>
                        </a:defRPr>
                      </a:pPr>
                      <a:r>
                        <a:t>2-jaarlijks</a:t>
                      </a:r>
                    </a:p>
                  </a:txBody>
                  <a:tcPr>
                    <a:solidFill>
                      <a:srgbClr val="E5E7EB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200">
                          <a:solidFill>
                            <a:srgbClr val="1F2937"/>
                          </a:solidFill>
                          <a:latin typeface="Calibri"/>
                        </a:defRPr>
                      </a:pPr>
                      <a:r>
                        <a:t>Crisisteam</a:t>
                      </a:r>
                    </a:p>
                  </a:txBody>
                  <a:tcPr>
                    <a:solidFill>
                      <a:srgbClr val="E5E7EB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200">
                          <a:solidFill>
                            <a:srgbClr val="1F2937"/>
                          </a:solidFill>
                          <a:latin typeface="Calibri"/>
                        </a:defRPr>
                      </a:pPr>
                      <a:r>
                        <a:t>4 uur</a:t>
                      </a:r>
                    </a:p>
                  </a:txBody>
                  <a:tcPr>
                    <a:solidFill>
                      <a:srgbClr val="E5E7EB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3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097280"/>
          </a:xfrm>
          <a:prstGeom prst="rect">
            <a:avLst/>
          </a:prstGeom>
          <a:solidFill>
            <a:srgbClr val="00336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457200" y="137160"/>
            <a:ext cx="9144000" cy="8229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2800" b="1">
                <a:solidFill>
                  <a:srgbClr val="FFFFFF"/>
                </a:solidFill>
                <a:latin typeface="Calibri"/>
              </a:defRPr>
            </a:pPr>
            <a:r>
              <a:t>🛑 PtW-Stop Autoriteit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457200" y="6309360"/>
            <a:ext cx="914400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800">
                <a:solidFill>
                  <a:srgbClr val="999999"/>
                </a:solidFill>
                <a:latin typeface="Calibri"/>
              </a:defRPr>
            </a:pPr>
            <a:r>
              <a:t>JvG Consultancy | Safety • Governance • Advisory | © 2026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640080" y="1371600"/>
            <a:ext cx="10058400" cy="45720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800"/>
              </a:spcAft>
              <a:defRPr sz="1800">
                <a:solidFill>
                  <a:srgbClr val="1F2937"/>
                </a:solidFill>
                <a:latin typeface="Calibri"/>
              </a:defRPr>
            </a:pPr>
            <a:r>
              <a:t>• Elke medewerker mag STOPPEN bij levensgevaar</a:t>
            </a:r>
          </a:p>
          <a:p>
            <a:pPr>
              <a:spcAft>
                <a:spcPts val="800"/>
              </a:spcAft>
              <a:defRPr sz="1800">
                <a:solidFill>
                  <a:srgbClr val="1F2937"/>
                </a:solidFill>
                <a:latin typeface="Calibri"/>
              </a:defRPr>
            </a:pPr>
            <a:r>
              <a:t>• Geen toestemming nodig</a:t>
            </a:r>
          </a:p>
          <a:p>
            <a:pPr>
              <a:spcAft>
                <a:spcPts val="800"/>
              </a:spcAft>
              <a:defRPr sz="1800">
                <a:solidFill>
                  <a:srgbClr val="1F2937"/>
                </a:solidFill>
                <a:latin typeface="Calibri"/>
              </a:defRPr>
            </a:pPr>
            <a:r>
              <a:t>• Situaties: Onveilig, ontbrekend PtW, onbevoegd werk</a:t>
            </a:r>
          </a:p>
          <a:p>
            <a:pPr>
              <a:spcAft>
                <a:spcPts val="800"/>
              </a:spcAft>
              <a:defRPr sz="1800">
                <a:solidFill>
                  <a:srgbClr val="1F2937"/>
                </a:solidFill>
                <a:latin typeface="Calibri"/>
              </a:defRPr>
            </a:pPr>
            <a:r>
              <a:t>• Stop → Veilig → Melden → Wachten op vrijgave</a:t>
            </a:r>
          </a:p>
          <a:p>
            <a:pPr>
              <a:spcAft>
                <a:spcPts val="800"/>
              </a:spcAft>
              <a:defRPr sz="1800">
                <a:solidFill>
                  <a:srgbClr val="1F2937"/>
                </a:solidFill>
                <a:latin typeface="Calibri"/>
              </a:defRPr>
            </a:pPr>
            <a:r>
              <a:t>• Dit is RECHT en PLICHT</a:t>
            </a:r>
          </a:p>
          <a:p>
            <a:pPr>
              <a:spcAft>
                <a:spcPts val="800"/>
              </a:spcAft>
              <a:defRPr sz="1800">
                <a:solidFill>
                  <a:srgbClr val="1F2937"/>
                </a:solidFill>
                <a:latin typeface="Calibri"/>
              </a:defRPr>
            </a:pPr>
            <a:r>
              <a:t>• PM: Stop-work wordt GEWAARDEERD</a:t>
            </a: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097280"/>
          </a:xfrm>
          <a:prstGeom prst="rect">
            <a:avLst/>
          </a:prstGeom>
          <a:solidFill>
            <a:srgbClr val="00336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457200" y="137160"/>
            <a:ext cx="9144000" cy="8229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2800" b="1">
                <a:solidFill>
                  <a:srgbClr val="FFFFFF"/>
                </a:solidFill>
                <a:latin typeface="Calibri"/>
              </a:defRPr>
            </a:pPr>
            <a:r>
              <a:t>📋 Samenvatting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457200" y="6309360"/>
            <a:ext cx="914400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800">
                <a:solidFill>
                  <a:srgbClr val="999999"/>
                </a:solidFill>
                <a:latin typeface="Calibri"/>
              </a:defRPr>
            </a:pPr>
            <a:r>
              <a:t>JvG Consultancy | Safety • Governance • Advisory | © 2026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640080" y="1371600"/>
            <a:ext cx="10058400" cy="45720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000"/>
              </a:spcAft>
              <a:defRPr sz="1600">
                <a:solidFill>
                  <a:srgbClr val="1F2937"/>
                </a:solidFill>
                <a:latin typeface="Calibri"/>
              </a:defRPr>
            </a:pPr>
            <a:r>
              <a:t>✅ 5 fasen: Signalering → Alarm → Evacuatie → Hulpverlening → Nasleep</a:t>
            </a:r>
          </a:p>
          <a:p>
            <a:pPr>
              <a:spcAft>
                <a:spcPts val="1000"/>
              </a:spcAft>
              <a:defRPr sz="1600">
                <a:solidFill>
                  <a:srgbClr val="1F2937"/>
                </a:solidFill>
                <a:latin typeface="Calibri"/>
              </a:defRPr>
            </a:pPr>
            <a:r>
              <a:t>✅ Communicatieketen: wie belt wie</a:t>
            </a:r>
          </a:p>
          <a:p>
            <a:pPr>
              <a:spcAft>
                <a:spcPts val="1000"/>
              </a:spcAft>
              <a:defRPr sz="1600">
                <a:solidFill>
                  <a:srgbClr val="1F2937"/>
                </a:solidFill>
                <a:latin typeface="Calibri"/>
              </a:defRPr>
            </a:pPr>
            <a:r>
              <a:t>✅ 3 scenario's PM: brand H₂SO₄, stofexplosie, gasalarm V₂O₅</a:t>
            </a:r>
          </a:p>
          <a:p>
            <a:pPr>
              <a:spcAft>
                <a:spcPts val="1000"/>
              </a:spcAft>
              <a:defRPr sz="1600">
                <a:solidFill>
                  <a:srgbClr val="1F2937"/>
                </a:solidFill>
                <a:latin typeface="Calibri"/>
              </a:defRPr>
            </a:pPr>
            <a:r>
              <a:t>✅ Eigen rol kennen: BNO, BBW, BHV, calcoordinator</a:t>
            </a:r>
          </a:p>
          <a:p>
            <a:pPr>
              <a:spcAft>
                <a:spcPts val="1000"/>
              </a:spcAft>
              <a:defRPr sz="1600">
                <a:solidFill>
                  <a:srgbClr val="1F2937"/>
                </a:solidFill>
                <a:latin typeface="Calibri"/>
              </a:defRPr>
            </a:pPr>
            <a:r>
              <a:t>✅ Oefenen essentieel — evaluatie verplicht</a:t>
            </a:r>
          </a:p>
          <a:p>
            <a:pPr>
              <a:spcAft>
                <a:spcPts val="1000"/>
              </a:spcAft>
              <a:defRPr sz="1600">
                <a:solidFill>
                  <a:srgbClr val="1F2937"/>
                </a:solidFill>
                <a:latin typeface="Calibri"/>
              </a:defRPr>
            </a:pPr>
            <a:r>
              <a:t>✅ PtW-stop autoriteit: ALTIJD beschikbaar</a:t>
            </a: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097280"/>
          </a:xfrm>
          <a:prstGeom prst="rect">
            <a:avLst/>
          </a:prstGeom>
          <a:solidFill>
            <a:srgbClr val="00336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457200" y="137160"/>
            <a:ext cx="9144000" cy="8229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2800" b="1">
                <a:solidFill>
                  <a:srgbClr val="FFFFFF"/>
                </a:solidFill>
                <a:latin typeface="Calibri"/>
              </a:defRPr>
            </a:pPr>
            <a:r>
              <a:t>📋 Valkuillen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457200" y="6309360"/>
            <a:ext cx="914400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800">
                <a:solidFill>
                  <a:srgbClr val="999999"/>
                </a:solidFill>
                <a:latin typeface="Calibri"/>
              </a:defRPr>
            </a:pPr>
            <a:r>
              <a:t>JvG Consultancy | Safety • Governance • Advisory | © 2026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640080" y="1371600"/>
            <a:ext cx="10058400" cy="45720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000"/>
              </a:spcAft>
              <a:defRPr sz="1600">
                <a:solidFill>
                  <a:srgbClr val="1F2937"/>
                </a:solidFill>
                <a:latin typeface="Calibri"/>
              </a:defRPr>
            </a:pPr>
            <a:r>
              <a:t>✅ NIET zelf blussen bij levensgevaar</a:t>
            </a:r>
          </a:p>
          <a:p>
            <a:pPr>
              <a:spcAft>
                <a:spcPts val="1000"/>
              </a:spcAft>
              <a:defRPr sz="1600">
                <a:solidFill>
                  <a:srgbClr val="1F2937"/>
                </a:solidFill>
                <a:latin typeface="Calibri"/>
              </a:defRPr>
            </a:pPr>
            <a:r>
              <a:t>✅ H₂SO₄ + water = exotherm</a:t>
            </a:r>
          </a:p>
          <a:p>
            <a:pPr>
              <a:spcAft>
                <a:spcPts val="1000"/>
              </a:spcAft>
              <a:defRPr sz="1600">
                <a:solidFill>
                  <a:srgbClr val="1F2937"/>
                </a:solidFill>
                <a:latin typeface="Calibri"/>
              </a:defRPr>
            </a:pPr>
            <a:r>
              <a:t>✅ Secundaire explosies verwachten</a:t>
            </a:r>
          </a:p>
          <a:p>
            <a:pPr>
              <a:spcAft>
                <a:spcPts val="1000"/>
              </a:spcAft>
              <a:defRPr sz="1600">
                <a:solidFill>
                  <a:srgbClr val="1F2937"/>
                </a:solidFill>
                <a:latin typeface="Calibri"/>
              </a:defRPr>
            </a:pPr>
            <a:r>
              <a:t>✅ OPWINDS bij gasalarm</a:t>
            </a:r>
          </a:p>
          <a:p>
            <a:pPr>
              <a:spcAft>
                <a:spcPts val="1000"/>
              </a:spcAft>
              <a:defRPr sz="1600">
                <a:solidFill>
                  <a:srgbClr val="1F2937"/>
                </a:solidFill>
                <a:latin typeface="Calibri"/>
              </a:defRPr>
            </a:pPr>
            <a:r>
              <a:t>✅ Geen goedkeuring nodig voor alarm/stop</a:t>
            </a:r>
          </a:p>
          <a:p>
            <a:pPr>
              <a:spcAft>
                <a:spcPts val="1000"/>
              </a:spcAft>
              <a:defRPr sz="1600">
                <a:solidFill>
                  <a:srgbClr val="1F2937"/>
                </a:solidFill>
                <a:latin typeface="Calibri"/>
              </a:defRPr>
            </a:pPr>
            <a:r>
              <a:t>✅ Evalueren na ELKE oefening</a:t>
            </a:r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097280"/>
          </a:xfrm>
          <a:prstGeom prst="rect">
            <a:avLst/>
          </a:prstGeom>
          <a:solidFill>
            <a:srgbClr val="00336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457200" y="137160"/>
            <a:ext cx="9144000" cy="8229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2800" b="1">
                <a:solidFill>
                  <a:srgbClr val="FFFFFF"/>
                </a:solidFill>
                <a:latin typeface="Calibri"/>
              </a:defRPr>
            </a:pPr>
            <a:r>
              <a:t>📋 Kennistoets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457200" y="6309360"/>
            <a:ext cx="914400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800">
                <a:solidFill>
                  <a:srgbClr val="999999"/>
                </a:solidFill>
                <a:latin typeface="Calibri"/>
              </a:defRPr>
            </a:pPr>
            <a:r>
              <a:t>JvG Consultancy | Safety • Governance • Advisory | © 2026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640080" y="1371600"/>
            <a:ext cx="9601200" cy="45720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800"/>
              </a:spcAft>
              <a:defRPr sz="1400">
                <a:solidFill>
                  <a:srgbClr val="1F2937"/>
                </a:solidFill>
                <a:latin typeface="Calibri"/>
              </a:defRPr>
            </a:pPr>
            <a:r>
              <a:t>1. Noem de 5 BNP-fasen in volgorde</a:t>
            </a:r>
          </a:p>
          <a:p>
            <a:pPr>
              <a:spcAft>
                <a:spcPts val="800"/>
              </a:spcAft>
              <a:defRPr sz="1400">
                <a:solidFill>
                  <a:srgbClr val="1F2937"/>
                </a:solidFill>
                <a:latin typeface="Calibri"/>
              </a:defRPr>
            </a:pPr>
            <a:r>
              <a:t>2. Mag je water gebruiken bij H₂SO₄-brand?</a:t>
            </a:r>
          </a:p>
          <a:p>
            <a:pPr>
              <a:spcAft>
                <a:spcPts val="800"/>
              </a:spcAft>
              <a:defRPr sz="1400">
                <a:solidFill>
                  <a:srgbClr val="1F2937"/>
                </a:solidFill>
                <a:latin typeface="Calibri"/>
              </a:defRPr>
            </a:pPr>
            <a:r>
              <a:t>3. Verschil voorzorg vs totaal alarm?</a:t>
            </a:r>
          </a:p>
          <a:p>
            <a:pPr>
              <a:spcAft>
                <a:spcPts val="800"/>
              </a:spcAft>
              <a:defRPr sz="1400">
                <a:solidFill>
                  <a:srgbClr val="1F2937"/>
                </a:solidFill>
                <a:latin typeface="Calibri"/>
              </a:defRPr>
            </a:pPr>
            <a:r>
              <a:t>4. Scherpe geur, geen alarm. Wat doe je?</a:t>
            </a:r>
          </a:p>
          <a:p>
            <a:pPr>
              <a:spcAft>
                <a:spcPts val="800"/>
              </a:spcAft>
              <a:defRPr sz="1400">
                <a:solidFill>
                  <a:srgbClr val="1F2937"/>
                </a:solidFill>
                <a:latin typeface="Calibri"/>
              </a:defRPr>
            </a:pPr>
            <a:r>
              <a:t>5. Wie doet de headcount?</a:t>
            </a:r>
          </a:p>
          <a:p>
            <a:pPr>
              <a:spcAft>
                <a:spcPts val="800"/>
              </a:spcAft>
              <a:defRPr sz="1400">
                <a:solidFill>
                  <a:srgbClr val="1F2937"/>
                </a:solidFill>
                <a:latin typeface="Calibri"/>
              </a:defRPr>
            </a:pPr>
            <a:r>
              <a:t>6. Waarom niet terugkeren na stofexplosie?</a:t>
            </a:r>
          </a:p>
          <a:p>
            <a:pPr>
              <a:spcAft>
                <a:spcPts val="800"/>
              </a:spcAft>
              <a:defRPr sz="1400">
                <a:solidFill>
                  <a:srgbClr val="1F2937"/>
                </a:solidFill>
                <a:latin typeface="Calibri"/>
              </a:defRPr>
            </a:pPr>
            <a:r>
              <a:t>7. Rol calcoordinator?</a:t>
            </a:r>
          </a:p>
          <a:p>
            <a:pPr>
              <a:spcAft>
                <a:spcPts val="800"/>
              </a:spcAft>
              <a:defRPr sz="1400">
                <a:solidFill>
                  <a:srgbClr val="1F2937"/>
                </a:solidFill>
                <a:latin typeface="Calibri"/>
              </a:defRPr>
            </a:pPr>
            <a:r>
              <a:t>8. Waarom OPWINDS bij gasalarm?</a:t>
            </a:r>
          </a:p>
          <a:p>
            <a:pPr>
              <a:spcAft>
                <a:spcPts val="800"/>
              </a:spcAft>
              <a:defRPr sz="1400">
                <a:solidFill>
                  <a:srgbClr val="1F2937"/>
                </a:solidFill>
                <a:latin typeface="Calibri"/>
              </a:defRPr>
            </a:pPr>
            <a:r>
              <a:t>9. Hoe vaak volledige BNP-oefening?</a:t>
            </a:r>
          </a:p>
          <a:p>
            <a:pPr>
              <a:spcAft>
                <a:spcPts val="800"/>
              </a:spcAft>
              <a:defRPr sz="1400">
                <a:solidFill>
                  <a:srgbClr val="1F2937"/>
                </a:solidFill>
                <a:latin typeface="Calibri"/>
              </a:defRPr>
            </a:pPr>
            <a:r>
              <a:t>10. Leg PtW-stop uit</a:t>
            </a:r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097280"/>
          </a:xfrm>
          <a:prstGeom prst="rect">
            <a:avLst/>
          </a:prstGeom>
          <a:solidFill>
            <a:srgbClr val="00336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457200" y="137160"/>
            <a:ext cx="9144000" cy="8229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2800" b="1">
                <a:solidFill>
                  <a:srgbClr val="FFFFFF"/>
                </a:solidFill>
                <a:latin typeface="Calibri"/>
              </a:defRPr>
            </a:pPr>
            <a:r>
              <a:t>📋 Scenariovragen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457200" y="6309360"/>
            <a:ext cx="914400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800">
                <a:solidFill>
                  <a:srgbClr val="999999"/>
                </a:solidFill>
                <a:latin typeface="Calibri"/>
              </a:defRPr>
            </a:pPr>
            <a:r>
              <a:t>JvG Consultancy | Safety • Governance • Advisory | © 2026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640080" y="1371600"/>
            <a:ext cx="9601200" cy="45720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800"/>
              </a:spcAft>
              <a:defRPr sz="1400">
                <a:solidFill>
                  <a:srgbClr val="1F2937"/>
                </a:solidFill>
                <a:latin typeface="Calibri"/>
              </a:defRPr>
            </a:pPr>
            <a:r>
              <a:t>1. A: Harde knal + stofwolk. Eerste 3 acties?</a:t>
            </a:r>
          </a:p>
          <a:p>
            <a:pPr>
              <a:spcAft>
                <a:spcPts val="800"/>
              </a:spcAft>
              <a:defRPr sz="1400">
                <a:solidFill>
                  <a:srgbClr val="1F2937"/>
                </a:solidFill>
                <a:latin typeface="Calibri"/>
              </a:defRPr>
            </a:pPr>
            <a:r>
              <a:t>2. B: Gasdetector H₂SO₄, wind ZW. Waarheen?</a:t>
            </a:r>
          </a:p>
          <a:p>
            <a:pPr>
              <a:spcAft>
                <a:spcPts val="800"/>
              </a:spcAft>
              <a:defRPr sz="1400">
                <a:solidFill>
                  <a:srgbClr val="1F2937"/>
                </a:solidFill>
                <a:latin typeface="Calibri"/>
              </a:defRPr>
            </a:pPr>
            <a:r>
              <a:t>3. C: Collega ontbreekt bij headcount. Wat doe je?</a:t>
            </a:r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097280"/>
          </a:xfrm>
          <a:prstGeom prst="rect">
            <a:avLst/>
          </a:prstGeom>
          <a:solidFill>
            <a:srgbClr val="00336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457200" y="137160"/>
            <a:ext cx="9144000" cy="8229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2800" b="1">
                <a:solidFill>
                  <a:srgbClr val="FFFFFF"/>
                </a:solidFill>
                <a:latin typeface="Calibri"/>
              </a:defRPr>
            </a:pPr>
            <a:r>
              <a:t>📚 Bronverwijzingen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457200" y="6309360"/>
            <a:ext cx="914400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800">
                <a:solidFill>
                  <a:srgbClr val="999999"/>
                </a:solidFill>
                <a:latin typeface="Calibri"/>
              </a:defRPr>
            </a:pPr>
            <a:r>
              <a:t>JvG Consultancy | Safety • Governance • Advisory | © 2026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640080" y="1371600"/>
            <a:ext cx="10058400" cy="45720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400"/>
              </a:spcAft>
              <a:defRPr sz="1200">
                <a:solidFill>
                  <a:srgbClr val="1F2937"/>
                </a:solidFill>
                <a:latin typeface="Calibri"/>
              </a:defRPr>
            </a:pPr>
            <a:r>
              <a:t>[1] Arbowet (2007) Artikel 3</a:t>
            </a:r>
          </a:p>
          <a:p>
            <a:pPr>
              <a:spcAft>
                <a:spcPts val="400"/>
              </a:spcAft>
              <a:defRPr sz="1200">
                <a:solidFill>
                  <a:srgbClr val="1F2937"/>
                </a:solidFill>
                <a:latin typeface="Calibri"/>
              </a:defRPr>
            </a:pPr>
            <a:r>
              <a:t>[2] Arbobesluit Art. 2.16a — BNP</a:t>
            </a:r>
          </a:p>
          <a:p>
            <a:pPr>
              <a:spcAft>
                <a:spcPts val="400"/>
              </a:spcAft>
              <a:defRPr sz="1200">
                <a:solidFill>
                  <a:srgbClr val="1F2937"/>
                </a:solidFill>
                <a:latin typeface="Calibri"/>
              </a:defRPr>
            </a:pPr>
            <a:r>
              <a:t>[3] Arbobesluit Art. 2.17 — BHV</a:t>
            </a:r>
          </a:p>
          <a:p>
            <a:pPr>
              <a:spcAft>
                <a:spcPts val="400"/>
              </a:spcAft>
              <a:defRPr sz="1200">
                <a:solidFill>
                  <a:srgbClr val="1F2937"/>
                </a:solidFill>
                <a:latin typeface="Calibri"/>
              </a:defRPr>
            </a:pPr>
            <a:r>
              <a:t>[4] Seveso III 2012/18/EU</a:t>
            </a:r>
          </a:p>
          <a:p>
            <a:pPr>
              <a:spcAft>
                <a:spcPts val="400"/>
              </a:spcAft>
              <a:defRPr sz="1200">
                <a:solidFill>
                  <a:srgbClr val="1F2937"/>
                </a:solidFill>
                <a:latin typeface="Calibri"/>
              </a:defRPr>
            </a:pPr>
            <a:r>
              <a:t>[5] PGS 15:2025</a:t>
            </a:r>
          </a:p>
          <a:p>
            <a:pPr>
              <a:spcAft>
                <a:spcPts val="400"/>
              </a:spcAft>
              <a:defRPr sz="1200">
                <a:solidFill>
                  <a:srgbClr val="1F2937"/>
                </a:solidFill>
                <a:latin typeface="Calibri"/>
              </a:defRPr>
            </a:pPr>
            <a:r>
              <a:t>[6] SDS V₂O₅ (CAS 1314-62-1)</a:t>
            </a:r>
          </a:p>
          <a:p>
            <a:pPr>
              <a:spcAft>
                <a:spcPts val="400"/>
              </a:spcAft>
              <a:defRPr sz="1200">
                <a:solidFill>
                  <a:srgbClr val="1F2937"/>
                </a:solidFill>
                <a:latin typeface="Calibri"/>
              </a:defRPr>
            </a:pPr>
            <a:r>
              <a:t>[7] SDS H₂SO₄ (CAS 7664-93-9)</a:t>
            </a:r>
          </a:p>
          <a:p>
            <a:pPr>
              <a:spcAft>
                <a:spcPts val="400"/>
              </a:spcAft>
              <a:defRPr sz="1200">
                <a:solidFill>
                  <a:srgbClr val="1F2937"/>
                </a:solidFill>
                <a:latin typeface="Calibri"/>
              </a:defRPr>
            </a:pPr>
            <a:r>
              <a:t>[8] NEN 4003</a:t>
            </a:r>
          </a:p>
          <a:p>
            <a:pPr>
              <a:spcAft>
                <a:spcPts val="400"/>
              </a:spcAft>
              <a:defRPr sz="1200">
                <a:solidFill>
                  <a:srgbClr val="1F2937"/>
                </a:solidFill>
                <a:latin typeface="Calibri"/>
              </a:defRPr>
            </a:pPr>
            <a:r>
              <a:t>[9] RIVM 2023 — Industriële Veiligheid</a:t>
            </a:r>
          </a:p>
          <a:p>
            <a:pPr>
              <a:spcAft>
                <a:spcPts val="400"/>
              </a:spcAft>
              <a:defRPr sz="1200">
                <a:solidFill>
                  <a:srgbClr val="1F2937"/>
                </a:solidFill>
                <a:latin typeface="Calibri"/>
              </a:defRPr>
            </a:pPr>
            <a:r>
              <a:t>[10] CSB Imperial Sugar (2008)</a:t>
            </a:r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097280"/>
          </a:xfrm>
          <a:prstGeom prst="rect">
            <a:avLst/>
          </a:prstGeom>
          <a:solidFill>
            <a:srgbClr val="00336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457200" y="137160"/>
            <a:ext cx="9144000" cy="8229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2800" b="1">
                <a:solidFill>
                  <a:srgbClr val="FFFFFF"/>
                </a:solidFill>
                <a:latin typeface="Calibri"/>
              </a:defRPr>
            </a:pPr>
            <a:r>
              <a:t>✅ TierVerify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457200" y="6309360"/>
            <a:ext cx="914400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800">
                <a:solidFill>
                  <a:srgbClr val="999999"/>
                </a:solidFill>
                <a:latin typeface="Calibri"/>
              </a:defRPr>
            </a:pPr>
            <a:r>
              <a:t>JvG Consultancy | Safety • Governance • Advisory | © 2026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640080" y="1371600"/>
            <a:ext cx="10058400" cy="45720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600"/>
              </a:spcAft>
              <a:defRPr sz="1600">
                <a:solidFill>
                  <a:srgbClr val="1F2937"/>
                </a:solidFill>
                <a:latin typeface="Calibri"/>
              </a:defRPr>
            </a:pPr>
            <a:r>
              <a:t>Document: PM_EL_T01_BNP_Training_Presentatie_v1.1.pptx</a:t>
            </a:r>
          </a:p>
          <a:p>
            <a:pPr>
              <a:spcAft>
                <a:spcPts val="600"/>
              </a:spcAft>
              <a:defRPr sz="1600">
                <a:solidFill>
                  <a:srgbClr val="1F2937"/>
                </a:solidFill>
                <a:latin typeface="Calibri"/>
              </a:defRPr>
            </a:pPr>
            <a:r>
              <a:t>Bronverwijzingen gecontroleerd ✓</a:t>
            </a:r>
          </a:p>
          <a:p>
            <a:pPr>
              <a:spcAft>
                <a:spcPts val="600"/>
              </a:spcAft>
              <a:defRPr sz="1600">
                <a:solidFill>
                  <a:srgbClr val="1F2937"/>
                </a:solidFill>
                <a:latin typeface="Calibri"/>
              </a:defRPr>
            </a:pPr>
            <a:r>
              <a:t>Phoenix Metals context verwerkt ✓</a:t>
            </a:r>
          </a:p>
          <a:p>
            <a:pPr>
              <a:spcAft>
                <a:spcPts val="600"/>
              </a:spcAft>
              <a:defRPr sz="1600">
                <a:solidFill>
                  <a:srgbClr val="1F2937"/>
                </a:solidFill>
                <a:latin typeface="Calibri"/>
              </a:defRPr>
            </a:pPr>
            <a:r>
              <a:t>JvG branding ✓</a:t>
            </a:r>
          </a:p>
          <a:p>
            <a:pPr>
              <a:spcAft>
                <a:spcPts val="600"/>
              </a:spcAft>
              <a:defRPr sz="1600">
                <a:solidFill>
                  <a:srgbClr val="1F2937"/>
                </a:solidFill>
                <a:latin typeface="Calibri"/>
              </a:defRPr>
            </a:pPr>
            <a:r>
              <a:t>Didactische structuur compleet ✓</a:t>
            </a:r>
          </a:p>
          <a:p>
            <a:pPr>
              <a:spcAft>
                <a:spcPts val="600"/>
              </a:spcAft>
              <a:defRPr sz="1600">
                <a:solidFill>
                  <a:srgbClr val="1F2937"/>
                </a:solidFill>
                <a:latin typeface="Calibri"/>
              </a:defRPr>
            </a:pPr>
            <a:r>
              <a:t>Status: GOEDGEKEURD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