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4310" r:id="rId4"/>
  </p:sldMasterIdLst>
  <p:notesMasterIdLst>
    <p:notesMasterId r:id="rId37"/>
  </p:notesMasterIdLst>
  <p:handoutMasterIdLst>
    <p:handoutMasterId r:id="rId38"/>
  </p:handoutMasterIdLst>
  <p:sldIdLst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6" r:id="rId36"/>
  </p:sldIdLst>
  <p:sldSz cx="9144000" cy="5143500" type="screen16x9"/>
  <p:notesSz cx="6794500" cy="9931400"/>
  <p:custDataLst>
    <p:tags r:id="rId3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Times New Roma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39">
          <p15:clr>
            <a:srgbClr val="A4A3A4"/>
          </p15:clr>
        </p15:guide>
        <p15:guide id="2" orient="horz" pos="2783">
          <p15:clr>
            <a:srgbClr val="A4A3A4"/>
          </p15:clr>
        </p15:guide>
        <p15:guide id="3" pos="55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34"/>
    <a:srgbClr val="000000"/>
    <a:srgbClr val="FF9900"/>
    <a:srgbClr val="CC3300"/>
    <a:srgbClr val="FFFF00"/>
    <a:srgbClr val="956331"/>
    <a:srgbClr val="FFCC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300744-0944-5481-A156-CA766D570F58}" v="30" dt="2026-03-25T14:11:03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75" autoAdjust="0"/>
  </p:normalViewPr>
  <p:slideViewPr>
    <p:cSldViewPr snapToGrid="0">
      <p:cViewPr varScale="1">
        <p:scale>
          <a:sx n="141" d="100"/>
          <a:sy n="141" d="100"/>
        </p:scale>
        <p:origin x="702" y="120"/>
      </p:cViewPr>
      <p:guideLst>
        <p:guide orient="horz" pos="239"/>
        <p:guide orient="horz" pos="2783"/>
        <p:guide pos="554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rick van Gemert" userId="e2c81b1b17207082" providerId="Windows Live" clId="Web-{32300744-0944-5481-A156-CA766D570F58}"/>
    <pc:docChg chg="modSld">
      <pc:chgData name="jorick van Gemert" userId="e2c81b1b17207082" providerId="Windows Live" clId="Web-{32300744-0944-5481-A156-CA766D570F58}" dt="2026-03-25T14:11:03.665" v="27"/>
      <pc:docMkLst>
        <pc:docMk/>
      </pc:docMkLst>
      <pc:sldChg chg="delSp modSp">
        <pc:chgData name="jorick van Gemert" userId="e2c81b1b17207082" providerId="Windows Live" clId="Web-{32300744-0944-5481-A156-CA766D570F58}" dt="2026-03-25T14:10:35.149" v="19"/>
        <pc:sldMkLst>
          <pc:docMk/>
          <pc:sldMk cId="0" sldId="264"/>
        </pc:sldMkLst>
        <pc:spChg chg="del">
          <ac:chgData name="jorick van Gemert" userId="e2c81b1b17207082" providerId="Windows Live" clId="Web-{32300744-0944-5481-A156-CA766D570F58}" dt="2026-03-25T14:10:35.149" v="19"/>
          <ac:spMkLst>
            <pc:docMk/>
            <pc:sldMk cId="0" sldId="264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15.837" v="13"/>
          <ac:spMkLst>
            <pc:docMk/>
            <pc:sldMk cId="0" sldId="264"/>
            <ac:spMk id="5" creationId="{00000000-0000-0000-0000-000000000000}"/>
          </ac:spMkLst>
        </pc:spChg>
      </pc:sldChg>
      <pc:sldChg chg="addSp delSp">
        <pc:chgData name="jorick van Gemert" userId="e2c81b1b17207082" providerId="Windows Live" clId="Web-{32300744-0944-5481-A156-CA766D570F58}" dt="2026-03-25T14:10:20.118" v="14"/>
        <pc:sldMkLst>
          <pc:docMk/>
          <pc:sldMk cId="0" sldId="265"/>
        </pc:sldMkLst>
        <pc:spChg chg="del">
          <ac:chgData name="jorick van Gemert" userId="e2c81b1b17207082" providerId="Windows Live" clId="Web-{32300744-0944-5481-A156-CA766D570F58}" dt="2026-03-25T14:09:29.883" v="2"/>
          <ac:spMkLst>
            <pc:docMk/>
            <pc:sldMk cId="0" sldId="265"/>
            <ac:spMk id="2" creationId="{00000000-0000-0000-0000-000000000000}"/>
          </ac:spMkLst>
        </pc:spChg>
        <pc:spChg chg="add del">
          <ac:chgData name="jorick van Gemert" userId="e2c81b1b17207082" providerId="Windows Live" clId="Web-{32300744-0944-5481-A156-CA766D570F58}" dt="2026-03-25T14:09:27.149" v="1"/>
          <ac:spMkLst>
            <pc:docMk/>
            <pc:sldMk cId="0" sldId="265"/>
            <ac:spMk id="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20.118" v="14"/>
          <ac:spMkLst>
            <pc:docMk/>
            <pc:sldMk cId="0" sldId="265"/>
            <ac:spMk id="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30.212" v="18"/>
        <pc:sldMkLst>
          <pc:docMk/>
          <pc:sldMk cId="0" sldId="266"/>
        </pc:sldMkLst>
        <pc:spChg chg="del">
          <ac:chgData name="jorick van Gemert" userId="e2c81b1b17207082" providerId="Windows Live" clId="Web-{32300744-0944-5481-A156-CA766D570F58}" dt="2026-03-25T14:10:30.212" v="18"/>
          <ac:spMkLst>
            <pc:docMk/>
            <pc:sldMk cId="0" sldId="266"/>
            <ac:spMk id="2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25.352" v="17"/>
          <ac:spMkLst>
            <pc:docMk/>
            <pc:sldMk cId="0" sldId="266"/>
            <ac:spMk id="5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0.727" v="3"/>
        <pc:sldMkLst>
          <pc:docMk/>
          <pc:sldMk cId="0" sldId="267"/>
        </pc:sldMkLst>
        <pc:spChg chg="del">
          <ac:chgData name="jorick van Gemert" userId="e2c81b1b17207082" providerId="Windows Live" clId="Web-{32300744-0944-5481-A156-CA766D570F58}" dt="2026-03-25T14:09:40.727" v="3"/>
          <ac:spMkLst>
            <pc:docMk/>
            <pc:sldMk cId="0" sldId="267"/>
            <ac:spMk id="2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09:46.196" v="4"/>
        <pc:sldMkLst>
          <pc:docMk/>
          <pc:sldMk cId="0" sldId="268"/>
        </pc:sldMkLst>
        <pc:spChg chg="del">
          <ac:chgData name="jorick van Gemert" userId="e2c81b1b17207082" providerId="Windows Live" clId="Web-{32300744-0944-5481-A156-CA766D570F58}" dt="2026-03-25T14:09:46.196" v="4"/>
          <ac:spMkLst>
            <pc:docMk/>
            <pc:sldMk cId="0" sldId="268"/>
            <ac:spMk id="2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55.696" v="24" actId="1076"/>
        <pc:sldMkLst>
          <pc:docMk/>
          <pc:sldMk cId="0" sldId="269"/>
        </pc:sldMkLst>
        <pc:spChg chg="del">
          <ac:chgData name="jorick van Gemert" userId="e2c81b1b17207082" providerId="Windows Live" clId="Web-{32300744-0944-5481-A156-CA766D570F58}" dt="2026-03-25T14:09:50.337" v="5"/>
          <ac:spMkLst>
            <pc:docMk/>
            <pc:sldMk cId="0" sldId="269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868" v="21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rick van Gemert" userId="e2c81b1b17207082" providerId="Windows Live" clId="Web-{32300744-0944-5481-A156-CA766D570F58}" dt="2026-03-25T14:10:55.696" v="24" actId="1076"/>
          <ac:spMkLst>
            <pc:docMk/>
            <pc:sldMk cId="0" sldId="269"/>
            <ac:spMk id="1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9.274" v="22"/>
          <ac:spMkLst>
            <pc:docMk/>
            <pc:sldMk cId="0" sldId="269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47.024" v="20"/>
          <ac:spMkLst>
            <pc:docMk/>
            <pc:sldMk cId="0" sldId="269"/>
            <ac:spMk id="24" creationId="{00000000-0000-0000-0000-000000000000}"/>
          </ac:spMkLst>
        </pc:spChg>
      </pc:sldChg>
      <pc:sldChg chg="delSp">
        <pc:chgData name="jorick van Gemert" userId="e2c81b1b17207082" providerId="Windows Live" clId="Web-{32300744-0944-5481-A156-CA766D570F58}" dt="2026-03-25T14:11:03.665" v="27"/>
        <pc:sldMkLst>
          <pc:docMk/>
          <pc:sldMk cId="0" sldId="270"/>
        </pc:sldMkLst>
        <pc:spChg chg="del">
          <ac:chgData name="jorick van Gemert" userId="e2c81b1b17207082" providerId="Windows Live" clId="Web-{32300744-0944-5481-A156-CA766D570F58}" dt="2026-03-25T14:09:52.743" v="6"/>
          <ac:spMkLst>
            <pc:docMk/>
            <pc:sldMk cId="0" sldId="270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3.665" v="27"/>
          <ac:spMkLst>
            <pc:docMk/>
            <pc:sldMk cId="0" sldId="270"/>
            <ac:spMk id="5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1:00.087" v="26"/>
          <ac:spMkLst>
            <pc:docMk/>
            <pc:sldMk cId="0" sldId="270"/>
            <ac:spMk id="23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59.102" v="25"/>
          <ac:spMkLst>
            <pc:docMk/>
            <pc:sldMk cId="0" sldId="270"/>
            <ac:spMk id="25" creationId="{00000000-0000-0000-0000-000000000000}"/>
          </ac:spMkLst>
        </pc:spChg>
      </pc:sldChg>
      <pc:sldChg chg="delSp modSp">
        <pc:chgData name="jorick van Gemert" userId="e2c81b1b17207082" providerId="Windows Live" clId="Web-{32300744-0944-5481-A156-CA766D570F58}" dt="2026-03-25T14:10:03.196" v="11"/>
        <pc:sldMkLst>
          <pc:docMk/>
          <pc:sldMk cId="0" sldId="271"/>
        </pc:sldMkLst>
        <pc:spChg chg="del">
          <ac:chgData name="jorick van Gemert" userId="e2c81b1b17207082" providerId="Windows Live" clId="Web-{32300744-0944-5481-A156-CA766D570F58}" dt="2026-03-25T14:09:55.743" v="7"/>
          <ac:spMkLst>
            <pc:docMk/>
            <pc:sldMk cId="0" sldId="271"/>
            <ac:spMk id="2" creationId="{00000000-0000-0000-0000-000000000000}"/>
          </ac:spMkLst>
        </pc:spChg>
        <pc:spChg chg="del">
          <ac:chgData name="jorick van Gemert" userId="e2c81b1b17207082" providerId="Windows Live" clId="Web-{32300744-0944-5481-A156-CA766D570F58}" dt="2026-03-25T14:10:03.196" v="11"/>
          <ac:spMkLst>
            <pc:docMk/>
            <pc:sldMk cId="0" sldId="271"/>
            <ac:spMk id="23" creationId="{00000000-0000-0000-0000-000000000000}"/>
          </ac:spMkLst>
        </pc:spChg>
        <pc:spChg chg="del mod">
          <ac:chgData name="jorick van Gemert" userId="e2c81b1b17207082" providerId="Windows Live" clId="Web-{32300744-0944-5481-A156-CA766D570F58}" dt="2026-03-25T14:10:01.180" v="10"/>
          <ac:spMkLst>
            <pc:docMk/>
            <pc:sldMk cId="0" sldId="271"/>
            <ac:spMk id="2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6"/>
          <p:cNvSpPr>
            <a:spLocks noChangeArrowheads="1"/>
          </p:cNvSpPr>
          <p:nvPr/>
        </p:nvSpPr>
        <p:spPr bwMode="auto">
          <a:xfrm>
            <a:off x="4959350" y="134938"/>
            <a:ext cx="725488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r" eaLnBrk="0" hangingPunct="0"/>
            <a:r>
              <a:rPr lang="de-DE" sz="1200"/>
              <a:t>P 427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2911475" y="9144000"/>
            <a:ext cx="2865438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2FFA3"/>
                </a:solidFill>
              </a14:hiddenFill>
            </a:ext>
            <a:ext uri="{91240B29-F687-4F45-9708-019B960494DF}">
              <a14:hiddenLine xmlns:a14="http://schemas.microsoft.com/office/drawing/2010/main" w="3175" cap="rnd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395" tIns="45698" rIns="91395" bIns="4569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/>
            </a:lvl1pPr>
          </a:lstStyle>
          <a:p>
            <a:pPr>
              <a:defRPr/>
            </a:pPr>
            <a:fld id="{8FFD9B7C-FC6F-46D1-B642-7A0E957C37AA}" type="slidenum">
              <a:rPr lang="de-DE"/>
              <a:pPr>
                <a:defRPr/>
              </a:pPr>
              <a:t>‹#›</a:t>
            </a:fld>
            <a:endParaRPr lang="de-DE"/>
          </a:p>
        </p:txBody>
      </p:sp>
      <p:sp>
        <p:nvSpPr>
          <p:cNvPr id="67592" name="Rectangle 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093788" y="134938"/>
            <a:ext cx="684212" cy="182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5389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944813" y="0"/>
            <a:ext cx="2944812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defTabSz="955675">
              <a:defRPr sz="1000"/>
            </a:lvl1pPr>
          </a:lstStyle>
          <a:p>
            <a:pPr>
              <a:defRPr/>
            </a:pPr>
            <a:r>
              <a:rPr lang="de-DE"/>
              <a:t>P 427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885825" y="0"/>
            <a:ext cx="294481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675">
              <a:defRPr sz="1000"/>
            </a:lvl1pPr>
          </a:lstStyle>
          <a:p>
            <a:pPr>
              <a:defRPr/>
            </a:pPr>
            <a:fld id="{0D8DEBCF-3C49-4107-B4C0-99AC30BE6FAC}" type="datetime1">
              <a:rPr lang="de-DE"/>
              <a:pPr>
                <a:defRPr/>
              </a:pPr>
              <a:t>18.08.2026</a:t>
            </a:fld>
            <a:endParaRPr lang="de-DE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3" y="744538"/>
            <a:ext cx="6619875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8050"/>
            <a:ext cx="4965700" cy="4468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Klicken Sie, um die Formate des Vorlagentextes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4513"/>
            <a:ext cx="294481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56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4513"/>
            <a:ext cx="29448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5675">
              <a:defRPr sz="1200"/>
            </a:lvl1pPr>
          </a:lstStyle>
          <a:p>
            <a:pPr>
              <a:defRPr/>
            </a:pPr>
            <a:fld id="{FDE1B383-3227-458C-A3B7-161AD8CAE5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871717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Times New Roman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TitelPlaz"/>
          <p:cNvSpPr>
            <a:spLocks noGrp="1" noChangeArrowheads="1"/>
          </p:cNvSpPr>
          <p:nvPr>
            <p:ph type="ctrTitle"/>
          </p:nvPr>
        </p:nvSpPr>
        <p:spPr>
          <a:xfrm>
            <a:off x="852179" y="1287066"/>
            <a:ext cx="6278562" cy="1890713"/>
          </a:xfrm>
        </p:spPr>
        <p:txBody>
          <a:bodyPr bIns="0"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117" name="TextPlaz"/>
          <p:cNvSpPr>
            <a:spLocks noGrp="1" noChangeArrowheads="1"/>
          </p:cNvSpPr>
          <p:nvPr>
            <p:ph type="subTitle" idx="1"/>
          </p:nvPr>
        </p:nvSpPr>
        <p:spPr>
          <a:xfrm>
            <a:off x="866466" y="3397496"/>
            <a:ext cx="6264275" cy="1315641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en-US" noProof="0" dirty="0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0"/>
          </p:nvPr>
        </p:nvSpPr>
        <p:spPr>
          <a:xfrm>
            <a:off x="4330700" y="5026025"/>
            <a:ext cx="457200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1"/>
          </p:nvPr>
        </p:nvSpPr>
        <p:spPr/>
        <p:txBody>
          <a:bodyPr wrap="square"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fld id="{76AED1A9-7216-40E2-944D-14B56E1806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umPlaz"/>
          <p:cNvSpPr>
            <a:spLocks noGrp="1" noChangeArrowheads="1"/>
          </p:cNvSpPr>
          <p:nvPr>
            <p:ph type="dt" sz="half" idx="12"/>
          </p:nvPr>
        </p:nvSpPr>
        <p:spPr>
          <a:xfrm>
            <a:off x="2717800" y="5026025"/>
            <a:ext cx="715963" cy="73025"/>
          </a:xfrm>
        </p:spPr>
        <p:txBody>
          <a:bodyPr/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61A9EA-0A42-4BBF-BA4A-BBBAC03EC3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7D00ECE-53A6-EB3E-70B9-9454800A4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324000"/>
            <a:ext cx="1577503" cy="78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03676"/>
      </p:ext>
    </p:extLst>
  </p:cSld>
  <p:clrMapOvr>
    <a:masterClrMapping/>
  </p:clrMapOvr>
  <p:transition/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D115B-EE29-4764-AA0D-2AAA1E15858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42F67506-A25B-A944-50E4-FB76991D2B4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056245"/>
      </p:ext>
    </p:extLst>
  </p:cSld>
  <p:clrMapOvr>
    <a:masterClrMapping/>
  </p:clrMapOvr>
  <p:transition/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EB4C8-8113-4468-8CBB-0A3F1870F9E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Gerade Verbindung 3">
            <a:extLst>
              <a:ext uri="{FF2B5EF4-FFF2-40B4-BE49-F238E27FC236}">
                <a16:creationId xmlns:a16="http://schemas.microsoft.com/office/drawing/2014/main" id="{AB41DF77-52B5-364D-CA14-F69338BA281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799962"/>
      </p:ext>
    </p:extLst>
  </p:cSld>
  <p:clrMapOvr>
    <a:masterClrMapping/>
  </p:clrMapOvr>
  <p:transition/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50813" y="1315641"/>
            <a:ext cx="4214710" cy="30203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66444" y="1315641"/>
            <a:ext cx="4214019" cy="301055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1B0EA7-CEE4-4A39-A032-45B029C3F87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2093C38F-5873-0805-80C1-74BA1284E93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7847417"/>
      </p:ext>
    </p:extLst>
  </p:cSld>
  <p:clrMapOvr>
    <a:masterClrMapping/>
  </p:clrMapOvr>
  <p:transition/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erade Verbindung 6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093974" cy="7182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6655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8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CA355-F7C4-42A0-BEEF-75F1F6FFD3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1" name="Gerade Verbindung 6">
            <a:extLst>
              <a:ext uri="{FF2B5EF4-FFF2-40B4-BE49-F238E27FC236}">
                <a16:creationId xmlns:a16="http://schemas.microsoft.com/office/drawing/2014/main" id="{42581E1B-2DD6-D821-960A-C96B59B5589F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3434782"/>
      </p:ext>
    </p:extLst>
  </p:cSld>
  <p:clrMapOvr>
    <a:masterClrMapping/>
  </p:clrMapOvr>
  <p:transition/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8EFFCF-2300-4BC5-95C0-71EA378227A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C0D2C368-4621-2805-BC93-7C4FADC9E8E5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1712185"/>
      </p:ext>
    </p:extLst>
  </p:cSld>
  <p:clrMapOvr>
    <a:masterClrMapping/>
  </p:clrMapOvr>
  <p:transition/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Gerade Verbindung 1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4CCA94-121D-4026-B71D-B792345E21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6" name="Gerade Verbindung 1">
            <a:extLst>
              <a:ext uri="{FF2B5EF4-FFF2-40B4-BE49-F238E27FC236}">
                <a16:creationId xmlns:a16="http://schemas.microsoft.com/office/drawing/2014/main" id="{437FEBA3-9CFE-84A8-CC06-4A77EC2DC09B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935495"/>
      </p:ext>
    </p:extLst>
  </p:cSld>
  <p:clrMapOvr>
    <a:masterClrMapping/>
  </p:clrMapOvr>
  <p:transition/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1410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076327"/>
            <a:ext cx="3008313" cy="32498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D30F6-9616-4B1C-B6AB-528478A4A10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C2BA3DDE-BF16-1FE5-A673-72D773868EA8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017696"/>
      </p:ext>
    </p:extLst>
  </p:cSld>
  <p:clrMapOvr>
    <a:masterClrMapping/>
  </p:clrMapOvr>
  <p:transition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25152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8661A7-D5DC-4651-9BC1-656BD7FCB5C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FDF7C559-0566-8FFE-B896-46622FE85B4A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114436"/>
      </p:ext>
    </p:extLst>
  </p:cSld>
  <p:clrMapOvr>
    <a:masterClrMapping/>
  </p:clrMapOvr>
  <p:transition/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el, Diagramm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0814" y="228600"/>
            <a:ext cx="7240587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iagrammplatzhalter 2"/>
          <p:cNvSpPr>
            <a:spLocks noGrp="1"/>
          </p:cNvSpPr>
          <p:nvPr>
            <p:ph type="chart" sz="half" idx="1"/>
          </p:nvPr>
        </p:nvSpPr>
        <p:spPr>
          <a:xfrm>
            <a:off x="150813" y="1315642"/>
            <a:ext cx="3505200" cy="2971224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08414" y="1315642"/>
            <a:ext cx="3506787" cy="298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683C-2E0C-461C-A144-5D52B75CC6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Gerade Verbindung 4">
            <a:extLst>
              <a:ext uri="{FF2B5EF4-FFF2-40B4-BE49-F238E27FC236}">
                <a16:creationId xmlns:a16="http://schemas.microsoft.com/office/drawing/2014/main" id="{6F8CB0D7-0BB3-737F-6F58-0EA4786A0A09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482487"/>
      </p:ext>
    </p:extLst>
  </p:cSld>
  <p:clrMapOvr>
    <a:masterClrMapping/>
  </p:clrMapOvr>
  <p:transition/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6ADC0B53-512E-E935-0590-E5C68291FCFD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2922883"/>
      </p:ext>
    </p:extLst>
  </p:cSld>
  <p:clrMapOvr>
    <a:masterClrMapping/>
  </p:clrMapOvr>
  <p:transition/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Gerade Verbindung 2">
            <a:extLst>
              <a:ext uri="{FF2B5EF4-FFF2-40B4-BE49-F238E27FC236}">
                <a16:creationId xmlns:a16="http://schemas.microsoft.com/office/drawing/2014/main" id="{EC1F3E9F-E2CB-C97E-1517-B6B49CC7FE71}"/>
              </a:ext>
            </a:extLst>
          </p:cNvPr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976062"/>
      </p:ext>
    </p:extLst>
  </p:cSld>
  <p:clrMapOvr>
    <a:masterClrMapping/>
  </p:clrMapOvr>
  <p:transition/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2E574-9E59-47D8-B073-8678DF572C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404018"/>
      </p:ext>
    </p:extLst>
  </p:cSld>
  <p:clrMapOvr>
    <a:masterClrMapping/>
  </p:clrMapOvr>
  <p:transition/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erade Verbindung 2"/>
          <p:cNvCxnSpPr/>
          <p:nvPr userDrawn="1"/>
        </p:nvCxnSpPr>
        <p:spPr>
          <a:xfrm>
            <a:off x="352425" y="1136650"/>
            <a:ext cx="8428038" cy="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" name="DatumPlaz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ussPlaz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SeitePlaz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77B9-9366-4779-9A4F-4309016867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517976"/>
      </p:ext>
    </p:extLst>
  </p:cSld>
  <p:clrMapOvr>
    <a:masterClrMapping/>
  </p:clrMapOvr>
  <p:transition/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813" y="228600"/>
            <a:ext cx="7240587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Klicken Sie, um das Titelformat zu bearbeiten</a:t>
            </a:r>
          </a:p>
        </p:txBody>
      </p:sp>
      <p:sp>
        <p:nvSpPr>
          <p:cNvPr id="1028" name="TextPlaz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0813" y="1316038"/>
            <a:ext cx="8629650" cy="303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Klicken Sie, um die Formate des Vorlagentextes zu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42" name="DatumPlaz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3038" y="5026025"/>
            <a:ext cx="715962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3" name="FussPlaz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28800" y="5026025"/>
            <a:ext cx="457200" cy="73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44" name="SeitePlaz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61325" y="4984750"/>
            <a:ext cx="914400" cy="11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056F81D-BCB6-4549-8B0B-1119C20E775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rafik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fik 7">
            <a:extLst>
              <a:ext uri="{FF2B5EF4-FFF2-40B4-BE49-F238E27FC236}">
                <a16:creationId xmlns:a16="http://schemas.microsoft.com/office/drawing/2014/main" id="{9D51926A-5EF7-879C-86E5-507CC8AED0AF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0963" y="371475"/>
            <a:ext cx="107950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BA8B90-F0CA-86F7-3E63-86FAF1EF3794}"/>
              </a:ext>
            </a:extLst>
          </p:cNvPr>
          <p:cNvSpPr/>
          <p:nvPr userDrawn="1"/>
        </p:nvSpPr>
        <p:spPr>
          <a:xfrm>
            <a:off x="0" y="4425696"/>
            <a:ext cx="9144000" cy="3440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2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  <p:sldLayoutId id="2147484308" r:id="rId13"/>
    <p:sldLayoutId id="2147484309" r:id="rId14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3399"/>
          </a:solidFill>
          <a:latin typeface="Arial" charset="0"/>
          <a:cs typeface="Times New Roman" charset="0"/>
        </a:defRPr>
      </a:lvl9pPr>
    </p:titleStyle>
    <p:bodyStyle>
      <a:lvl1pPr marL="342900" indent="-3429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n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73100" indent="-3286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Font typeface="Wingdings" pitchFamily="2" charset="2"/>
        <a:buChar char="l"/>
        <a:defRPr sz="2200">
          <a:solidFill>
            <a:schemeClr val="tx1"/>
          </a:solidFill>
          <a:latin typeface="+mn-lt"/>
          <a:cs typeface="+mn-cs"/>
        </a:defRPr>
      </a:lvl2pPr>
      <a:lvl3pPr marL="952500" indent="-277813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rgbClr val="003399"/>
        </a:buClr>
        <a:buChar char="–"/>
        <a:defRPr sz="2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–"/>
        <a:defRPr sz="2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lnSpc>
          <a:spcPct val="95000"/>
        </a:lnSpc>
        <a:spcBef>
          <a:spcPct val="0"/>
        </a:spcBef>
        <a:spcAft>
          <a:spcPct val="50000"/>
        </a:spcAft>
        <a:buClr>
          <a:schemeClr val="accent1"/>
        </a:buClr>
        <a:buChar char="»"/>
        <a:defRPr sz="2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3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4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5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6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7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8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9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0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1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2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3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4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5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6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7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8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19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0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1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2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3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4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5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6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7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8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29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30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_rels/slide31.xml.rels><?xml version='1.0' encoding='UTF-8'?>
<Relationships xmlns="http://schemas.openxmlformats.org/package/2006/relationships"><Relationship Id="rId8" Type="http://schemas.openxmlformats.org/officeDocument/2006/relationships/slide" Target="slide19.xml" /><Relationship Id="rId3" Type="http://schemas.openxmlformats.org/officeDocument/2006/relationships/slide" Target="slide1.xml" /><Relationship Id="rId7" Type="http://schemas.openxmlformats.org/officeDocument/2006/relationships/slide" Target="slide16.xml" /><Relationship Id="rId2" Type="http://schemas.openxmlformats.org/officeDocument/2006/relationships/slide" Target="slide3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1.xml" /><Relationship Id="rId5" Type="http://schemas.openxmlformats.org/officeDocument/2006/relationships/slide" Target="slide6.xml" /><Relationship Id="rId4" Type="http://schemas.openxmlformats.org/officeDocument/2006/relationships/slide" Target="slide4.xml" /><Relationship Id="rId9" Type="http://schemas.openxmlformats.org/officeDocument/2006/relationships/slide" Target="slide29.xml" /></Relationships>
</file>

<file path=ppt/slides/_rels/slide32.xml.rels><?xml version='1.0' encoding='UTF-8'?>
<Relationships xmlns="http://schemas.openxmlformats.org/package/2006/relationships"><Relationship Id="rId8" Type="http://schemas.openxmlformats.org/officeDocument/2006/relationships/slide" Target="slide29.xml" /><Relationship Id="rId3" Type="http://schemas.openxmlformats.org/officeDocument/2006/relationships/slide" Target="slide4.xml" /><Relationship Id="rId7" Type="http://schemas.openxmlformats.org/officeDocument/2006/relationships/slide" Target="slide19.xml" /><Relationship Id="rId2" Type="http://schemas.openxmlformats.org/officeDocument/2006/relationships/slide" Target="slide1.xml" /><Relationship Id="rId1" Type="http://schemas.openxmlformats.org/officeDocument/2006/relationships/slideLayout" Target="../slideLayouts/slideLayout6.xml" /><Relationship Id="rId6" Type="http://schemas.openxmlformats.org/officeDocument/2006/relationships/slide" Target="slide16.xml" /><Relationship Id="rId5" Type="http://schemas.openxmlformats.org/officeDocument/2006/relationships/slide" Target="slide11.xml" /><Relationship Id="rId4" Type="http://schemas.openxmlformats.org/officeDocument/2006/relationships/slide" Target="slide6.xml" /><Relationship Id="rId9" Type="http://schemas.openxmlformats.org/officeDocument/2006/relationships/slide" Target="slide3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2900" y="2459038"/>
            <a:ext cx="8056517" cy="1541462"/>
          </a:xfrm>
        </p:spPr>
        <p:txBody>
          <a:bodyPr/>
          <a:lstStyle/>
          <a:p>
            <a:pPr eaLnBrk="1" hangingPunct="1">
              <a:lnSpc>
                <a:spcPts val="4200"/>
              </a:lnSpc>
            </a:pPr>
            <a:r>
              <a:rPr lang="nl-NL" dirty="0"/>
              <a:t>Titel training</a:t>
            </a:r>
            <a:endParaRPr lang="de-DE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Welkom bij de training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Veilig werken met inhaleerbaar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Deze procedure is bedoeld voor activiteiten waarbij (inhaleerbaar) stof kan vrijkomen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kan vrijkomen bij: slijpen, stralen, verhitten, schuren, verven/coatings bewerken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Doel: Risico's van blootstelling aan stof beheersen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Voldoet aan management standard 8: Operational Control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773" y="1168395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 action="ppaction://hlinksldjump"/>
          </p:cNvPr>
          <p:cNvSpPr txBox="1"/>
          <p:nvPr/>
        </p:nvSpPr>
        <p:spPr>
          <a:xfrm>
            <a:off x="52493" y="125983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773" y="125983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52493" y="160730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52493" y="195477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52493" y="230225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52493" y="264972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52493" y="299719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52493" y="334466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52493" y="36921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Doel van deze 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willen we bereiken?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Richtlijnen bieden voor veilig uitvoeren van werkzaamheden met inhaleerbaar stof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Specifieke focus op chroom-6 houdende materialen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Vermijden van blootstelling aan schadelijk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Werkmethoden en beheersmaatregelen hanteren die blootstelling minimaliseren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Veilige werkomgeving conform arbeidshygiënische strategie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25984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Toepassingsgebied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Voor wie en wanneer geldt deze procedure?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Alle werkzaamheden waarbij blootstelling aan inhaleerbaar stof mogelijk 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Aanvullende maatregelen noodzakelijk bij: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Schoonmaken filters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Boren, slijpen, stralen, verhitten, schuren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Verven/coatings bewerken en/of verwijderen (gritblasten, wirebrushen, machinaal schuren)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Snijbranden of lassen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Intro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125983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Wettelijk kader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Arbowet, Arbobesluit en Arboregeling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Arbowet: Beschermen werknemers tegen effecten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Arbobesluit Art. 4.2: Werkgever moet risico's beoordelen van gevaarlijke stoffen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Arboregeling: Wettelijke grenswaarden voor specifieke stoffen (o.a. chroom-6)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Wettelijke grenswaarde chroom-6: 1 μg/m³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Gezondheidskundige waarde inhaleerbaar stof: 4 mg/m³ (8-uurs TWA)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Procedure is compliance met wetgeving en beheerregime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Wetgeving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60731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Wettelijke verplichtingen werkgever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moet de werkgever doen?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Beoordeling maken van risico's van gevaarlijke stoffen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Gevaren vaststellen, aard, mate en duur van blootstelling bepalen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Effectieve maatregelen nemen om blootstelling te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Werknemers adequaat informeren over risico's en maatregelen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Medische controle waarborgen indien van toepassing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5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52493" y="12598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52493" y="160731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Wetgeving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773" y="160731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52493" y="195478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52493" y="230226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52493" y="264973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52493" y="299720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52493" y="334467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52493" y="369214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Gezondheidseffecten en risico's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zijn de gevaren van stof?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kan vrijkomen bij verspanende werkzaamheden of bewerking verven/coatings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Gezondheidsrisico hangt af van: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Samenstelling van het stof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Grootte van de stofdeeltjes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Concentratie in de 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Duur en frequentie van blootstelling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648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38947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 dirty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38947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38947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-6773" y="196155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38947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38947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38947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38947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38947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Wat is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 gevaarlijke stof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 is een metaal (Cr), natuurlijk mineraal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Komt voor in oxidatietoestanden: Cr, Cr(III) en Cr(VI) = Chroom-6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EU classificatie: Carcinogeniteit categorie 1B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'Stof moet worden beschouwd als kankerverwekkend voor de mens'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Decennia lang gebruikt in verf- en metaalindustrie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Toepassing: Deklaag tegen corrosie en als pigment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6155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Hoe komt stof het lichaam binnen?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3 manieren van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1. Ogen en huid: Stofdeeltjes kunnen schade/irritatie veroorzaken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2. Inademen: Meest voorkomende blootstelling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komt in longen terecht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vast komen te zitten in slijm luchtwegen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Wordt uitgespuugd of ingeslikt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3. Inslikken: Via besmette handen/voedsel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Inhaleerbaar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Wat is het en waarom is het gevaarlijk?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Stofdeeltjes die kunnen worden ingeademd door neus of mond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Deel komt terecht in neus, mond, keel en bovenste luchtwegen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Hoe kleiner de deeltjes, hoe dieper ze in de longen doordringen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leiden tot longaandoeningen en andere gezondheidsproblemen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Bij de meeste bewerkingen: Blootstelling aan inhaleerbaar stof = meest kritische factor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195478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Blootstelling: Direct en Indirect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Twee vormen van risico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DIRECTE blootstelling: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Tijdens verspanende werkzaamheden en werk aan verven/coatings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of damp komt direct vrij bij bewerking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 de buurt staan van iemand die stof produceert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daalt neer op kleding, gereedschap, oppervlakken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Risico's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195478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27432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005493"/>
                </a:solidFill>
              </a:rPr>
              <a:t>Arbeidshygiënische Strategie Piramide</a:t>
            </a:r>
          </a:p>
        </p:txBody>
      </p:sp>
      <p:sp>
        <p:nvSpPr>
          <p:cNvPr id="4" name="Trapezoid 3"/>
          <p:cNvSpPr/>
          <p:nvPr/>
        </p:nvSpPr>
        <p:spPr>
          <a:xfrm>
            <a:off x="1828800" y="1097280"/>
            <a:ext cx="5486400" cy="822960"/>
          </a:xfrm>
          <a:prstGeom prst="trapezoid">
            <a:avLst/>
          </a:prstGeom>
          <a:solidFill>
            <a:srgbClr val="DC35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4. PBM's
</a:t>
            </a:r>
            <a:r>
              <a:rPr sz="1100">
                <a:solidFill>
                  <a:srgbClr val="FFFFFF"/>
                </a:solidFill>
              </a:rPr>
              <a:t>Persoonlijke beschermingsmiddelen</a:t>
            </a:r>
          </a:p>
        </p:txBody>
      </p:sp>
      <p:sp>
        <p:nvSpPr>
          <p:cNvPr id="5" name="Trapezoid 4"/>
          <p:cNvSpPr/>
          <p:nvPr/>
        </p:nvSpPr>
        <p:spPr>
          <a:xfrm>
            <a:off x="2286000" y="2011680"/>
            <a:ext cx="4572000" cy="822960"/>
          </a:xfrm>
          <a:prstGeom prst="trapezoid">
            <a:avLst/>
          </a:prstGeom>
          <a:solidFill>
            <a:srgbClr val="FFC107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3. Individueel
</a:t>
            </a:r>
            <a:r>
              <a:rPr sz="1100">
                <a:solidFill>
                  <a:srgbClr val="FFFFFF"/>
                </a:solidFill>
              </a:rPr>
              <a:t>Werk organisatie</a:t>
            </a:r>
          </a:p>
        </p:txBody>
      </p:sp>
      <p:sp>
        <p:nvSpPr>
          <p:cNvPr id="6" name="Trapezoid 5"/>
          <p:cNvSpPr/>
          <p:nvPr/>
        </p:nvSpPr>
        <p:spPr>
          <a:xfrm>
            <a:off x="2743200" y="2926080"/>
            <a:ext cx="3657600" cy="822960"/>
          </a:xfrm>
          <a:prstGeom prst="trapezoid">
            <a:avLst/>
          </a:prstGeom>
          <a:solidFill>
            <a:srgbClr val="FF9900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2. Collectief
</a:t>
            </a:r>
            <a:r>
              <a:rPr sz="1100">
                <a:solidFill>
                  <a:srgbClr val="FFFFFF"/>
                </a:solidFill>
              </a:rPr>
              <a:t>Afscherming, afzuiging</a:t>
            </a:r>
          </a:p>
        </p:txBody>
      </p:sp>
      <p:sp>
        <p:nvSpPr>
          <p:cNvPr id="7" name="Trapezoid 6"/>
          <p:cNvSpPr/>
          <p:nvPr/>
        </p:nvSpPr>
        <p:spPr>
          <a:xfrm>
            <a:off x="3200400" y="3840480"/>
            <a:ext cx="2743200" cy="822960"/>
          </a:xfrm>
          <a:prstGeom prst="trapezoid">
            <a:avLst/>
          </a:prstGeom>
          <a:solidFill>
            <a:srgbClr val="28A745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>
                <a:solidFill>
                  <a:srgbClr val="FFFFFF"/>
                </a:solidFill>
              </a:rPr>
              <a:t>1. Bron
</a:t>
            </a:r>
            <a:r>
              <a:rPr sz="1100">
                <a:solidFill>
                  <a:srgbClr val="FFFFFF"/>
                </a:solidFill>
              </a:rPr>
              <a:t>Oorzaak wegnemen, vervangen</a:t>
            </a:r>
          </a:p>
        </p:txBody>
      </p:sp>
      <p:sp>
        <p:nvSpPr>
          <p:cNvPr id="8" name="Right Arrow 7"/>
          <p:cNvSpPr/>
          <p:nvPr/>
        </p:nvSpPr>
        <p:spPr>
          <a:xfrm rot="5400000">
            <a:off x="7772400" y="1371600"/>
            <a:ext cx="914400" cy="2743200"/>
          </a:xfrm>
          <a:prstGeom prst="rightArrow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0" y="2286000"/>
            <a:ext cx="1371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08080"/>
                </a:solidFill>
              </a:rPr>
              <a:t>Effectiviteit
↑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117517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45720" y="126661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2" name="TextBox 11">
            <a:hlinkClick r:id="rId3" action="ppaction://hlinksldjump"/>
          </p:cNvPr>
          <p:cNvSpPr txBox="1"/>
          <p:nvPr/>
        </p:nvSpPr>
        <p:spPr>
          <a:xfrm>
            <a:off x="45720" y="161408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3" name="TextBox 12">
            <a:hlinkClick r:id="rId4" action="ppaction://hlinksldjump"/>
          </p:cNvPr>
          <p:cNvSpPr txBox="1"/>
          <p:nvPr/>
        </p:nvSpPr>
        <p:spPr>
          <a:xfrm>
            <a:off x="45720" y="196155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4" name="TextBox 13">
            <a:hlinkClick r:id="rId5" action="ppaction://hlinksldjump"/>
          </p:cNvPr>
          <p:cNvSpPr txBox="1"/>
          <p:nvPr/>
        </p:nvSpPr>
        <p:spPr>
          <a:xfrm>
            <a:off x="45720" y="230902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2309026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hlinkClick r:id="rId6" action="ppaction://hlinksldjump"/>
          </p:cNvPr>
          <p:cNvSpPr txBox="1"/>
          <p:nvPr/>
        </p:nvSpPr>
        <p:spPr>
          <a:xfrm>
            <a:off x="45720" y="265649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5720" y="300397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8" name="TextBox 17">
            <a:hlinkClick r:id="rId8" action="ppaction://hlinksldjump"/>
          </p:cNvPr>
          <p:cNvSpPr txBox="1"/>
          <p:nvPr/>
        </p:nvSpPr>
        <p:spPr>
          <a:xfrm>
            <a:off x="45720" y="33514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19" name="TextBox 18">
            <a:hlinkClick r:id="rId9" action="ppaction://hlinksldjump"/>
          </p:cNvPr>
          <p:cNvSpPr txBox="1"/>
          <p:nvPr/>
        </p:nvSpPr>
        <p:spPr>
          <a:xfrm>
            <a:off x="45720" y="36989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Algemene maatregelen: Good Housekeeping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Basisprincipes voor veilig werken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Goede persoonlijk hygiëne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Besmette kleding niet buiten werkgebied dragen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Secundaire blootstelling voorkomen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Brongerichte maatregelen zijn meest effectief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Stof voorkomen bij de bron = andere maatregelen minder ingrijpend nodig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Persoonlijke hygiëne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Basisregels op de werkplek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NIET eten, drinken of roken bij blootstelling aan stof/dampen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Handen wassen: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Voorafgaande aan eten, drinken, roken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 sanitaire stop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Gezicht wassen indien zichtbaar vervuild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Douchen aanbevolen als haren merkbaar onder stof zitten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5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Kledingprocedure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Voorkomen secundaire blootstelling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a. Overkleding die met stof in aanraking is geweest: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Uittrekken VOOR verlaten werkgebied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Innemen op de werkplek (niet meenemen)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Adembescherming OPHOUDEN bij uittrekken kleding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b. Overkleding NIET schoonblazen met perslucht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c. Wegwerpkleding stofdicht verpakken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30225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Beheersmaatregelen bij stof -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Welke maatregelen voor welke activiteit?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en wirebrush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Opruimwerkzaamheden van grit op grote oppervlakten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Generieke activiteiten: slijpen en/of schuren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Onderhoudsactiviteiten: filters schoonmaken, algemene schoonmaak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Zie Tabel 1 voor specifieke maatregelen per activiteit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Maatregelen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2302258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Verantwoordelijkheden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Wie doet wat?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 HET PERSONEEL: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Handelen in overeenstemming met deze procedure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Verbeteringen voorstellen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LIJNMANAGERS: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Toezicht houden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Integratie procedure op de werkplek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0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RASCI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Rollen en verantwoordelijkheden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R = Responsible - Verantwoordelijk voor uitvoering taak/activiteit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 = Accountable - Eindverantwoordelijke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S = Supportive - Ondersteunende rol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 = To be Consulted - Adviserende rol / raadplegen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 = To be Informed - Wordt geïnformeerd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Zie Tabel 1 RASCI voor specifieke taken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3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RASCI Tabel - Belangrijkste taken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Wie is waarvoor verantwoordelijk?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Voorlichting en onderricht: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HMI: R/A (verantwoordelijk + eindverantwoordelijk)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Vergunningverlener: R (uitvoering)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HSEQ: S (ondersteuning)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Veilige werkwijze handhaven: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HMI: R/A, Vergunningverlener: R, HSEQ: S, Gebruiker: 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Rollen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649727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Werkzaamheden: Gritblasting &amp; Wirebrush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Specifieke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 aan derden voorkomen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Coverall dragen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Gritblasting helm met onafhankelijke adembescherming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 gritstraalwerkzaamheden: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Afschermen gebied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Coverall dragen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Helm + adem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Handschoenen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Opruimwerkzaamheden grit - Opties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Drie opties afhankelijk van situatie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II: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+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Generieke activiteiten: Slijpen &amp; Schuren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Standaard beheersmaatregelen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 dragen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 rondom)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Indirecte blootstelling aan derden voorkomen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Let op: Dit geldt voor ALLE slijp- en schuurwerkzaamheden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0" y="137160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0" y="137160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78040" y="137160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FFP3 filter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58000" y="169164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858000" y="169164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78040" y="169164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Handschoenen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58000" y="201168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0" y="201168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78040" y="201168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Afschermen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58000" y="2331720"/>
            <a:ext cx="228600" cy="228600"/>
          </a:xfrm>
          <a:prstGeom prst="roundRect">
            <a:avLst/>
          </a:prstGeom>
          <a:solidFill>
            <a:srgbClr val="28A74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858000" y="2331720"/>
            <a:ext cx="2286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200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78040" y="2331720"/>
            <a:ext cx="22860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333333"/>
                </a:solidFill>
              </a:rPr>
              <a:t>Afstand houden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Onderhoudsactiviteiten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Filters schoonmaken &amp; algemene schoonmaak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OPTIE II: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FFP3 stoffilter (snuitje)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199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Specifieke aandachtspunten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Waar moet je extra oppassen?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vrijkomen bij: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Gritblasten, machinaal schuren, wirebrushen, afbramen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(Door)slijpen, snijbranden of lassen oppervlakken met chroom-6 verf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Lassen van roestvrijstaal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Verspanende werkzaamheden aan chroom-6 verf/coating: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Alleen met STRIKTE beheersmaatregelen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Aanvullende beheersmaatregelen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Bescherming direct blootgestelde medewerker(s)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Gereedschappen met stofopvang (indien stand-der-techniek)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Aangesloten op stofzuiger of afzuiginstallatie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Lokale (punt) afzuiging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Indien niet mogelijk, ZIE TABEL 2: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Aanvullende chroom-6 specifieke maatregelen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Afhankelijk van type activiteit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1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2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Boren, zagen, losmaken bouten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Relatief lage risico activiteiten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Activiteiten: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Boren van materialen met verf- of coatinglagen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Losmaken van bouten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Zagen van materialen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Maatregelen: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Maak gebruik van ALGEMENE PBM's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4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6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48559" y="914400"/>
            <a:ext cx="38504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</a:rPr>
              <a:t>Cr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Verspanende werkzaamheden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Gritblasten, wirebrushen, schuren, slijpen, snijbranden, lassen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Afschermen werkgebied (circa 5 meters rondom)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Onafhankelijke adembescherming (3m versaflow) OF laskap met verse luchtaanvoer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(Tyvec) coverall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nathouden (5%) gedurende activiteit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AANVULLEND gritblasten/wirebrushen: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Chroom-6: Grit opruimen grote werkplekken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Specifieke opruimwerkzaamheden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Materiaal bevochtigen/nathouden (±5%) gedurende activiteiten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Indien mogelijk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Verseluchtkap (onafhankelijke adembescherming)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Werk handschoenen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1168403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hlinkClick r:id="rId2" action="ppaction://hlinksldjump"/>
          </p:cNvPr>
          <p:cNvSpPr txBox="1"/>
          <p:nvPr/>
        </p:nvSpPr>
        <p:spPr>
          <a:xfrm>
            <a:off x="45720" y="12598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3" name="TextBox 12">
            <a:hlinkClick r:id="rId3" action="ppaction://hlinksldjump"/>
          </p:cNvPr>
          <p:cNvSpPr txBox="1"/>
          <p:nvPr/>
        </p:nvSpPr>
        <p:spPr>
          <a:xfrm>
            <a:off x="45720" y="160731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4" name="TextBox 13">
            <a:hlinkClick r:id="rId4" action="ppaction://hlinksldjump"/>
          </p:cNvPr>
          <p:cNvSpPr txBox="1"/>
          <p:nvPr/>
        </p:nvSpPr>
        <p:spPr>
          <a:xfrm>
            <a:off x="45720" y="195478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5" name="TextBox 14">
            <a:hlinkClick r:id="rId5" action="ppaction://hlinksldjump"/>
          </p:cNvPr>
          <p:cNvSpPr txBox="1"/>
          <p:nvPr/>
        </p:nvSpPr>
        <p:spPr>
          <a:xfrm>
            <a:off x="45720" y="230225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6" name="TextBox 15">
            <a:hlinkClick r:id="rId6" action="ppaction://hlinksldjump"/>
          </p:cNvPr>
          <p:cNvSpPr txBox="1"/>
          <p:nvPr/>
        </p:nvSpPr>
        <p:spPr>
          <a:xfrm>
            <a:off x="45720" y="264973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7" name="TextBox 16">
            <a:hlinkClick r:id="rId7" action="ppaction://hlinksldjump"/>
          </p:cNvPr>
          <p:cNvSpPr txBox="1"/>
          <p:nvPr/>
        </p:nvSpPr>
        <p:spPr>
          <a:xfrm>
            <a:off x="45720" y="299720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2997203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45720" y="334467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45720" y="369214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Chroom-6 bij verhitting RVS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Speciaal aandachtspunt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vrijkomen bij verhitting roestvast staal (RVS)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Calciumhoudend anti-vastloopmiddel aangebracht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Laboratoriumonderzoek toont: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Chroom-6 kan ontstaan bij lagere temperaturen (vanaf 300°C)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Bij contact RVS met calciumhoudende isolatie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Kan voorkomen bij: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Werkwijze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2997202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2" name="TextBox 21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8904" y="914400"/>
            <a:ext cx="444352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 dirty="0">
                <a:solidFill>
                  <a:srgbClr val="FFFFFF"/>
                </a:solidFill>
              </a:rPr>
              <a:t>Cr-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005493"/>
                </a:solidFill>
              </a:rPr>
              <a:t>Tabel 2: Chroom-6 </a:t>
            </a:r>
            <a:r>
              <a:rPr sz="2400" b="1" dirty="0" err="1">
                <a:solidFill>
                  <a:srgbClr val="005493"/>
                </a:solidFill>
              </a:rPr>
              <a:t>specifieke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beheersmaatregelen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bij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verspanende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werkzaamheden</a:t>
            </a:r>
            <a:r>
              <a:rPr sz="2400" b="1" dirty="0">
                <a:solidFill>
                  <a:srgbClr val="005493"/>
                </a:solidFill>
              </a:rPr>
              <a:t> (</a:t>
            </a:r>
            <a:r>
              <a:rPr sz="2400" b="1" dirty="0" err="1">
                <a:solidFill>
                  <a:srgbClr val="005493"/>
                </a:solidFill>
              </a:rPr>
              <a:t>waarbij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stof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kan</a:t>
            </a:r>
            <a:r>
              <a:rPr sz="2400" b="1" dirty="0">
                <a:solidFill>
                  <a:srgbClr val="005493"/>
                </a:solidFill>
              </a:rPr>
              <a:t> </a:t>
            </a:r>
            <a:r>
              <a:rPr sz="2400" b="1" dirty="0" err="1">
                <a:solidFill>
                  <a:srgbClr val="005493"/>
                </a:solidFill>
              </a:rPr>
              <a:t>vrijkomen</a:t>
            </a:r>
            <a:r>
              <a:rPr sz="2400" b="1" dirty="0">
                <a:solidFill>
                  <a:srgbClr val="005493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168399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hlinkClick r:id="rId2" action="ppaction://hlinksldjump"/>
          </p:cNvPr>
          <p:cNvSpPr txBox="1"/>
          <p:nvPr/>
        </p:nvSpPr>
        <p:spPr>
          <a:xfrm>
            <a:off x="45720" y="125983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8" name="TextBox 7">
            <a:hlinkClick r:id="rId3" action="ppaction://hlinksldjump"/>
          </p:cNvPr>
          <p:cNvSpPr txBox="1"/>
          <p:nvPr/>
        </p:nvSpPr>
        <p:spPr>
          <a:xfrm>
            <a:off x="45720" y="160731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9" name="TextBox 8">
            <a:hlinkClick r:id="rId4" action="ppaction://hlinksldjump"/>
          </p:cNvPr>
          <p:cNvSpPr txBox="1"/>
          <p:nvPr/>
        </p:nvSpPr>
        <p:spPr>
          <a:xfrm>
            <a:off x="45720" y="195478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45720" y="2302255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45720" y="2649727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45720" y="2997199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13" name="TextBox 12">
            <a:hlinkClick r:id="rId8" action="ppaction://hlinksldjump"/>
          </p:cNvPr>
          <p:cNvSpPr txBox="1"/>
          <p:nvPr/>
        </p:nvSpPr>
        <p:spPr>
          <a:xfrm>
            <a:off x="45720" y="3344671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Tabellen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3344671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hlinkClick r:id="rId9" action="ppaction://hlinksldjump"/>
          </p:cNvPr>
          <p:cNvSpPr txBox="1"/>
          <p:nvPr/>
        </p:nvSpPr>
        <p:spPr>
          <a:xfrm>
            <a:off x="45720" y="3692143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2" action="ppaction://hlinksldjump"/>
          </p:cNvPr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Referenties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31520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008080"/>
                </a:solidFill>
              </a:rPr>
              <a:t>Gerelateerde documenten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887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1. Werkvergunning procedure - HSE-08-P001.00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2. TRA Procedure - HSE-08-P010.00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01168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3. Persoonlijke beschermingsmiddelen Procedure - HSE-08-P040.00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42316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4. Werkwijze registratie/rapportage mijnbouwchemicaliën - HSE-08-P107.00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83464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5. Redwave Schilders- of IJzerwerkershandboek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46120"/>
            <a:ext cx="7772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FF9900"/>
                </a:solidFill>
              </a:rPr>
              <a:t>• </a:t>
            </a:r>
            <a:r>
              <a:rPr sz="1400">
                <a:solidFill>
                  <a:srgbClr val="333333"/>
                </a:solidFill>
              </a:rPr>
              <a:t>6. HSE Flash - Chroom-6 - HSE-08-W027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4937760"/>
            <a:ext cx="9144000" cy="4572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1181950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3" action="ppaction://hlinksldjump"/>
          </p:cNvPr>
          <p:cNvSpPr txBox="1"/>
          <p:nvPr/>
        </p:nvSpPr>
        <p:spPr>
          <a:xfrm>
            <a:off x="45720" y="127339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4" action="ppaction://hlinksldjump"/>
          </p:cNvPr>
          <p:cNvSpPr txBox="1"/>
          <p:nvPr/>
        </p:nvSpPr>
        <p:spPr>
          <a:xfrm>
            <a:off x="45720" y="162086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5" action="ppaction://hlinksldjump"/>
          </p:cNvPr>
          <p:cNvSpPr txBox="1"/>
          <p:nvPr/>
        </p:nvSpPr>
        <p:spPr>
          <a:xfrm>
            <a:off x="45720" y="196833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6" action="ppaction://hlinksldjump"/>
          </p:cNvPr>
          <p:cNvSpPr txBox="1"/>
          <p:nvPr/>
        </p:nvSpPr>
        <p:spPr>
          <a:xfrm>
            <a:off x="45720" y="231580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7" action="ppaction://hlinksldjump"/>
          </p:cNvPr>
          <p:cNvSpPr txBox="1"/>
          <p:nvPr/>
        </p:nvSpPr>
        <p:spPr>
          <a:xfrm>
            <a:off x="45720" y="266327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8" action="ppaction://hlinksldjump"/>
          </p:cNvPr>
          <p:cNvSpPr txBox="1"/>
          <p:nvPr/>
        </p:nvSpPr>
        <p:spPr>
          <a:xfrm>
            <a:off x="45720" y="301075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9" action="ppaction://hlinksldjump"/>
          </p:cNvPr>
          <p:cNvSpPr txBox="1"/>
          <p:nvPr/>
        </p:nvSpPr>
        <p:spPr>
          <a:xfrm>
            <a:off x="45720" y="335822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2" action="ppaction://hlinksldjump"/>
          </p:cNvPr>
          <p:cNvSpPr txBox="1"/>
          <p:nvPr/>
        </p:nvSpPr>
        <p:spPr>
          <a:xfrm>
            <a:off x="45720" y="370569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1">
                <a:solidFill>
                  <a:srgbClr val="005493"/>
                </a:solidFill>
              </a:rPr>
              <a:t>Referenties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3705694"/>
            <a:ext cx="45720" cy="32004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005493"/>
                </a:solidFill>
              </a:rPr>
              <a:t>Kernpunten - 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0972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Inhaleerbaar stof is de meest kritische factor bij verspanende werkzaamheden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Chroom-6 is kankerverwekkend (categorie 1B) - specifieke maatregelen vereist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Volg de arbeidshygiënische strategie: bron -&gt; collectief -&gt; individueel -&gt; PBM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33172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Good housekeeping en persoonlijke hygiëne zijn essentieel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74320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Draag altijd passende PBM's afhankelijk van de activiteit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15468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Voorkom directe én indirecte blootstelling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5661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Raadpleeg Tabel 1 voor algemene stofmaatregelen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39776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>
                <a:solidFill>
                  <a:srgbClr val="333333"/>
                </a:solidFill>
              </a:rPr>
              <a:t>✓ Raadpleeg Tabel 2 voor chroom-6 specifieke maatregelen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168402"/>
            <a:ext cx="731520" cy="3200400"/>
          </a:xfrm>
          <a:prstGeom prst="rect">
            <a:avLst/>
          </a:prstGeom>
          <a:solidFill>
            <a:srgbClr val="F0F8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hlinkClick r:id="rId2" action="ppaction://hlinksldjump"/>
          </p:cNvPr>
          <p:cNvSpPr txBox="1"/>
          <p:nvPr/>
        </p:nvSpPr>
        <p:spPr>
          <a:xfrm>
            <a:off x="45720" y="125984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Intro</a:t>
            </a:r>
          </a:p>
        </p:txBody>
      </p:sp>
      <p:sp>
        <p:nvSpPr>
          <p:cNvPr id="15" name="TextBox 14">
            <a:hlinkClick r:id="rId3" action="ppaction://hlinksldjump"/>
          </p:cNvPr>
          <p:cNvSpPr txBox="1"/>
          <p:nvPr/>
        </p:nvSpPr>
        <p:spPr>
          <a:xfrm>
            <a:off x="45720" y="160731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Wetgeving</a:t>
            </a:r>
          </a:p>
        </p:txBody>
      </p:sp>
      <p:sp>
        <p:nvSpPr>
          <p:cNvPr id="16" name="TextBox 15">
            <a:hlinkClick r:id="rId4" action="ppaction://hlinksldjump"/>
          </p:cNvPr>
          <p:cNvSpPr txBox="1"/>
          <p:nvPr/>
        </p:nvSpPr>
        <p:spPr>
          <a:xfrm>
            <a:off x="45720" y="195478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Risico's</a:t>
            </a:r>
          </a:p>
        </p:txBody>
      </p:sp>
      <p:sp>
        <p:nvSpPr>
          <p:cNvPr id="17" name="TextBox 16">
            <a:hlinkClick r:id="rId5" action="ppaction://hlinksldjump"/>
          </p:cNvPr>
          <p:cNvSpPr txBox="1"/>
          <p:nvPr/>
        </p:nvSpPr>
        <p:spPr>
          <a:xfrm>
            <a:off x="45720" y="2302258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Maatregelen</a:t>
            </a:r>
          </a:p>
        </p:txBody>
      </p:sp>
      <p:sp>
        <p:nvSpPr>
          <p:cNvPr id="18" name="TextBox 17">
            <a:hlinkClick r:id="rId6" action="ppaction://hlinksldjump"/>
          </p:cNvPr>
          <p:cNvSpPr txBox="1"/>
          <p:nvPr/>
        </p:nvSpPr>
        <p:spPr>
          <a:xfrm>
            <a:off x="45720" y="2649730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Rollen</a:t>
            </a:r>
          </a:p>
        </p:txBody>
      </p:sp>
      <p:sp>
        <p:nvSpPr>
          <p:cNvPr id="19" name="TextBox 18">
            <a:hlinkClick r:id="rId7" action="ppaction://hlinksldjump"/>
          </p:cNvPr>
          <p:cNvSpPr txBox="1"/>
          <p:nvPr/>
        </p:nvSpPr>
        <p:spPr>
          <a:xfrm>
            <a:off x="45720" y="2997202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Werkwijze</a:t>
            </a:r>
          </a:p>
        </p:txBody>
      </p:sp>
      <p:sp>
        <p:nvSpPr>
          <p:cNvPr id="20" name="TextBox 19">
            <a:hlinkClick r:id="rId8" action="ppaction://hlinksldjump"/>
          </p:cNvPr>
          <p:cNvSpPr txBox="1"/>
          <p:nvPr/>
        </p:nvSpPr>
        <p:spPr>
          <a:xfrm>
            <a:off x="45720" y="3344674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Tabellen</a:t>
            </a:r>
          </a:p>
        </p:txBody>
      </p:sp>
      <p:sp>
        <p:nvSpPr>
          <p:cNvPr id="21" name="TextBox 20">
            <a:hlinkClick r:id="rId9" action="ppaction://hlinksldjump"/>
          </p:cNvPr>
          <p:cNvSpPr txBox="1"/>
          <p:nvPr/>
        </p:nvSpPr>
        <p:spPr>
          <a:xfrm>
            <a:off x="45720" y="3692146"/>
            <a:ext cx="6400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 b="0">
                <a:solidFill>
                  <a:srgbClr val="333333"/>
                </a:solidFill>
              </a:rPr>
              <a:t>Referenties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BASF_CONVERTED_TO_TAGS" val="1"/>
</p:tagLst>
</file>

<file path=ppt/theme/theme1.xml><?xml version="1.0" encoding="utf-8"?>
<a:theme xmlns:a="http://schemas.openxmlformats.org/drawingml/2006/main" name="1_Wintershall_Standard2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3399"/>
      </a:accent1>
      <a:accent2>
        <a:srgbClr val="FFCC00"/>
      </a:accent2>
      <a:accent3>
        <a:srgbClr val="FFFFFF"/>
      </a:accent3>
      <a:accent4>
        <a:srgbClr val="000000"/>
      </a:accent4>
      <a:accent5>
        <a:srgbClr val="AAADCA"/>
      </a:accent5>
      <a:accent6>
        <a:srgbClr val="E7B900"/>
      </a:accent6>
      <a:hlink>
        <a:srgbClr val="7EC811"/>
      </a:hlink>
      <a:folHlink>
        <a:srgbClr val="CD0019"/>
      </a:folHlink>
    </a:clrScheme>
    <a:fontScheme name="Wintershall_Standard2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intershall_Standard2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intershall_Standard2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intershall_Standard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Wintershall standard 16_9 ratio.potx [Read-Only]" id="{DDBA4F8B-0941-4439-8D1E-76BC0676C9A8}" vid="{BE46C8A2-9895-4242-A45B-441D68B30AE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B191214FD86488D19A02E07D16A19" ma:contentTypeVersion="8" ma:contentTypeDescription="Een nieuw document maken." ma:contentTypeScope="" ma:versionID="47ff2f3ef8be1dd3380cd6b5ad1ef78c">
  <xsd:schema xmlns:xsd="http://www.w3.org/2001/XMLSchema" xmlns:xs="http://www.w3.org/2001/XMLSchema" xmlns:p="http://schemas.microsoft.com/office/2006/metadata/properties" xmlns:ns2="f5fd463f-1669-46c6-accb-6a4fb2c9511f" targetNamespace="http://schemas.microsoft.com/office/2006/metadata/properties" ma:root="true" ma:fieldsID="e1c6a2b658bf156b3a48ee156d65dc2b" ns2:_="">
    <xsd:import namespace="f5fd463f-1669-46c6-accb-6a4fb2c951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fd463f-1669-46c6-accb-6a4fb2c9511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5EFABD8-1696-4BFB-8978-4C1449D12168}">
  <ds:schemaRefs>
    <ds:schemaRef ds:uri="http://schemas.microsoft.com/office/2006/metadata/propertie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9F6D9EEB-B43C-45F2-B70A-0F790C1B78DA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f5fd463f-1669-46c6-accb-6a4fb2c9511f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91F587-6722-4C2F-9E9C-3F6339FCF17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617f4700-cf5d-451c-b5d7-33c02d7815ca}" enabled="0" method="" siteId="{617f4700-cf5d-451c-b5d7-33c02d7815c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</TotalTime>
  <Words>1836</Words>
  <Application>Microsoft Office PowerPoint</Application>
  <PresentationFormat>On-screen Show (16:9)</PresentationFormat>
  <Paragraphs>497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Wingdings</vt:lpstr>
      <vt:lpstr>1_Wintershall_Standard2</vt:lpstr>
      <vt:lpstr>Titel training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</dc:title>
  <dc:subject>Präsentation Wintershall</dc:subject>
  <dc:creator>Jorick vanGemert</dc:creator>
  <dc:description>Druckfassung</dc:description>
  <cp:lastModifiedBy>Jorick van Gemert</cp:lastModifiedBy>
  <cp:revision>20</cp:revision>
  <dcterms:created xsi:type="dcterms:W3CDTF">2023-12-12T07:04:26Z</dcterms:created>
  <dcterms:modified xsi:type="dcterms:W3CDTF">2026-08-18T10:21:57Z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0x0101003E9B191214FD86488D19A02E07D16A19</vt:lpwstr>
  </property>
  <property fmtid="{D5CDD505-2E9C-101B-9397-08002B2CF9AE}" pid="3" name="Classification_to_AIP">
    <vt:i4>0</vt:i4>
  </property>
</Properties>
</file>