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00000" y="1500000"/>
            <a:ext cx="110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003366"/>
                </a:solidFill>
                <a:latin typeface="Segoe UI"/>
              </a:defRPr>
            </a:pPr>
            <a:r>
              <a:t>Vergaderrapport</a:t>
            </a:r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400" y="200000"/>
            <a:ext cx="1371600" cy="1229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0" sz="2000">
                <a:solidFill>
                  <a:srgbClr val="1F2937"/>
                </a:solidFill>
                <a:latin typeface="Segoe UI"/>
              </a:defRPr>
            </a:pPr>
            <a:r>
              <a:t>REACH_2026_voor_de_HSEQ_adviseur.m4a</a:t>
            </a:r>
          </a:p>
          <a:p>
            <a:pPr>
              <a:spcAft>
                <a:spcPts val="600"/>
              </a:spcAft>
              <a:defRPr b="0" sz="1600">
                <a:solidFill>
                  <a:srgbClr val="1F2937"/>
                </a:solidFill>
                <a:latin typeface="Segoe UI"/>
              </a:defRPr>
            </a:pPr>
            <a:r>
              <a:t>14-08-2026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1" sz="1400">
                <a:solidFill>
                  <a:srgbClr val="1F2937"/>
                </a:solidFill>
                <a:latin typeface="Segoe UI"/>
              </a:defRPr>
            </a:pPr>
            <a:r>
              <a:t>JvG Consultancy —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Samenvatting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Deze transcriptie betreft geen klassieke besluitvormende vergadering, maar een educatieve deep-dive-audio (podcastformaat) met twee sprekers: een gastheer/interviewer en een expert op het gebied van REACH/CLP, gericht op de professional die als HSEQ-adviseur in de zware chemie werkt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De gastheer opent met het beeld van een chemische fabriek en stelt dat het meest kwetsbare onderdeel niet de technologie is, maar het web van Europese regelgeving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De expert schetst hoe ECHA (in de transcriptie ook als 'EGA'/'Acha' weergegeven) in Helsinki de scheidsrechter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Kern van REACH is de volledige omkering van de bewijslast: 'no data, no market'; wie meer dan 1 ton per jaar produceert of importeert, moet een loodzwaar registratiedossier indienen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Dit heeft geleid tot een database van ruim 23.000 geregistreerde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CLP wordt gepositioneerd als het communicatie-instrument dat REACH-data vertaalt naar pictogrammen, H&amp;P-zinnen en het veiligheidsinformatieblad (SDS), treffend vergeleken met een 'felle waarschuwingssticker'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Daarna duiken de sprekers in downstream-user-verplichtingen: binnen 12 maanden na ontvangst van een uitgebreid SDS moeten risicobeheersmaatregelen zijn geïmplementeerd; bij een niet-ondersteund gebruik geldt een meldtermijn van 6 maanden bij ECHA, met als opties ketencommunicatie met de leverancier of een eigen Downstream User Chemical Safety Report (DU CSR) ter bescherming van bedrijfsgeheimen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Verder aan bod: SVHC's (kandidaatslijst, Bijlage XIV-autorisaties met sunset dates, Bijlage XVII-restricties), regrettable substitution (BPA/BPS-voorbeeld), ECHA's groepsbeoordeling via de Integrated Regulatory Strategy, de hiërarchie van beheersmaatregelen (substitutie, dan techniek, dan pas PBM's), de SCIP-database bij meer dan 0,1% SVHC en PCN/UFI-meldingen (deadlines 2021 consument, 2024 industrieel)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Deelnemers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12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000"/>
                <a:gridCol w="4000000"/>
                <a:gridCol w="4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Naam/Rol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Functie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Bijdrage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gastheer / podcastpresentator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Interviewer / medepresentator, treedt op als advocaat van de duivel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Stuurt de structuur van het gesprek, stelt kritische doorvragen (o.a. over concurrentiepositie en lekkage van intellectueel eigendom bij PCN-meldingen), formuleert leesbare analogieën (REACH als 'antecedenteonderzoek', CLP als 'waarschuwingssticker'), vat samen en spreekt de slotscène in.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expert / medepresentator (REACH-CLP-specialist)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Kennisexpert Europese chemieregelgeving en HSEQ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Doet de feitelijke uitleg: bewijslastomkering ('no data, no market'), 1-tonsdrempel, 23.000+ geregistreerde stoffen, downstream-user-verplichtingen, deadlines van 12 en 6 maanden, DU CSR, SVHC-traject (kandidaatslijst, Bijlage XIV/XVII, sunset dates), regrettable substitution, groepsbeoordeling, SCIP-database, PCN/UFI en de limited submission met 24/7 noodnummer. Formuleert de vier slotadviezen.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Onderwerpen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Context: de veranderde rol van de HSEQ-adviseur in 2026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Van achteraf controleren van helmen naar strategische rol in het senior management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Spanningsveld tussen commerciële innovatiedrang en het compliance-apparaat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Eén gemiste deadline of fout SDS kan leiden tot productiestops, boetes en veiligheidsrisico's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REACH: het 'no data, no market'-principe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Vóór REACH lag de bewijslast bij overheden (belastingbetaler betaalde het onderzoek); REACH draaide dit 180 graden om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Bij productie of import van meer dan 1 ton per jaar is een registratiedossier verplicht, anders geen EU-markttoegang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Resultaat: database met meer dan 23.000 geregistreerde stoffen; ECHA in Helsinki is de 'scheidsrechter'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CLP als communicatiesysteem (pictogrammen, H&amp;P-zinnen, SDS) (positief)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CLP vertaalt harde REACH-data (o.a. toxicologische waarden) naar de werkvloer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Bepaalt pictogrammen op tankauto's, H&amp;P-zinnen op etiketten en opbouw van het veiligheidsinformatieblad (SDS)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Zonder REACH-data geen betrouwbare classificatie en dus geen legale CLP-labeling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Rollen in de keten: fabrikant/importeur versus downstream user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Fabrikant/importeur bouwt het dure registratiedossier; downstream user (meestal de zware chemie: mengen van harsen, lijmen) is consument van data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Leverancier stuurt uitgebreid SDS (e-SDS) met blootstellingsscenario's mee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SDS behandelen als 'administratief vinkje' (pdf opslaan) is een gigantische valkuil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Onderwerpen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De 12-maandstermijn voor implementatie van risicobeheersmaatregelen (negatief)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Downstream user heeft exact 12 maanden na ontvangst van het SDS om risicobeheersmaatregelen te implementeren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Nieuw blootstellingsscenario (bijv. alleen gesloten systemen i.p.v. open reactievaten) kan miljoeneninvesteringen in afzuiging en leidingwerk vergen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Weigerende directie riskeert inspectie en stillegging; 'we doen het al twintig jaar zo' geldt in 2026 niet meer — REACH-data is leidend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Niet-ondersteund gebruik: 6-maandstermijn en DU CSR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Binnen 6 maanden na ontvangst van het SDS moet een niet-ondersteund gebruik bij ECHA worden gemeld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Optie 1: ketencommunicatie met leverancier — risico op lekkage van bedrijfsgeheim aan concurrenten die bij dezelfde leverancier kopen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Optie 2: eigen Downstream User Chemical Safety Report (DU CSR) op eigen kosten met toxicologen, rechtstreeks naar ECHA — beschermt IP maar vereist extreme proactiviteit van HSEQ richting R&amp;D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SVHC's, autorisatie en sunset dates (negatief)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SVHC's (kankerverwekkend, mutageen, hormoonverstorend) staan op de kandidaatslijst; doorstroom naar Bijlage XIV (autorisatie) of Bijlage XVII (restrictie)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Bijlage XIV geeft een sunset date: daarna is gebruik illegaal, tenzij autorisatie is verleend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Autorisatie is geen recht maar tijdelijke uitzondering: bewijs dat sociaal-economische voordelen opwegen tegen risico's én dat er geen technisch of economisch haalbaar alternatief is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Regrettable substitution en ECHA's groepsbeoordeling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Klassiek voorbeeld: BPA vervangen door BPS leverde 'BPA-vrije' maar alsnog schadelijke producten op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Via de Integrated Regulatory Strategy beoordeelt ECHA stoffen in groepen op chemische ruggengraat — vluchten naar een 'giftig neefje' is niet meer mogelijk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Substitutie is altijd stap 1 in de hiërarchie van beheersmaatregelen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Onderwerpen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Hiërarchie van beheersmaatregelen en de PBM-valkuil (negatief)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Volgorde: substitutie → technische controles (gesloten systemen, afzuiging) → pas als laatste redmiddel PBM's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Trots op operators in dikke hesmatpakken is eigenlijk een 'zwaktebod': het gevaar is niet bij de bron weggenomen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Signaalwaarde voor directie: PBM-afhankelijkheid = falende bronbeheersing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SCIP-database en afvalstoffenwetgeving (positief)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Meldplicht zodra een product meer dan 0,1% SVHC bevat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Gekoppeld aan afvalstoffenwetgeving: afvalverwerkers moeten weten wat zij recyclen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Doel: voorkomen dat onbewust giftige stoffen in nieuwe producten terechtkomen; keten transparant houden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Handhaving: PCN-meldingen en UFI-code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Deadlines: 2021 voor consumentenmengsels, 2024 voor industriële mengsels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UFI-code op elk etiket stelt antigifcentra in staat binnen seconden de samenstelling te identificeren bij een ongeluk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Handhaving is in 2026 sterk aangescherpt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Limited submission: IP-bescherming voor industriële mengsels (positief)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Alleen voor mengsels voor industrieel gebruik: exacte concentraties/samenstelling (sectie 3 SDS) hoeven niet volledig in de centrale database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Harde voorwaarde: lokaal noodnummer 24/7 bereikbaar, met iemand die direct in de landstaal met de behandelend arts van het antigifcentrum kan communiceren én toegang heeft tot interne systemen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Strategische balans tussen R&amp;D-bescherming en medische veiligheid; aanzienlijke investering maar 'strategisch slim'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Onderwerpen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Slotbeschouwing: 'one substance, one assessment' en radicale transparantie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Europese trend naar één enkele beoordeling over REACH, cosmetica en voeding heen — massale transparante database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Open vraag: wordt regeldruk de ondergang ten opzichte van werelddelen zonder regels, of de ultieme motor van groene innovatie?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Kernacties uit de slot Samenvatting: (1) rol in keten glashelder, (2) deadlines van 6 en 12 maanden scherp monitoren, (3) innoveren om SVHC's te vermijden en in groepen kijken, (4) slim gebruik van limited submissions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Beslissingen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2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000"/>
                <a:gridCol w="4000000"/>
                <a:gridCol w="4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Beslissing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Door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Rationale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Rol in de keten (fabrikant/importeur versus downstream user) per stof glashelder vaststellen — dit bepaalt welke regels en verplichtingen gelden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expert → Beide sprekers (consensus in slot Samenvatting, punt 1)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wet maakt een vlijmscherp onderscheid tussen rollen; elke misinterpretatie leidt direct tot non-compliance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deadlines van 6 maanden (melding niet-ondersteund gebruik bij ECHA) en 12 maanden (implementatie risicobeheersmaatregelen uit e-SDS) structureel monitoren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expert → Beide sprekers (consensus in slot Samenvatting, punt 2)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klok start zodra het SDS in de inbox landt; missen leidt tot stillegging door inspectie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Proactief innoveren om SVHC's te vermijden, met beoordeling van stoffen in chemische groepen in plaats van individueel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expert → Beide sprekers (consensus in slot Samenvatting, punt 3)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ECHA's groepsaanpak dicht de route van regrettable substitution af; substitutie is stap 1 in de beheersmaatregelenhiërarchie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Als industrieel bedrijf gebruikmaken van limited submissions voor PCN-meldingen om recepturen en bedrijfsgeheimen te bewaken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expert → Beide sprekers (consensus in slot Samenvatting, punt 4)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Beschermt het intellectueel eigendom tegen lekkage (o.a. naar Aziatische concurrenten) terwijl medische veiligheid gewaarborgd blijft via het 24/7 noodnummer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PBM's worden geaccepteerd als laatste redmiddel; bronbeheersing (substitutie en technische maatregelen) heeft voorrang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expert → De gastheer ('helemaal mee eens')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Trots op beschermende pakken is een zwaktebod: het geeft toe dat het gevaar bij de bron niet is weggenomen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Actiepunten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000"/>
                <a:gridCol w="3000000"/>
                <a:gridCol w="3000000"/>
                <a:gridCol w="3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Eigenaar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Deadline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Prioriteit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Een SDS-ontvangstregister met automatische deadline-tracking opzetten, zodat de 12-maandstermijn voor implementatie van risicobeheersmaatregelen uit elk ontvangen e-SDS wordt gemonitord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HSEQ-adviseur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Direct, doorlopend (12 maanden na ontvangst van elk nieuw/gewijzigd SDS)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Inventarisatie opstellen van niet-ondersteunde gebruiken (nieuwe R&amp;D-toepassingen die niet in meegeleverde blootstellingsscenario's staan) en waar nodig de ECHA-melding indienen of een DU CSR opstellen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HSEQ-adviseur samen met R&amp;D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Binnen 6 maanden na ontvangst van het betreffende 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Jaarlijkse (en bij elke lijstupdate) SVHC-screening van het volledige inkoopportfolio tegen de kandidaatslijst, Bijlage XIV en Bijlage XVII, inclusief analyse op chemische familie/groepsniveau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HSEQ-adviseur samen met inkoop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Kwartaalsgewijs controleren; direct na elke ECHA-lijstupdate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 kritische stoffen op de autorisatielijst (Bijlage XIV) een autorisatiedossier voorbereiden: sociaal-economische batenanalyse plus bewijs dat er geen technisch of economisch haalbaar alternatief is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HSEQ-adviseur en directie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Ruim vóór de sunset date van de betreffende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Haalbaarheidsonderzoek limited submission voor PCN-meldingen, inclusief het opzetten van een 24/7 bereikbaar lokaal noodnummer met een deskundige die de landstaal spreekt en toegang heeft tot interne samenstellingsdata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HSEQ-adviseur samen met operations/directie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 (voor de eerstvolgende PCN-meldingsronde)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Evaluatie van de PBM-afhankelijkheid per productielijn en een meerjarenplan opstellen voor bronbeheersing (gesloten systemen, afzuiging, leidingwerk) dan wel substitutie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Plantmanager samen met HSEQ-adviseur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Controleren en waar nodig actualiseren van SCIP-meldingen voor alle producten die meer dan 0,1% SVHC bevatten, gekoppeld aan afval- en recyclagestroominformatie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HSEQ/product compliance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Het opgebouwde 'kennisdossier REACH 2026' documenteren en intern delen met HSEQ-team, plantmanagement en R&amp;D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HSEQ-adviseur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Korte termijn (niet gespecificeerd)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laag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Risico's &amp; Vervolgstappen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⚠️ Risico's: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Missen van de 12-maandstermijn voor implementatie van risicobeheersmaatregelen uit een ontvangen e-SDS, met stillegging van fabrieksdelen door inspectie als gevolg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Missen van de 6-maandsmeldtermijn bij ECHA voor niet-ondersteunde gebruiken, waardoor innovatieve toepassingen illegaal worden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Stoffen op de kandidaatslijst die doorschuiven naar Bijlage XIV met sunset date: zonder tijdig autorisatiedossier wordt het gebruik hard illegaal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Lekkende bedrijfsgeheimen bij ketencommunicatie met leveranciers die ook aan concurrenten leveren, of bij volledige PCN-indiening in centrale databases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Regrettable substitution: het vervangen van een verboden stof door een chemisch verwante stof die door ECHA's groepsbeoordeling alsnog in één keer met de hele familie wordt verboden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➡️ Vervolgstappen: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1. Het beloofde 'kennisdossier REACH 2026' formaliseren tot een intern naslagwerk met de vier kernacties uit de slot Samenvatting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2. Een rollen-in-de-keten-matrix opstellen voor alle ingekochte stoffen (fabrikant/importeur versus downstream user per stof)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3. Een monitoringproces bouwen waarin elke SDS-ontvangst direct een 6- en 12-maandsdeadline activeert met eigenaren en escalatiepad naar plantmanager en directie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4. Structurele samenwerking tussen HSEQ en R&amp;D institutionaliseren om niet-ondersteunde gebruiken vroegtijdig te signaleren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5. Een substitutieprogramma opzetten dat vooruitloopt op de SVHC-kandidaatslijst en ECHA's groepsbeoordelingen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6. Haalbaarheidsstudie limited submission inclusief 24/7-noodnummerorganisatie laten uitvoeren en voorleggen aan de directie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Vergadereffectiviteit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2000">
                <a:solidFill>
                  <a:srgbClr val="1F2937"/>
                </a:solidFill>
                <a:latin typeface="Segoe UI"/>
              </a:defRPr>
            </a:pPr>
            <a:r>
              <a:t>Score: 8/10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✅ Sterke punten: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Heldere didactische opbouw: van basisprincipes (REACH/CLP) naar complexe onderwerpen (autorisatie, PCN, limited submission)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Concreet en specifiek: harde getallen en deadlines (1 ton/jaar, 23.000+ stoffen, 12 maanden, 6 maanden, 0,1% SVHC, deadlines 2021/2024)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Sterke, memorabele analogieën (REACH als antecedenteonderzoek, SVHC-lijst als Most Wanted-poster, CLP als waarschuwingssticker) die complexe stof onthoudbaar maken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Echte kritische interactie: de gastheer levert fundamentele pushback over concurrentiepositie en IP-lekkage, waarmee de businessrelevantie wordt geborgd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Expliciete slot Samenvatting met vier direct toepasbare kernacties voor de professional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Bedoeld voor directe praktische inzet: 'zodat je direct met zelfvertrouwen aan de slag kunt als HSEQ-adviseur'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🔧 Verbeterpunten: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Geen formele besluitvorming: er zijn geen eigenaren, budgetten of harde deadlines aan de aanbevelingen gekoppeld (typisch voor een podcast, minder voor een werksessie)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Volledig hypothetisch: geen concrete casus, bedrijfsnaam of stof-voorbeelden uit de eigen organisatie, waardoor vertaling naar de eigen fabriek aan de luisteraar blijft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Transcriptiekwaliteit veroorzaakt onnauwkeurigheden: ECHA wordt wisselend als 'EGA', 'Acha' en 'Escha' weergegeven, en 'e-SDS' als 'ISDS' — kan bij lezers verwarring stichten over de correcte termen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Geen verwijzingen naar specifieke wetsartikelen, ECHA-guidancedocumenten of bronnen voor verdieping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De strategische slotvraag (transparantie versus concurrentiepositie) blijft onbeantwoord zonder vervolgafspraak of onderzoeksopdracht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00000" y="1500000"/>
            <a:ext cx="110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003366"/>
                </a:solidFill>
                <a:latin typeface="Segoe UI"/>
              </a:defRPr>
            </a:pPr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400" y="200000"/>
            <a:ext cx="1371600" cy="1229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3200">
                <a:solidFill>
                  <a:srgbClr val="1F2937"/>
                </a:solidFill>
                <a:latin typeface="Segoe UI"/>
              </a:defRPr>
            </a:pPr>
            <a:r>
              <a:t>JvG Consultancy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0" sz="2000">
                <a:solidFill>
                  <a:srgbClr val="1F2937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0" sz="1200">
                <a:solidFill>
                  <a:srgbClr val="1F2937"/>
                </a:solidFill>
                <a:latin typeface="Segoe UI"/>
              </a:defRPr>
            </a:pPr>
            <a:r>
              <a:t>Generated: 14-08-2026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