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64592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PGS-15 Compliance Phoenix Metals</a:t>
            </a:r>
          </a:p>
          <a:p>
            <a:pPr>
              <a:defRPr sz="2400">
                <a:solidFill>
                  <a:srgbClr val="3B82F6"/>
                </a:solidFill>
              </a:defRPr>
            </a:pPr>
            <a:r>
              <a:t>Management Briefing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26 april 2026  |  JvG Consultancy</a:t>
            </a:r>
          </a:p>
        </p:txBody>
      </p:sp>
      <p:pic>
        <p:nvPicPr>
          <p:cNvPr id="3" name="Picture 2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029200"/>
            <a:ext cx="1223889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2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1. Bedrijfsprofiel Phoenix Metals</a:t>
            </a:r>
          </a:p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2. Wettelijk kader &amp; PGS 15:2025</a:t>
            </a:r>
          </a:p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3. Veiligheidsniveaus &amp; drempelwaarden</a:t>
            </a:r>
          </a:p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4. Compatibiliteitsmatrix</a:t>
            </a:r>
          </a:p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5. Kritieke bevinding: niet-compliant</a:t>
            </a:r>
          </a:p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6. Voorgestelde oplossing</a:t>
            </a:r>
          </a:p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7. Maatregelenoverzicht</a:t>
            </a:r>
          </a:p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8. Brandpreventie</a:t>
            </a:r>
          </a:p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9. Actiepunten</a:t>
            </a:r>
          </a:p>
          <a:p>
            <a:pPr>
              <a:spcAft>
                <a:spcPts val="600"/>
              </a:spcAft>
              <a:defRPr sz="1600">
                <a:solidFill>
                  <a:srgbClr val="000000"/>
                </a:solidFill>
              </a:defRPr>
            </a:pPr>
            <a:r>
              <a:t>• 10. Vragen &amp; contact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3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Bedrijfsprofiel Phoenix Metals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058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B82F6"/>
                </a:solidFill>
              </a:defRPr>
            </a:pPr>
            <a:r>
              <a:t>Locatie: IJmuiden (pilotfaciliteit)  |  6 stoffen  |  300L ADR klasse 8  |  ~390 kg totaal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645920"/>
          <a:ext cx="109728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587828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Stof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ADR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PG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Volume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Verpakking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NaOH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100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4×25 jerrycan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H₂SO₄ 75%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II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30 l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3×10 jerrycan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H₂SO₄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70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7×10 jerrycan</a:t>
                      </a:r>
                    </a:p>
                  </a:txBody>
                  <a:tcPr/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H₂SO₄ 25%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II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100 l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4×25 jerrycan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Aluminum sulfate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5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2×2.5 canister</a:t>
                      </a:r>
                    </a:p>
                  </a:txBody>
                  <a:tcPr/>
                </a:tc>
              </a:tr>
              <a:tr h="58783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Calcium oxide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N/A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10 kg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2×5 canister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4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Wettelijk Kader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</a:defRPr>
            </a:pPr>
            <a:r>
              <a:t>• PGS 15:2025 — Primaire richtlijn opslag verpakte gevaarlijke stoffen (238 pp)</a:t>
            </a:r>
          </a:p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</a:defRPr>
            </a:pPr>
            <a:r>
              <a:t>• Omgevingswet (Bbl/Bkl) — Brandcompartimentering, externe veiligheidsafstanden</a:t>
            </a:r>
          </a:p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</a:defRPr>
            </a:pPr>
            <a:r>
              <a:t>• Arbowet (Arbobesluit art. 4.1c) — RI&amp;E verplicht, veilige werkomstandigheden</a:t>
            </a:r>
          </a:p>
          <a:p>
            <a:pPr>
              <a:spcAft>
                <a:spcPts val="600"/>
              </a:spcAft>
              <a:defRPr sz="1800">
                <a:solidFill>
                  <a:srgbClr val="000000"/>
                </a:solidFill>
              </a:defRPr>
            </a:pPr>
            <a:r>
              <a:t>• ADR — Transportclassificatie als basis voor opslagklasse-indeling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5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Veiligheidsniveaus &amp; Drempelwaarden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188720"/>
          <a:ext cx="109728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82296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Niveau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Volume ADR 8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Wbdbo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Blussysteem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Detectie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Basis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&lt;10.000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Bbl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Niet verplicht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Niet verplicht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VN-B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10-20.000 kg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60 min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Verplicht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Verplicht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VN-A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&gt;20.000 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60-90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VBB (M96)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PAC/RAC doormelding</a:t>
                      </a: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PM = BASIS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~390 kg ✅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Bbl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Niet verplicht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Niet verplicht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6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Compatibiliteitsmatrix (Tabel 9, Bijlage E)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188720"/>
          <a:ext cx="109728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10287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Combinatie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Scheiding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Niveau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Toelichting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NaOH ↔ H₂SO₄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✅ 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A (apart compart.)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Zuur+Base = exotherm ⚠️</a:t>
                      </a:r>
                    </a:p>
                  </a:txBody>
                  <a:tcPr/>
                </a:tc>
              </a:tr>
              <a:tr h="10287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H₂SO₄ ↔ CaO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✅ JA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Zuur+base (CaO sterk basisch)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NaOH ↔ Al₂(SO₄)₃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✅ 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Base+zout, beoordeling vereist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41148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C2626"/>
                </a:solidFill>
              </a:defRPr>
            </a:pPr>
            <a:r>
              <a:t>⚠️ ADR 8 ↔ ADR 8 = scheidingstype A — geldt ONGEACHT veiligheidsniveau!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EF2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7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DC2626"/>
                </a:solidFill>
              </a:defRPr>
            </a:pPr>
            <a:r>
              <a:t>⚠️ Kritieke Bevinding: NIET-COMPLIANT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DC2626"/>
                </a:solidFill>
              </a:defRPr>
            </a:pPr>
            <a:r>
              <a:t>• NaOH 50% (base) en H₂SO₄ (zuur) staan OP DEZELFDE RACK</a:t>
            </a:r>
          </a:p>
          <a:p>
            <a:pPr>
              <a:spcAft>
                <a:spcPts val="600"/>
              </a:spcAft>
              <a:defRPr sz="1700">
                <a:solidFill>
                  <a:srgbClr val="DC2626"/>
                </a:solidFill>
              </a:defRPr>
            </a:pPr>
            <a:r>
              <a:t>• Tabel 9 vereist: scheidingstype A (apart brandcompartiment)</a:t>
            </a:r>
          </a:p>
          <a:p>
            <a:pPr>
              <a:spcAft>
                <a:spcPts val="600"/>
              </a:spcAft>
              <a:defRPr sz="1700">
                <a:solidFill>
                  <a:srgbClr val="DC2626"/>
                </a:solidFill>
              </a:defRPr>
            </a:pPr>
            <a:r>
              <a:t>• Risico: exotherme reactie bij menging → hitte, spatten, giftige dampen</a:t>
            </a:r>
          </a:p>
          <a:p>
            <a:pPr>
              <a:spcAft>
                <a:spcPts val="600"/>
              </a:spcAft>
              <a:defRPr sz="1700">
                <a:solidFill>
                  <a:srgbClr val="DC2626"/>
                </a:solidFill>
              </a:defRPr>
            </a:pPr>
            <a:r>
              <a:t>• Referentie: PGS 15 Bijlage E, Tabel 9, M35</a:t>
            </a:r>
          </a:p>
          <a:p>
            <a:pPr>
              <a:spcAft>
                <a:spcPts val="600"/>
              </a:spcAft>
              <a:defRPr sz="1700">
                <a:solidFill>
                  <a:srgbClr val="DC2626"/>
                </a:solidFill>
              </a:defRPr>
            </a:pPr>
            <a:r>
              <a:t>• Ondergrens niet van toepassing — scheiding geldt ALTIJD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8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Voorgestelde Oplossing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Zone 1: NaOH 50% → aparte lekbak, gemarkeerd vak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Zone 2: H₂SO₄ (alle concentraties) → aparte lekbak, gemarkeerd vak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Calcium oxide apart van H₂SO₄ (A-scheiding)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Minimaal 2 meter vrije afstand tussen beide vakken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Investering: €5.000 - €15.000 (lekbakken, markering, kleine aanpassingen)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E.3 uitzondering: &lt;10.000 kg → scheiding via 2 m afstand toegestaan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9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Maatregelenoverzicht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097280"/>
          <a:ext cx="109728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37407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Maatregel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M-nummer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7407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Stoffenscheiding (Tabel 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❌ NIET COMPLIANT</a:t>
                      </a:r>
                    </a:p>
                  </a:txBody>
                  <a:tcPr/>
                </a:tc>
              </a:tr>
              <a:tr h="37407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Vloeistofopvang (lekbakken)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M30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⚠️ Toetsen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7407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Ventilatie (gasophoping)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⚠️ Toetsen</a:t>
                      </a:r>
                    </a:p>
                  </a:txBody>
                  <a:tcPr/>
                </a:tc>
              </a:tr>
              <a:tr h="37407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Opslagvoorziening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M2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⚠️ Toetsen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7407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Werkvoorraad regeling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⚠️ Toetsen</a:t>
                      </a:r>
                    </a:p>
                  </a:txBody>
                  <a:tcPr/>
                </a:tc>
              </a:tr>
              <a:tr h="37407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Botsbeveiliging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M77/M78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⚠️ Toetsen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7407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Brandcompartiment opp.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✅ OK</a:t>
                      </a:r>
                    </a:p>
                  </a:txBody>
                  <a:tcPr/>
                </a:tc>
              </a:tr>
              <a:tr h="37407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Noodplan + deskundigheid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M85/M86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⚠️ Toetsen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7407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Verpakkingsintegriteit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M36/M45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⚠️ Toetsen</a:t>
                      </a:r>
                    </a:p>
                  </a:txBody>
                  <a:tcPr/>
                </a:tc>
              </a:tr>
              <a:tr h="37408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SDS beschikbaarheid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M85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⚠️ Toetsen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10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Brandpreventie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ADR 8 stoffen bij Phoenix Metals zijn ONBRANDBAAR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Basisveiligheidsniveau volstaat — geen aanvullende brandmaatregelen vereist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D8-D12 (brandwerendheid/blussing) niet van toepassing bij &lt;10.000 kg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Max brandcompartiment: 1.000 m² — ruim voldoende voor huidige opslag</a:t>
            </a:r>
          </a:p>
          <a:p>
            <a:pPr>
              <a:spcAft>
                <a:spcPts val="600"/>
              </a:spcAft>
              <a:defRPr sz="1700">
                <a:solidFill>
                  <a:srgbClr val="000000"/>
                </a:solidFill>
              </a:defRPr>
            </a:pPr>
            <a:r>
              <a:t>• Advies: bewaar deze marge bij toekomstige schaalvergroting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182880"/>
            <a:ext cx="713935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99999"/>
                </a:solidFill>
              </a:defRPr>
            </a:pPr>
            <a:r>
              <a:t>11  |  JvG Consultancy  |  26 april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96012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Actiepunten — Top 5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188720"/>
          <a:ext cx="109728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858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Actie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Eigenaar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Deadline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Stoffenscheiding realiseren (NaOH ↔ H₂SO₄)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Facility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4 weken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Lekbakken aanschaffen + plaatsen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Facility Manager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2 weken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SDS-map samenstellen (6 stoffen)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HSE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2 weken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Noodplan opstellen + personeel instrueren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HSE Officer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6 weken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CaO apart opslaan van H₂SO₄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Facility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000000"/>
                          </a:solidFill>
                        </a:defRPr>
                      </a:pPr>
                      <a:r>
                        <a:t>2 weken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vg-consultancy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029200"/>
            <a:ext cx="1223889" cy="10972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011680"/>
            <a:ext cx="10058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t>Bedankt</a:t>
            </a:r>
          </a:p>
          <a:p>
            <a:pPr>
              <a:defRPr sz="2800">
                <a:solidFill>
                  <a:srgbClr val="3B82F6"/>
                </a:solidFill>
              </a:defRPr>
            </a:pPr>
            <a:r>
              <a:t>Vragen?</a:t>
            </a:r>
          </a:p>
          <a:p>
            <a:br/>
            <a:pPr>
              <a:defRPr sz="1600">
                <a:solidFill>
                  <a:srgbClr val="FFFFFF"/>
                </a:solidFill>
              </a:defRPr>
            </a:pPr>
            <a:r>
              <a:t>JvG Consultancy</a:t>
            </a:r>
            <a:br/>
            <a:r>
              <a:t>info@jvgconsultancy.nl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