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78" r:id="rId29"/>
    <p:sldId id="279" r:id="rId30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9.xml"/><Relationship Id="rId3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Segoe UI"/>
              </a:defRPr>
            </a:pPr>
            <a:r>
              <a:t>REACH Kennisdossier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BBCCDD"/>
                </a:solidFill>
                <a:latin typeface="Segoe UI"/>
              </a:defRPr>
            </a:pPr>
            <a:r>
              <a:t>Registratie, Evaluatie, Autorisatie en Restrictie van Chemische Stoffen</a:t>
            </a:r>
          </a:p>
          <a:p>
            <a:pPr>
              <a:defRPr sz="1600">
                <a:solidFill>
                  <a:srgbClr val="99AABB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88036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899AA"/>
                </a:solidFill>
                <a:latin typeface="Segoe UI"/>
              </a:defRPr>
            </a:pPr>
            <a:r>
              <a:t>JvG Consultancy | April 2026 | Versie 1.0</a:t>
            </a:r>
          </a:p>
          <a:p>
            <a:pPr>
              <a:defRPr sz="1300">
                <a:solidFill>
                  <a:srgbClr val="8899AA"/>
                </a:solidFill>
                <a:latin typeface="Segoe UI"/>
              </a:defRPr>
            </a:pPr>
            <a:r>
              <a:t>Case Study: Phoenix Metals IJmuiden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Agenda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137160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38988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Introductie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7190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Wat is REACH, doelstellingen, scope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33172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42316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235000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Kernproces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67919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Registratie, evaluatie, stoffenidentificatie, SVHC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329184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38328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31012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3931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Bijlage XIV/XVII, SDS, data-deling</a:t>
            </a:r>
          </a:p>
        </p:txBody>
      </p:sp>
      <p:sp>
        <p:nvSpPr>
          <p:cNvPr id="22" name="Oval 21"/>
          <p:cNvSpPr/>
          <p:nvPr/>
        </p:nvSpPr>
        <p:spPr>
          <a:xfrm>
            <a:off x="914400" y="425196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434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7360" y="427024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Praktijk &amp; Actualiteit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5994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SCIP, UK REACH, Phoenix Metals case study</a:t>
            </a:r>
          </a:p>
        </p:txBody>
      </p:sp>
      <p:sp>
        <p:nvSpPr>
          <p:cNvPr id="26" name="Oval 25"/>
          <p:cNvSpPr/>
          <p:nvPr/>
        </p:nvSpPr>
        <p:spPr>
          <a:xfrm>
            <a:off x="914400" y="521208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523036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Key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55955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Kernpunten en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Wat is REACH?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 werking getreden: 1 juni 2007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 toepassing in alle EU/EER-lidstaten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de industrie bewijst veiligheid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Verving 40+ bestaande chemische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 (Helsinki)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REACH = R-E-A-C-H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 — Registratie van stoffen ≥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 — Evaluatie door ECHA en 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 — Autorisatie voor SVHC's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 — CHemische 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 — Restrictie van gevaarlijke stoffen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0624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2007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In werking getreden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20624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Vervangen richtlijnen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20624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100.000+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Geregistreerde stoffen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206240"/>
            <a:ext cx="237744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9E0B"/>
                </a:solidFill>
                <a:latin typeface="Segoe UI"/>
              </a:defRPr>
            </a:pPr>
            <a:r>
              <a:t>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EU-lidstaten + EER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Waarom REACH belangrijk is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🛡️ Gezondheidsbescherming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werknemers en consumenten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Risicobeheersing blootstelling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risicobeoordelingen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Preventie beroepsziekten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🌍 Milieubescherming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Voorkoming bodem- en waterverontreiniging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PBT/vPvB-stoffen strikt gereguleerd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stimulans groene chemie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afvalbeheersing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🏛️ Markttoegang EU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geen registratie = geen verkoop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Gelijke speelveld voor alle bedrijven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Harmonisatie binnen EU/EER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Internationale normering (GHS)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319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0233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Niet-naleving = boetes, marktuitsluiting en aansprakelijkheid bij ongevallen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846320"/>
            <a:ext cx="112471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937760"/>
            <a:ext cx="54864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Doelstellingen REACH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349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menselijke gezondheid en milieu tegen chemische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Verbetering concurrentiepositie EU chemische industrie door innovatie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Vrije handel in chemische stoffen binnen interne markt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Bevordering alternatieve methoden (vermindering dierproeven)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Het REACH Proces — Overzicht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246888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1. REGISTRATIE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Stoffen ≥ 1 ton/jaar</a:t>
            </a:r>
            <a:br/>
            <a:r>
              <a:t>indienen bij ECHA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5468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468880" cy="18288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2. EVALUATIE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ECHA beoordeelt</a:t>
            </a:r>
            <a:br/>
            <a:r>
              <a:t>veiligheid dossier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8932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9360" y="1645920"/>
            <a:ext cx="2468880" cy="182880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3. AUTORISATIE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SVHC's vereisen</a:t>
            </a:r>
            <a:br/>
            <a:r>
              <a:t>expliciete toestemming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2396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0" y="1645920"/>
            <a:ext cx="2468880" cy="1828800"/>
          </a:xfrm>
          <a:prstGeom prst="round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4. RESTRICTIE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Beperking/verbod</a:t>
            </a:r>
            <a:br/>
            <a:r>
              <a:t>gevaarlijke stoffen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931920"/>
            <a:ext cx="1124712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023360"/>
            <a:ext cx="54864" cy="19202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40690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Principe: "No Data, No Market"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443484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 verantwoordelijkheid voor het aantonen van veiligheid ligt bij de industrie (fabrikanten/importeurs)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Informatie over gevaren en risico's wordt doorgegeven in de toeleveringsketen via 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 gebruikers moeten hun gebruik rapporteren en risicobeheersmaatregelen toepassen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coördineert; nationale overheden handhaven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 — Drempelwaarden &amp; Tonnagebands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743200"/>
                <a:gridCol w="30175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Informatie-eis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Typische 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 —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aanvullend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 (wel safe use)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€5.000 — €15.000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— 100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(ged.)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(incl. blootstellingsscenario's)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€30.000 — €80.000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—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€80.000 — €200.000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&gt; 1.000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bijlagen VII — X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(volledig)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€200.000 — €500.000+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34747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💡 Tip: Hoe hoger de tonnage, hoe uitgebreider de informatie-eisen en kosten — vroegtijdige planning is essentieel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48056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Drempelwaarde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Registratieplicht geldt vanaf 1 ton/jaar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Per fabrikant of importeur afzonderlijk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Tussenstoffen (art. 18): verlicht regime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Monomeren in polymeren: volledige registratie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480560"/>
            <a:ext cx="54864" cy="16459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Gevolgen niet-registratie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mag niet op de markt worden gebracht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Nationale handhaving: boetes en sancties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Aansprakelijkheid bij ongevallen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Reputatieschade en klantverlies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Registratiestappen — Stap voor Stap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Stoffenidentificatie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CAS-nummer, IUPAC-naam, samenstelling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28016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Volumebepaling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Jaarlijkse tonnage per stof berekenen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56032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Gegevensverzameling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Fysisch-chemische, tox. en ecotox.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56032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Data-deling (SIEF)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Gegevens uitwisselen met andere registranten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4048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Chemische Veiligheidsbeoordeling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CSA/CSR bij ≥ 10 ton/jaar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4048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0936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Dossier in IUCLID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Technisch dossier opstellen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12064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Indiening REACH-IT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Dossier indienen + registratiebijdrage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512064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Bevestiging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Registratienummer ontvangen van ECHA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Stoffenidentificatie &amp; Classificatie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4747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Identificatiemiddel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Unieke numerieke identificatie (Chemical Abstracts Service)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EC-nummer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Europees identificatienummer (EINECS/ELINCS)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IUPAC-naam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Systematische chemische 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SMILES/InChI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Structurele representaties molecuulstructuur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Zuiverheid, bestanddelen, onzuiverheden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280160"/>
          <a:ext cx="5486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3716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Gevaarsklasse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Voorbeelden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Signalwoord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Fysieke 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Ontvlambaar, explosief, oxiderend, gas onder druk (17 klassen incl. 2019)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Gezondheidsgevaren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Acute toxiciteit, CMR, STOT, endocriene disruptie 2023 (11 klassen)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Milieugevaren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Aquatisch, endocriene disruptie, PBT/vPvB, PMT/vPvM (4+ klassen, 2023)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657600"/>
          <a:ext cx="50292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74320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GHS01 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Explosief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GHS02 🔥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GHS03 🔥⭕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Oxiderend (vlam boven cirkel)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GHS04 🫙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Gas onder druk (gascilinder)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GHS05 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217920" y="365760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GHS06 💀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Giftig (acuut cat. 1-3)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GHS07 ❗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Gezondheidsgevaar (irritatie, sensibiliserend)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GHS08 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Ernstig gezondheidsgevaar (CMR, STOT)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GHS09 🐟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Milieugevaar (aquatisch)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0624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F0000"/>
                </a:solidFill>
                <a:latin typeface="Calibri"/>
              </a:defRPr>
            </a:pPr>
            <a:r>
              <a:t>⚠️ CLP pictogrammen zijn RUITVORMIG (diamant): witte achtergrond, rode rand — onderscheid met oud oranje vierkant systeem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91440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CLP Pictogrammen — GHS01 t/m GHS09 (EU Verordening 1272/2008)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Ontplofbaar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9072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632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Ontvlambaar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0944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950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Oxiderend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2816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1376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Gassen onder_x000B_druk</a:t>
            </a:r>
            <a:br/>
            <a:r>
              <a:t>Gassen onder_x000B_druk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04688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3248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Bijtend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6560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Giftig</a:t>
            </a:r>
            <a:br/>
            <a:r>
              <a:t>Giftig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8432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36992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Acute_x000B_gezondheids-_x000B_effecten</a:t>
            </a:r>
            <a:br/>
            <a:r>
              <a:t>Acute_x000B_gezondheids-_x000B_effecten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90304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Ernstig_x000B_gezondheidsgevaar</a:t>
            </a:r>
            <a:br/>
            <a:r>
              <a:t>Ernstig_x000B_gezondheidsgevaar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52176" y="2185416"/>
            <a:ext cx="868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GHS09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60736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Milieugevaarlijk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5760" y="2743200"/>
            <a:ext cx="3657600" cy="3520440"/>
          </a:xfrm>
          <a:prstGeom prst="roundRect">
            <a:avLst/>
          </a:prstGeom>
          <a:solidFill>
            <a:srgbClr val="E8F0F8"/>
          </a:solidFill>
          <a:ln w="12700">
            <a:solidFill>
              <a:srgbClr val="007B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5760" y="2779776"/>
            <a:ext cx="3657600" cy="54864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Fysieke gevaren (17 klassen)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3246120"/>
            <a:ext cx="32918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333333"/>
                </a:solidFill>
                <a:latin typeface="Calibri"/>
              </a:defRPr>
            </a:pPr>
            <a:r>
              <a:t>• Explosieven (GHS01)</a:t>
            </a:r>
            <a:br/>
            <a:r>
              <a:t>• Ontvlambare gassen/vloeistoffen/stoffen (GHS02)</a:t>
            </a:r>
            <a:br/>
            <a:r>
              <a:t>• Oxiderende gassen/vloeistoffen/stoffen (GHS03)</a:t>
            </a:r>
            <a:br/>
            <a:r>
              <a:t>• Gassen onder druk (GHS04)</a:t>
            </a:r>
            <a:br/>
            <a:r>
              <a:t>• Corrosief t.o.v. metalen (GHS05)</a:t>
            </a:r>
            <a:br/>
            <a:r>
              <a:t>• Zelfreactieve stoffen, pyrofore stoffen</a:t>
            </a:r>
            <a:br/>
            <a:r>
              <a:t>• Zelfverwarmende stoffen, organische peroxiden</a:t>
            </a:r>
            <a:br/>
            <a:r>
              <a:t>• Stoffen die H₂O → ontvlambaar gas</a:t>
            </a:r>
            <a:br/>
            <a:r>
              <a:t>• Spuitbussen, gedesensibiliseerde explosieven (2019)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51960" y="2743200"/>
            <a:ext cx="3657600" cy="3520440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51960" y="2779776"/>
            <a:ext cx="365760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348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Gezondheidsgevaren (11 klassen)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34840" y="3246120"/>
            <a:ext cx="32918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333333"/>
                </a:solidFill>
                <a:latin typeface="Calibri"/>
              </a:defRPr>
            </a:pPr>
            <a:r>
              <a:t>• Acute toxiciteit (GHS06/GHS07)</a:t>
            </a:r>
            <a:br/>
            <a:r>
              <a:t>• Huidcorrosie/-irritatie (GHS05/GHS07)</a:t>
            </a:r>
            <a:br/>
            <a:r>
              <a:t>• Ernstig oogletsel/oogirritatie</a:t>
            </a:r>
            <a:br/>
            <a:r>
              <a:t>• Respiratoire/huidgevoeligheid</a:t>
            </a:r>
            <a:br/>
            <a:r>
              <a:t>• Erfelijke mutageniciteit (GHS08)</a:t>
            </a:r>
            <a:br/>
            <a:r>
              <a:t>• Carcinogeniciteit (GHS08)</a:t>
            </a:r>
            <a:br/>
            <a:r>
              <a:t>• Reproductietoxiciteit (GHS08)</a:t>
            </a:r>
            <a:br/>
            <a:r>
              <a:t>• STOT SE / STOT RE (GHS08)</a:t>
            </a:r>
            <a:br/>
            <a:r>
              <a:t>• Aspiratiegevaar</a:t>
            </a:r>
            <a:br/>
            <a:r>
              <a:t>• 🆕 Endocriene disruptie (2023)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60" y="2743200"/>
            <a:ext cx="3657600" cy="3520440"/>
          </a:xfrm>
          <a:prstGeom prst="roundRect">
            <a:avLst/>
          </a:prstGeom>
          <a:solidFill>
            <a:srgbClr val="E8F5E9"/>
          </a:solidFill>
          <a:ln w="1270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138160" y="2779776"/>
            <a:ext cx="3657600" cy="54864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210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Milieugevaren (4 klassen + ozon)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21040" y="3246120"/>
            <a:ext cx="32918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333333"/>
                </a:solidFill>
                <a:latin typeface="Calibri"/>
              </a:defRPr>
            </a:pPr>
            <a:r>
              <a:t>• Aquatisch milieu — acuut/chronisch (GHS09)</a:t>
            </a:r>
            <a:br/>
            <a:r>
              <a:t>• 🆕 Endocriene disruptie milieu (2023)</a:t>
            </a:r>
            <a:br/>
            <a:r>
              <a:t>• 🆕 PBT / vPvB (2023)</a:t>
            </a:r>
            <a:br/>
            <a:r>
              <a:t>• 🆕 PMT / vPvM (2023)</a:t>
            </a:r>
            <a:br/>
            <a:r>
              <a:t>• Ozonlaagaantastende stoffen</a:t>
            </a:r>
            <a:br/>
            <a:br/>
            <a:r>
              <a:t>Totaal: 32 gevaarklassen</a:t>
            </a:r>
            <a:br/>
            <a:r>
              <a:t>(incl. 2019/2023 uitbreidingen)</a:t>
            </a:r>
          </a:p>
        </p:txBody>
      </p:sp>
      <p:pic>
        <p:nvPicPr>
          <p:cNvPr id="45" name="Picture 44" descr="gh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640080" cy="640080"/>
          </a:xfrm>
          <a:prstGeom prst="rect">
            <a:avLst/>
          </a:prstGeom>
        </p:spPr>
      </p:pic>
      <p:pic>
        <p:nvPicPr>
          <p:cNvPr id="46" name="Picture 45" descr="ghs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72" y="1280160"/>
            <a:ext cx="640080" cy="640080"/>
          </a:xfrm>
          <a:prstGeom prst="rect">
            <a:avLst/>
          </a:prstGeom>
        </p:spPr>
      </p:pic>
      <p:pic>
        <p:nvPicPr>
          <p:cNvPr id="47" name="Picture 46" descr="ghs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944" y="1280160"/>
            <a:ext cx="640080" cy="640080"/>
          </a:xfrm>
          <a:prstGeom prst="rect">
            <a:avLst/>
          </a:prstGeom>
        </p:spPr>
      </p:pic>
      <p:pic>
        <p:nvPicPr>
          <p:cNvPr id="48" name="Picture 47" descr="ghs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816" y="1280160"/>
            <a:ext cx="640080" cy="640080"/>
          </a:xfrm>
          <a:prstGeom prst="rect">
            <a:avLst/>
          </a:prstGeom>
        </p:spPr>
      </p:pic>
      <p:pic>
        <p:nvPicPr>
          <p:cNvPr id="49" name="Picture 48" descr="ghs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688" y="1280160"/>
            <a:ext cx="640080" cy="640080"/>
          </a:xfrm>
          <a:prstGeom prst="rect">
            <a:avLst/>
          </a:prstGeom>
        </p:spPr>
      </p:pic>
      <p:pic>
        <p:nvPicPr>
          <p:cNvPr id="50" name="Picture 49" descr="ghs0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560" y="1280160"/>
            <a:ext cx="640080" cy="640080"/>
          </a:xfrm>
          <a:prstGeom prst="rect">
            <a:avLst/>
          </a:prstGeom>
        </p:spPr>
      </p:pic>
      <p:pic>
        <p:nvPicPr>
          <p:cNvPr id="51" name="Picture 50" descr="ghs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8432" y="1280160"/>
            <a:ext cx="640080" cy="640080"/>
          </a:xfrm>
          <a:prstGeom prst="rect">
            <a:avLst/>
          </a:prstGeom>
        </p:spPr>
      </p:pic>
      <p:pic>
        <p:nvPicPr>
          <p:cNvPr id="52" name="Picture 51" descr="ghs0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0304" y="1280160"/>
            <a:ext cx="640080" cy="640080"/>
          </a:xfrm>
          <a:prstGeom prst="rect">
            <a:avLst/>
          </a:prstGeom>
        </p:spPr>
      </p:pic>
      <p:pic>
        <p:nvPicPr>
          <p:cNvPr id="53" name="Picture 52" descr="ghs0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2176" y="128016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100584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Classificatiesystemen: CLP vs ADR vs ADN vs IMDG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188720"/>
          <a:ext cx="11430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468880"/>
                <a:gridCol w="2468880"/>
                <a:gridCol w="2468880"/>
                <a:gridCol w="2560320"/>
              </a:tblGrid>
              <a:tr h="36576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CLP (EC 1272/2008)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IMDG Code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Werkplek / Consument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Wegvervoer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Binnenvaart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Zeevaart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Vorm etiket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Ruit (diamant)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Kleuren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Wit + rode rand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Oranje achtergrond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Blauw/wit + oranje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Verschillend per klasse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Nummering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GHS01–GHS09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Signalering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Signalwoord (Gevaar/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Waarschuwing)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(boven/onder)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ADN-bepalingen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marine pollutant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Wettelijke basis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 CLP Verordening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ADR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ADN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IMDG Code (IMO)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Beheerder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539496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02B5C"/>
                </a:solidFill>
                <a:latin typeface="Calibri"/>
              </a:defRPr>
            </a:pPr>
            <a:r>
              <a:t>CLP: GHS05 Corrosief</a:t>
            </a:r>
            <a:br/>
            <a:r>
              <a:t>Wit + rode rand (werkplek)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4572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/>
            </a:pPr>
            <a:r>
              <a:t>➡️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4389120"/>
            <a:ext cx="1005840" cy="457200"/>
          </a:xfrm>
          <a:prstGeom prst="rect">
            <a:avLst/>
          </a:prstGeom>
          <a:solidFill>
            <a:srgbClr val="FF8C0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4846320"/>
            <a:ext cx="1005840" cy="365760"/>
          </a:xfrm>
          <a:prstGeom prst="rect">
            <a:avLst/>
          </a:prstGeom>
          <a:solidFill>
            <a:srgbClr val="FF8C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/>
            </a:pPr>
            <a:r>
              <a:t>UN 1824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530352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04000"/>
                </a:solidFill>
                <a:latin typeface="Calibri"/>
              </a:defRPr>
            </a:pPr>
            <a:r>
              <a:t>ADR: Klasse 8</a:t>
            </a:r>
            <a:br/>
            <a:r>
              <a:t>UN 1824 (NaOH)</a:t>
            </a:r>
            <a:br/>
            <a:r>
              <a:t>Oranje rechthoek (transport)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4297680"/>
            <a:ext cx="7132320" cy="1920240"/>
          </a:xfrm>
          <a:prstGeom prst="roundRect">
            <a:avLst/>
          </a:prstGeom>
          <a:solidFill>
            <a:srgbClr val="FFF8E1"/>
          </a:solidFill>
          <a:ln w="1905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4334256"/>
            <a:ext cx="713232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44348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Case Study Phoenix Metals — Dubbele classificatie verplicht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4754880"/>
            <a:ext cx="6766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333333"/>
                </a:solidFill>
                <a:latin typeface="Calibri"/>
              </a:defRPr>
            </a:pPr>
            <a:r>
              <a:t>• NaOH: CLP GHS05 + ADR Klasse 8, UN 1824</a:t>
            </a:r>
            <a:br/>
            <a:r>
              <a:t>• H₂S: CLP GHS02/06/08 + ADR Klasse 2.3, UN 1053</a:t>
            </a:r>
            <a:br/>
            <a:r>
              <a:t>• H₂SO₄: CLP GHS05 + ADR Klasse 8, UN 1830</a:t>
            </a:r>
            <a:br/>
            <a:r>
              <a:t>• HgCl₂: CLP GHS06/08/09 + ADR Klasse 6.1, UN 1624</a:t>
            </a:r>
            <a:br/>
            <a:r>
              <a:t>⚠️ Petrochemie/metalen: CLP werkplek + ADR transport = BEIDE verplicht</a:t>
            </a:r>
          </a:p>
        </p:txBody>
      </p:sp>
      <p:pic>
        <p:nvPicPr>
          <p:cNvPr id="17" name="Picture 16" descr="gh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297680"/>
            <a:ext cx="54864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SVHC &amp; Kandidaatlijst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Wat zijn SVHC's? (Zeer Zorgwekkende Stoffen)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CMR — Carcinogeen, Mutageen, Reproductietoxisch (cat. 1A/1B)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 — Persistent, Bioaccumulatief, Toxisch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vPvB — Zeer persistent, Zeer bioaccumulatief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 en equivalente zorgniveau (art. 57(f))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Kandidaatlijst bevat medio 2025 &gt; 240 stoffen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Art. 33 — Verplichtingen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SVHC &gt; 0,1% in voorwerp → ontvanger informeren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Consumenten hebben recht op informatie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Art. 7(2): Notificatie aan ECHA bij &gt;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Weg naar Bijlage XIV (autorisatielijst) via Kandidaatlijst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Sunset date → stof alleen nog met autorisatie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32004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Reden 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 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(carc. cat. 1B)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XIV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Bisfenol A (BPA)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80-05-7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Endocriene stoornis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 (Pb)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7439-92-1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Reprotox cat. 1A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Carcinogeen cat. 1A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XVII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 (bepaalde)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vPvB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 / restrictie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Evaluatie door ECHA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Dossierbeoordeling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Compliance checks: controle technische volledigheid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Testvoorstelbeoordeling: noodzaak dierproeven (art. 40)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Derden hebben 45 dagen tijd voor alternatieve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kan aanvullende informatie 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onnodige dierproeven voorkomen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Stoffenbeoordeling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Lidstaten selecteren stoffen voor verdere 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Criteria: vermoeden onaanvaardbare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Hoge volumes (hoge tonnagebands)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Structuurverwantschap met bekende probleemstoffen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Exposure van kwetsbare populaties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480560"/>
            <a:ext cx="54864" cy="14630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262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Verplichtingen voor bedrijven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Registratiedossiers up-to-date houden (art. 22, UO 2020/1435)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Coöperatief omgaan met testvoorstellen: alternatieven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Voldoen aan besluiten: aanvullende tests of risicobeheersing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 veranderingen (volume, gevaren, toepassingen): dossier bijwerken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Autorisatie — Bijlage XIV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Wanneer is autorisatie nodig?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staat op Bijlage XIV (autorisatielijst)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Vanaf sunset date: alleen gebruiken met autorisatie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Aanvraag minimaal 18 maanden vóór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Autorisatie is tijdelijk: 5 — 15 jaar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Aanvraagproces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1. Verifieer stof op Bijlage XIV +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2. Onderzoek alternatieven (Substitution Plan)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3. Stel analyserapport 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4. Dien aanvraag in via REACH-IT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5. ECHA advies → Europese Commissie beslist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54864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Voorbereiding analyserapport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€150.000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ECHA-verwerkingsbijdrage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 €70.000+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18 — 36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Betrokkenheid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— 15 jaar (verlenging mogelijk)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17920" y="384048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4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Substitutie: het doel van autorisatie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34340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Aantonen dat risico's adequaat beheerst zijn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Onderzoeken of geschikte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Substitutieplan opstellen als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Motiveren waarom alternatieven niet worden toegepast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Restrictie — Bijlage XVII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restrictie?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Beperking/verbod op vervaardiging, handel en gebruik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 betrekking hebben op: stof, mengsel, voorwerp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Specifieke toepassingen of gebruiksvormen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Uitgebreid instrument ter bescherming gezondheid/milieu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16459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Restrictieproces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Lidstaat dient restrictiedossier in bij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Openbare raadpleging: 6 maanden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RAC + SEAC brengen advies uit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Europese Commissie neemt definitief besluit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47472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Type 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Kenmerken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(uitzonderingen)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Diverse overgangsregelingen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sinds 2005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Universele restrictie (voorgesteld)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 behandeling sinds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(toepassingsafhankelijk)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concentratie 0,1%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cat.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in consumentenproducten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Uitzonderingen met toestemming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Nikkel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Beperking migratielimiet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0,5 µg/cm²/week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Veiligheidsinformatiebladen (SDS)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029200" cy="544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29768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Sectie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Inhoud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Identificatie stof/mengsel en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Mogelijke gevaren (classificatie, H/P-zinnen)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Eerste-hulpmaatregelen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Brandblusmaatregelen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Maatregelen bij onopzettelijke vrijgifte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Hanteren en opslaan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Afvoer van 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Vervoerinformatie (ADR/RID/IMDG)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Voorschriften (regelgeving)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5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28016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141732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Uitgebreid SDS (eSDS)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178308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bij ≥ 10 ton/jaar + gevaarlijk (of PBT/vPvB)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 blootstellingsscenario's (exposure scenarios)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Operationele voorwaarden en risicobeheersmaatregelen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DNEL/DMEL (mens) en PNEC (milieu) waarden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Advies downstream gebruiker over risicobeheersing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84048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397764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Wanneer is een SDS verplicht?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34340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Stof/mengsel geclassificeerd als gevaarlijk (CLP)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PBT- of vPvB-stof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op Kandidaatlijst (SVHC) in concentratie ≥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 format: Verordening EU 2020/878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Bijwerken bij nieuwe informatie of gewijzigde classificatie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Data-deling &amp; Consortiums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SIEF — Substance Information Exchange Forum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forum voor alle registranten dezelfde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gegevens delen, dubbel werk voorkomen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Dierproeven zoveel mogelijk delen/vermijden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Opt-in of opt-out voor specifieke studies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Vertrouwelijkheidsregime voor bedrijfsgevoelige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LoA — Letter of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Document waarmee een bedrijf toegang krijgt tot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Verkregen van lead registrant of consortium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Bevat: toxicologische, ecotoxicologische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Kostenbesparing: data niet zelf genereren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Essentieel voor bedrijven zonder eigen dataset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97680"/>
            <a:ext cx="54864" cy="182880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Gezamenlijke indiening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Lead registrant dient gezamenlijk dossier in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Co-registranten verwijzen naar lead dossier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Besparing op testkosten en dossieropstelling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Consortiumlidmaatschap: €15.000 — €40.000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297680"/>
            <a:ext cx="54864" cy="1828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Voordelen consortium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 door data-deling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Toegang tot bestaande toxicologische datasets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Gezamenlijke chemische veiligheidsbeoordeling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Expertise en ondersteuning bij indiening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SCIP Database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SCIP?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Substances of Concern In articles as such or in complex objects (Products)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EU-database met SVHC's in voorwerpen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circulaire economie — stoffen van zorg traceerbaar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Onderdeel van afvalbeleid: weten wat er in afval zit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Wie moet melden?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Producenten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Importeurs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Assemblateurs van complexe objecten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Leveranciers van voorwerpen (art. 33 verplichting)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NIET: producenten/importeurs stoffen/mengsels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38912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SCIP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Database naam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389120"/>
            <a:ext cx="2377440" cy="54864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6D00"/>
                </a:solidFill>
                <a:latin typeface="Segoe UI"/>
              </a:defRPr>
            </a:pPr>
            <a:r>
              <a:t>&gt; 0,1%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SVHC drempelwaarde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38912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ECHA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Beheerder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38912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2021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Meldplicht ingegaan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UK REACH — Post-Brexit Verschillen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480560"/>
                <a:gridCol w="448056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EU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UK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Bevoegde instantie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 (Helsinki)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 (Health and Safety Executive)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IT-systeem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ECHA-databases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substance 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EU-registratie geldt in EU/EER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UK-registratie nodig voor UK-markt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CLP (EG 1272/2008)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CLP (gewijzigde versie)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Kandidaatlijst (240+ stoffen)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Kandidaatlijst (overname EU-lijst)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Voor de UK-markt is een aparte UK REACH-registratie vereist — EU-registratie geldt NIET in het VK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Praktische implicaties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Bedrijven die in zowel EU als VK leveren: dubbele registratie nodig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UK REACH IT portaal: submit.ukreacht.com — Nederlandse helpdesk: chemischestoffengoedgeregeld.nl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Phoenix Metals — Case Study</a:t>
            </a:r>
          </a:p>
          <a:p>
            <a:pPr>
              <a:defRPr sz="1400">
                <a:solidFill>
                  <a:srgbClr val="BBCCDD"/>
                </a:solidFill>
                <a:latin typeface="Segoe UI"/>
              </a:defRPr>
            </a:pPr>
            <a:r>
              <a:t>Vanadium-elektrolyten uit staalslakken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Over Phoenix Metals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Vervaardigt vanadium-elektrolyten uit staalslakken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Toepassing: batterijopslag (VRFB — Vanadium Redox Flow)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Locatie: IJmuiden (staalindustrie cluster)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Pilot plant: huidige productie &lt;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Opschaling: Demonstrator (1-10t) en Commercieel (&gt;10t)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45720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Periode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Activiteiten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Mijlpaal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Stoffeninventarisatie, volumebepaling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compleet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3-6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Data-verzameling, SIEF, LoA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Dataset compleet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7-10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CSR, blootstellingsscenario's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 gereed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11-12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IUCLID, indiening ECHA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Dossier ingediend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13-15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SDS-update, training,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 compliant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17920" y="1280160"/>
          <a:ext cx="53035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103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Bereik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Externe toxicoloog/consultant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€80.000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Consortiumlidmaatschap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€15.000 — €40.000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ECHA-registratiebijdrage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€10.000 — €30.000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Aanvullende testen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€20.000 — €100.000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Interne kosten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€25.000 — €40.000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Totaal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€120.000 — €290.000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Tonnage Scenario's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329184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Pilot Plant (&lt; 1 ton/jaar)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directe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Downstream-gebruiker verplichtingen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opvolgen, RI&amp;E, PBM, WIK-kaarten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minimaal (intern HSE)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LAAG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Aanbeveling: begin voorbereiding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32918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Demonstrator (1-10 ton/jaar)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aanvullend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CSR, wel safe use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€25.000 — €80.000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GEMIDDELD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 maanden vóór drempel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32918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Commercieel (&gt; 10 ton/jaar)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met volledige CSA en CSR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VIII + IX (+ X bij ≥100t)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CSR met blootstellingsscenario's + eSDS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€80.000 — €250.000+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HOOG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 essentieel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5120640"/>
          <a:ext cx="112471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57607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Phoenix Metals 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Pilot (&lt; 1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Downstream gebruiker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 opvolgen, RI&amp;E, PBM, WIK-kaarten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Demonstrator (1-10 t/j)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(vanadium)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REACH-registratie + downstream hulpstoffen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Commercieel (&gt; 10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met CSA/CSR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REACH + eSDS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Chemicaliënregister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2286000"/>
                <a:gridCol w="1371600"/>
                <a:gridCol w="640080"/>
                <a:gridCol w="914400"/>
                <a:gridCol w="73152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Chemische 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ADR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Sodium hydroxide,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75%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25%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Aluminum sulfate 18H₂O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7784-31-8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Calcium oxide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kg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✅ Alle 6 chemicaliën zijn geregistreerd door leveranciers — Phoenix Metals heeft downstream-gebruikersverplichtingen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Downstream-gebruikersverplichtingen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 en beschikbaar houden voor werknemers | RI&amp;E TOX uitvoeren | PBM voorzien | WIK-kaarten up-to-date houden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07BC0"/>
                </a:solidFill>
                <a:latin typeface="Calibri"/>
              </a:defRPr>
            </a:pPr>
            <a:r>
              <a:t>📋 Dubbele classificatie: CLP GHS-code (werkplek) + ADR Klasse/UN-nr (transport) — beide verplicht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Actuele Ontwikkelingen 2025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CLP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gevaarsklassen geïntroduceerd (2024-2025)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stoornissen: versterkte classificatie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PFAS: specifieke classificatie-eisen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Digitale etikettering pilot gestart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Nanomaterialen: verfijnde criteria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ECHA Enforcement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Verhoogde handhavingsactiviteiten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Focus op downstream-gebruikers compliance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SCIP database: steeds meer meldingen verwacht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compliance checks opgevoerd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restrictievoorstellen in behandeling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Sustainability &amp; Circulair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Green Deal: chemicaliënbeleid versterkt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CSS (Chemicals Strategy for Sustainability)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Essential use concept geïntroduceerd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Circulaire economie: nadruk op stofbeheersing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Generic risk approach voor consumentenproducten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Belangrijke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universele restrictie: verwachte beslissing 2025-2026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CLP verordening update: implementatie 2025-2027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Kandidaatlijst updates: 2x per 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IUCLID 6 updates: continue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review: gepland evaluatie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Key Takeaways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23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3716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13533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REACH is de belangrijkste EU-verordening voor chemische stoffen — "no data, no market"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031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0848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Registratieplicht geldt vanaf 1 ton/jaar — kosten stijgen exponentieel met tonnage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3464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81635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SVHC's (240+) vereisen extra communicatie, notificatie en mogelijk autorisatie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56616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4787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Phoenix Metals pilot (&lt; 1t): geen registratieplicht, maar voorbereiding is essentieel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251960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9768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27939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Bij opschaling (≥ 1t): REACH-registratie nodig — budget €25.000 — €290.000 afhankelijk van scenario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" y="49834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292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0109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Alle 6 chemicaliën op het terrein zijn geregistreerd door leveranciers — downstream-verplichtingen gelden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" y="571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7424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Consortium-aansluiting bespaart kosten en tijd — start voorbereiding minimaal 12 maanden vóór drempel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Segoe UI"/>
              </a:defRPr>
            </a:pPr>
            <a:r>
              <a:t>Vragen &amp; Discussie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83464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JvG Consultancy</a:t>
            </a:r>
          </a:p>
          <a:p>
            <a:pPr>
              <a:defRPr sz="1600">
                <a:solidFill>
                  <a:srgbClr val="BBCCDD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defRPr sz="1200"/>
            </a:pP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ECHA — REACH: echa.europa.eu/regulations/reach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NL Helpdesk: chemischestoffengoedgeregeld.nl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Vanadium Consortium: vanadiumconsortium.com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