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MT Ownership and Responsibility (incl. PBZO)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4114800"/>
            <a:ext cx="105156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defRPr sz="1600">
                <a:solidFill>
                  <a:srgbClr val="1F2937"/>
                </a:solidFill>
              </a:defRPr>
            </a:pPr>
            <a:r>
              <a:t>TR-303-06</a:t>
            </a:r>
          </a:p>
          <a:p>
            <a:pPr>
              <a:defRPr sz="1600">
                <a:solidFill>
                  <a:srgbClr val="1F2937"/>
                </a:solidFill>
              </a:defRPr>
            </a:pPr>
            <a:r>
              <a:t>Versie 1.0 | 28 april 2026</a:t>
            </a:r>
          </a:p>
          <a:p>
            <a:pPr>
              <a:defRPr sz="1600">
                <a:solidFill>
                  <a:srgbClr val="1F2937"/>
                </a:solidFill>
              </a:defRPr>
            </a:pPr>
            <a:r>
              <a:t>Doelgroep: MT (Managing Director, Ops Manager, HSE Manager, Maintenance Manager)</a:t>
            </a:r>
          </a:p>
          <a:p>
            <a:pPr>
              <a:defRPr sz="1600">
                <a:solidFill>
                  <a:srgbClr val="1F2937"/>
                </a:solidFill>
              </a:defRPr>
            </a:pPr>
            <a:r>
              <a:t>Duur: ~45 min</a:t>
            </a:r>
          </a:p>
          <a:p>
            <a:pPr>
              <a:defRPr sz="1600">
                <a:solidFill>
                  <a:srgbClr val="1F2937"/>
                </a:solidFill>
              </a:defRPr>
            </a:pPr>
            <a:r>
              <a:t>Wettelijk: Arbowet art. 3, Seveso III, NTA 8620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Agenda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1. Visible Leadership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2. MT Verantwoordelijkheden conform PBZO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3. Seveso III Managementeisen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4. Cultuur Vormgeven en Compliance Assurance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5. Quiz (10 vragen)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Module 1: Visible Leadership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Visible Leadership betekent dat MT-leden zichtbaar aanwezig zijn op de werkvloer en veiligheidsgedrag voortleven [1].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'Walking the floor': minimaal wekelijks een gerichte ronde met HSE-focus.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Doel: medewerkers zien dat het MT veiligheid serieus neemt — niet alleen op papier.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Voorbeeld: stoppen bij onveilige situaties, complimenten geven bij goed gedrag, meedoen aan toolbox meetings.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NTA 8620 benadrukt dat leiderschap de basis vormt van een veiligheidscultuur [2].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Module 2: MT Verantwoordelijkheden conform PBZO (1/2)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Het PBZO (Preventiebeschermingsbeleid) PS-230 definieert de rollen en verantwoordelijkheden van het MT [3].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Managing Director: eindverantwoordelijk voor het veiligheidsbeleid en de allocatie van resources.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Operations Manager: verantwoordelijk voor veilige uitvoering van productieprocessen.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HSE Manager: verantwoordelijk voor het HSE-managementsysteem, advies en toezicht.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Maintenance Manager: verantwoordelijk voor veilig onderhoud en integriteit van installaties.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Module 2: MT Verantwoordelijkheden conform PBZO (2/2)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Arbowet artikel 3: de werkgever heeft de zorgplicht om arbeidsomstandigheden zo veilig mogelijk te maken [4].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Module 3: Seveso III Managementeisen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Seveso III vereist een Major Accident Prevention Policy (MAPP) [5].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Het MT moet een veiligheidsmanagementsysteem (VMS) implementeren en onderhouden.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Management Review: minimaal jaarlijks een formele beoordeling van het VMS.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KPI-analyse (MO-230-01): het MT monitort key performance indicators zoals TRIF, LTIF, near-miss ratio en openstaande acties [6].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Resources en budget: het MT zorgt voor voldoende middelen om veiligheidsdoelstellingen te realiseren.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Module 4: Cultuur Vormgeven en Compliance Assurance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Het MT vormt de veiligheidscultuur: gedrag bovenaan de hiërarchie wordt gekopieerd door de organisatie [7].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Incidentbeheer op MT-niveau: elk serieus incident wordt besproken in het MT met focus op root cause en systemische verbetering.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Compliance assurance: het MT zorgt dat regelmatige audits plaatsvinden en bevindingen worden opgevolgd.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Communicatie: het MT communiceert proactief over veiligheidsresultaten en lessen geleerd.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NTA 8620: continue verbetering (Plan-Do-Check-Act) is een MT-verantwoordelijkheid [8].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Quiz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Aantal vragen: 10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Cesuur: 80% correct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Multiple choice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Direct feedback per vraag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Certificaat bij voldoende resultaat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Samenvatting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Training: MT Ownership and Responsibility (incl. PBZO)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Wettelijk kader: Arbowet art. 3, Seveso III, NTA 8620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Veiligheid is een gezamenlijke verantwoordelijkheid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Ken de risico's, procedures en je eigen rol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Meld altijd onveilige situaties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Vragen? Neem contact op met de HSE Manager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Bronverwijzingen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[1] Arbowet (Stb. 1999, 189)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[2] Arbobesluit (Stb. 1997, 60)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[3] Seveso III-richtlijn (2012/18/EU)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[4] NTA 8620 (NEN)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[5] Phoenix Metals B.V. PBZO PS-230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[6] SDS V₂O₅, H₂SO₄, NaOH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[7] EN-normen valbeveiliging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[8] ICAM Incident Investigation Method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Bedankt!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Vragen of opmerkingen?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Neem contact op met de HSE Manager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JvG Consultancy | Safety • Governance • Advisory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