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14400" y="2560320"/>
            <a:ext cx="1828800" cy="54864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91440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Calibri"/>
              </a:defRPr>
            </a:pPr>
            <a:r>
              <a:t>PGS 15:2025 Compliance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91440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CCDDEE"/>
                </a:solidFill>
                <a:latin typeface="Calibri"/>
              </a:defRPr>
            </a:pPr>
            <a:r>
              <a:t>Phoenix Metals — Pilot Plant Slag Chemicals</a:t>
            </a:r>
          </a:p>
          <a:p>
            <a:pPr>
              <a:spcBef>
                <a:spcPts val="1200"/>
              </a:spcBef>
              <a:defRPr sz="1600">
                <a:solidFill>
                  <a:srgbClr val="99BBDD"/>
                </a:solidFill>
                <a:latin typeface="Calibri"/>
              </a:defRPr>
            </a:pPr>
            <a:r>
              <a:t>Management Presentatie  |  v5.0  |  6 mei 2026</a:t>
            </a:r>
          </a:p>
        </p:txBody>
      </p:sp>
      <p:pic>
        <p:nvPicPr>
          <p:cNvPr id="6" name="Picture 5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754880"/>
            <a:ext cx="1371600" cy="1234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621792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799BB"/>
                </a:solidFill>
                <a:latin typeface="Calibri"/>
              </a:defRPr>
            </a:pPr>
            <a:r>
              <a:t>JvG Consultancy  |  Safety • Governance • Advisory  | 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 Agenda</a:t>
            </a:r>
          </a:p>
        </p:txBody>
      </p:sp>
      <p:pic>
        <p:nvPicPr>
          <p:cNvPr id="3" name="Picture 2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137160"/>
            <a:ext cx="1371600" cy="1234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Oval 4"/>
          <p:cNvSpPr/>
          <p:nvPr/>
        </p:nvSpPr>
        <p:spPr>
          <a:xfrm>
            <a:off x="1097280" y="1463040"/>
            <a:ext cx="411480" cy="41148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7360" y="1463040"/>
            <a:ext cx="7315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>
                <a:solidFill>
                  <a:srgbClr val="1F2937"/>
                </a:solidFill>
                <a:latin typeface="Calibri"/>
              </a:defRPr>
            </a:pPr>
            <a:r>
              <a:t>🏗️  Projectoverzicht &amp; Procesflow</a:t>
            </a:r>
          </a:p>
        </p:txBody>
      </p:sp>
      <p:sp>
        <p:nvSpPr>
          <p:cNvPr id="7" name="Oval 6"/>
          <p:cNvSpPr/>
          <p:nvPr/>
        </p:nvSpPr>
        <p:spPr>
          <a:xfrm>
            <a:off x="1097280" y="2057400"/>
            <a:ext cx="411480" cy="41148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2057400"/>
            <a:ext cx="7315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>
                <a:solidFill>
                  <a:srgbClr val="1F2937"/>
                </a:solidFill>
                <a:latin typeface="Calibri"/>
              </a:defRPr>
            </a:pPr>
            <a:r>
              <a:t>🧪  Stoffeninventarisatie (20 stoffen)</a:t>
            </a:r>
          </a:p>
        </p:txBody>
      </p:sp>
      <p:sp>
        <p:nvSpPr>
          <p:cNvPr id="9" name="Oval 8"/>
          <p:cNvSpPr/>
          <p:nvPr/>
        </p:nvSpPr>
        <p:spPr>
          <a:xfrm>
            <a:off x="1097280" y="2651760"/>
            <a:ext cx="411480" cy="41148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2651760"/>
            <a:ext cx="7315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>
                <a:solidFill>
                  <a:srgbClr val="1F2937"/>
                </a:solidFill>
                <a:latin typeface="Calibri"/>
              </a:defRPr>
            </a:pPr>
            <a:r>
              <a:t>🚛  ADR-Classificatie &amp; Niveaubepaling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3246120"/>
            <a:ext cx="411480" cy="41148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3246120"/>
            <a:ext cx="7315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>
                <a:solidFill>
                  <a:srgbClr val="1F2937"/>
                </a:solidFill>
                <a:latin typeface="Calibri"/>
              </a:defRPr>
            </a:pPr>
            <a:r>
              <a:t>🔒  Scheidingsgroepen &amp; Compatibiliteit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3840480"/>
            <a:ext cx="411480" cy="41148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840480"/>
            <a:ext cx="7315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>
                <a:solidFill>
                  <a:srgbClr val="1F2937"/>
                </a:solidFill>
                <a:latin typeface="Calibri"/>
              </a:defRPr>
            </a:pPr>
            <a:r>
              <a:t>⚠️  CMR-Stoffen &amp; Maatregelen</a:t>
            </a:r>
          </a:p>
        </p:txBody>
      </p:sp>
      <p:sp>
        <p:nvSpPr>
          <p:cNvPr id="15" name="Oval 14"/>
          <p:cNvSpPr/>
          <p:nvPr/>
        </p:nvSpPr>
        <p:spPr>
          <a:xfrm>
            <a:off x="1097280" y="4434840"/>
            <a:ext cx="411480" cy="41148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4434840"/>
            <a:ext cx="7315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>
                <a:solidFill>
                  <a:srgbClr val="1F2937"/>
                </a:solidFill>
                <a:latin typeface="Calibri"/>
              </a:defRPr>
            </a:pPr>
            <a:r>
              <a:t>🏭  Opslagconfiguratie (Niveau C)</a:t>
            </a:r>
          </a:p>
        </p:txBody>
      </p:sp>
      <p:sp>
        <p:nvSpPr>
          <p:cNvPr id="17" name="Oval 16"/>
          <p:cNvSpPr/>
          <p:nvPr/>
        </p:nvSpPr>
        <p:spPr>
          <a:xfrm>
            <a:off x="1097280" y="5029200"/>
            <a:ext cx="411480" cy="41148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37360" y="5029200"/>
            <a:ext cx="7315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>
                <a:solidFill>
                  <a:srgbClr val="1F2937"/>
                </a:solidFill>
                <a:latin typeface="Calibri"/>
              </a:defRPr>
            </a:pPr>
            <a:r>
              <a:t>✅  Compliance Status &amp; Openstaand</a:t>
            </a:r>
          </a:p>
        </p:txBody>
      </p:sp>
      <p:sp>
        <p:nvSpPr>
          <p:cNvPr id="19" name="Oval 18"/>
          <p:cNvSpPr/>
          <p:nvPr/>
        </p:nvSpPr>
        <p:spPr>
          <a:xfrm>
            <a:off x="1097280" y="5623560"/>
            <a:ext cx="411480" cy="41148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5623560"/>
            <a:ext cx="7315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>
                <a:solidFill>
                  <a:srgbClr val="1F2937"/>
                </a:solidFill>
                <a:latin typeface="Calibri"/>
              </a:defRPr>
            </a:pPr>
            <a:r>
              <a:t>🎯  Aanbevelingen &amp; Vervolgstappen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🏗️  Projectoverzicht</a:t>
            </a:r>
          </a:p>
          <a:p>
            <a:pPr>
              <a:defRPr sz="1400">
                <a:solidFill>
                  <a:srgbClr val="CCDDEE"/>
                </a:solidFill>
                <a:latin typeface="Calibri"/>
              </a:defRPr>
            </a:pPr>
            <a:r>
              <a:t>Pilot Plant Slag Chemicals — Procesflow</a:t>
            </a:r>
          </a:p>
        </p:txBody>
      </p:sp>
      <p:pic>
        <p:nvPicPr>
          <p:cNvPr id="3" name="Picture 2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137160"/>
            <a:ext cx="1371600" cy="1234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2011680" cy="1188720"/>
          </a:xfrm>
          <a:prstGeom prst="roundRect">
            <a:avLst/>
          </a:prstGeom>
          <a:solidFill>
            <a:srgbClr val="E0F0FF"/>
          </a:solidFill>
          <a:ln w="1905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003366"/>
                </a:solidFill>
              </a:defRPr>
            </a:pPr>
            <a:r>
              <a:t>📥 INPUT</a:t>
            </a:r>
            <a:br/>
            <a:r>
              <a:t>(5 stoffen)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91840" y="1463040"/>
            <a:ext cx="2011680" cy="1188720"/>
          </a:xfrm>
          <a:prstGeom prst="roundRect">
            <a:avLst/>
          </a:prstGeom>
          <a:solidFill>
            <a:srgbClr val="FFEDD5"/>
          </a:solidFill>
          <a:ln w="1905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003366"/>
                </a:solidFill>
              </a:defRPr>
            </a:pPr>
            <a:r>
              <a:t>⚙️ PROCESSING</a:t>
            </a:r>
            <a:br/>
            <a:r>
              <a:t>(reacties)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52160" y="1463040"/>
            <a:ext cx="2011680" cy="1188720"/>
          </a:xfrm>
          <a:prstGeom prst="roundRect">
            <a:avLst/>
          </a:prstGeom>
          <a:solidFill>
            <a:srgbClr val="DCFCE7"/>
          </a:solidFill>
          <a:ln w="1905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003366"/>
                </a:solidFill>
              </a:defRPr>
            </a:pPr>
            <a:r>
              <a:t>🔄 INTERMEDIAIREN</a:t>
            </a:r>
            <a:br/>
            <a:r>
              <a:t>(5 stoffen)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80" y="1463040"/>
            <a:ext cx="2011680" cy="1188720"/>
          </a:xfrm>
          <a:prstGeom prst="roundRect">
            <a:avLst/>
          </a:prstGeom>
          <a:solidFill>
            <a:srgbClr val="DDDAFC"/>
          </a:solidFill>
          <a:ln w="1905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003366"/>
                </a:solidFill>
              </a:defRPr>
            </a:pPr>
            <a:r>
              <a:t>📦 EINDPRODUCTEN</a:t>
            </a:r>
            <a:br/>
            <a:r>
              <a:t>(10 stoffen)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788920" y="1828800"/>
            <a:ext cx="457200" cy="36576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ight Arrow 9"/>
          <p:cNvSpPr/>
          <p:nvPr/>
        </p:nvSpPr>
        <p:spPr>
          <a:xfrm>
            <a:off x="5349240" y="1828800"/>
            <a:ext cx="457200" cy="36576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ight Arrow 10"/>
          <p:cNvSpPr/>
          <p:nvPr/>
        </p:nvSpPr>
        <p:spPr>
          <a:xfrm>
            <a:off x="7909560" y="1828800"/>
            <a:ext cx="457200" cy="36576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71600" y="31089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03366"/>
                </a:solidFill>
                <a:latin typeface="Calibri"/>
              </a:defRPr>
            </a:pPr>
            <a:r>
              <a:t>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840480"/>
            <a:ext cx="1828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>
                <a:solidFill>
                  <a:srgbClr val="6B7280"/>
                </a:solidFill>
              </a:defRPr>
            </a:pPr>
            <a:r>
              <a:t>Stoffen</a:t>
            </a:r>
            <a:br/>
            <a:r>
              <a:t>totaal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31089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03366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3840480"/>
            <a:ext cx="1828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>
                <a:solidFill>
                  <a:srgbClr val="6B7280"/>
                </a:solidFill>
              </a:defRPr>
            </a:pPr>
            <a:r>
              <a:t>ADR-</a:t>
            </a:r>
            <a:br/>
            <a:r>
              <a:t>geclassificeerd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31089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03366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3840480"/>
            <a:ext cx="1828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>
                <a:solidFill>
                  <a:srgbClr val="6B7280"/>
                </a:solidFill>
              </a:defRPr>
            </a:pPr>
            <a:r>
              <a:t>CMR-</a:t>
            </a:r>
            <a:br/>
            <a:r>
              <a:t>stoffen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59" y="31089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EA580C"/>
                </a:solidFill>
                <a:latin typeface="Calibri"/>
              </a:defRPr>
            </a:pPr>
            <a:r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52559" y="3840480"/>
            <a:ext cx="1828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>
                <a:solidFill>
                  <a:srgbClr val="6B7280"/>
                </a:solidFill>
              </a:defRPr>
            </a:pPr>
            <a:r>
              <a:t>Opslag-</a:t>
            </a:r>
            <a:br/>
            <a:r>
              <a:t>niveau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14800" y="4937760"/>
            <a:ext cx="4114800" cy="822960"/>
          </a:xfrm>
          <a:prstGeom prst="roundRect">
            <a:avLst/>
          </a:prstGeom>
          <a:solidFill>
            <a:srgbClr val="FFEDD5"/>
          </a:solidFill>
          <a:ln w="25400"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EA580C"/>
                </a:solidFill>
              </a:defRPr>
            </a:pPr>
            <a:r>
              <a:t>⏱️  Wbdbo: 60 minuten (hoogste流血ingsduur)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🧪  Stoffeninventarisatie</a:t>
            </a:r>
          </a:p>
          <a:p>
            <a:pPr>
              <a:defRPr sz="1400">
                <a:solidFill>
                  <a:srgbClr val="CCDDEE"/>
                </a:solidFill>
                <a:latin typeface="Calibri"/>
              </a:defRPr>
            </a:pPr>
            <a:r>
              <a:t>20 stoffen — 3 procesfasen</a:t>
            </a:r>
          </a:p>
        </p:txBody>
      </p:sp>
      <p:pic>
        <p:nvPicPr>
          <p:cNvPr id="3" name="Picture 2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137160"/>
            <a:ext cx="1371600" cy="1234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65760" y="1371600"/>
          <a:ext cx="53035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2560320"/>
                <a:gridCol w="2194560"/>
              </a:tblGrid>
              <a:tr h="457200">
                <a:tc>
                  <a:txBody>
                    <a:bodyPr/>
                    <a:lstStyle/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#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Type / H-codes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IC-01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Steelmaking Slag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H315, H318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IC-02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Sulfuric acid 25%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Vst | ADR 8 | H314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IC-03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Hydrogen peroxide 30%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Vst | ADR 5.1 | H318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IC-04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Sodium persulfate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ADR 5.1 | H272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IC-05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Hydrochloric acid 20%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Vst | ADR 8 | H314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IM-01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CaSO₄ + SiO₂ (mix)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Geen H-codes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IM-02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Na₂SO₄·10H₂O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Geen H-codes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IM-03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Trisodium orthovanadate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H302, H319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IM-04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Na-metavanadate ⚠️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 6.1 | H341, H361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0" y="1371600"/>
          <a:ext cx="57607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2560320"/>
                <a:gridCol w="2651760"/>
              </a:tblGrid>
              <a:tr h="415636">
                <a:tc>
                  <a:txBody>
                    <a:bodyPr/>
                    <a:lstStyle/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#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Eindproduct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Type / H-codes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EP-01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Calcium hydroxide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H315, H318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EP-02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Silica (amorphous)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Geen H-codes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EP-03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Iron oxide (Fe₂O₃)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Geen H-codes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EP-04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Manganese(IV) oxide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H302, H373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EP-05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Magnesium hydroxide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Geen H-codes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EP-06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Sodium aluminate (vst)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 8 | H314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EP-07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Sodium phosphate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 | H315, H319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EP-08</a:t>
                      </a:r>
                    </a:p>
                  </a:txBody>
                  <a:tcPr anchor="ctr">
                    <a:solidFill>
                      <a:srgbClr val="FEE2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V₂O₅ ⚠️ CMR</a:t>
                      </a:r>
                    </a:p>
                  </a:txBody>
                  <a:tcPr anchor="ctr">
                    <a:solidFill>
                      <a:srgbClr val="FEE2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 6.1 | H350</a:t>
                      </a:r>
                    </a:p>
                  </a:txBody>
                  <a:tcPr anchor="ctr">
                    <a:solidFill>
                      <a:srgbClr val="FEE2E2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EP-09</a:t>
                      </a:r>
                    </a:p>
                  </a:txBody>
                  <a:tcPr anchor="ctr">
                    <a:solidFill>
                      <a:srgbClr val="FEE2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V-electrolyt ⚠️ CMR</a:t>
                      </a:r>
                    </a:p>
                  </a:txBody>
                  <a:tcPr anchor="ctr">
                    <a:solidFill>
                      <a:srgbClr val="FEE2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 8 | H361</a:t>
                      </a:r>
                    </a:p>
                  </a:txBody>
                  <a:tcPr anchor="ctr">
                    <a:solidFill>
                      <a:srgbClr val="FEE2E2"/>
                    </a:solidFill>
                  </a:tcPr>
                </a:tc>
              </a:tr>
              <a:tr h="415640">
                <a:tc>
                  <a:txBody>
                    <a:bodyPr/>
                    <a:lstStyle/>
                    <a:p>
                      <a:pPr algn="ctr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EP-10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 anchor="ctr">
                    <a:solidFill>
                      <a:srgbClr val="DDDAFC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5760" y="484632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6B7280"/>
                </a:solidFill>
              </a:defRPr>
            </a:pPr>
            <a:r>
              <a:t>🔵 Input  🟢 Intermediairen  🟣 Eindproducten  🔴 CMR-stoffen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🚛  ADR-Classificatie &amp; Niveaubepaling</a:t>
            </a:r>
          </a:p>
          <a:p>
            <a:pPr>
              <a:defRPr sz="1400">
                <a:solidFill>
                  <a:srgbClr val="CCDDEE"/>
                </a:solidFill>
                <a:latin typeface="Calibri"/>
              </a:defRPr>
            </a:pPr>
            <a:r>
              <a:t>8 ADR-geclassificeerde stoffen</a:t>
            </a:r>
          </a:p>
        </p:txBody>
      </p:sp>
      <p:pic>
        <p:nvPicPr>
          <p:cNvPr id="3" name="Picture 2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137160"/>
            <a:ext cx="1371600" cy="1234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371600"/>
                <a:gridCol w="1371600"/>
                <a:gridCol w="1371600"/>
                <a:gridCol w="2286000"/>
                <a:gridCol w="2286000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ADR Klasse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UN Nr.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Scheidings-</a:t>
                      </a:r>
                      <a:br/>
                      <a:r>
                        <a:t>groep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Niveau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Sulfuric acid 25%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2796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II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SG2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🔴 C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Hydrogen peroxide 30%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5.1(8)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2014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SG5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🔴 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Sodium persulfate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5.1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1505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III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SG5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🔴 C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Na-metavanadate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6.1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3285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III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SG4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🔴 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Sodium aluminate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1819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II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SG2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🔴 C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V₂O₅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6.1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2862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III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SG4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🔴 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V-electrolyt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2796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II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SG2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🔴 C</a:t>
                      </a:r>
                    </a:p>
                  </a:txBody>
                  <a:tcPr anchor="ctr">
                    <a:solidFill>
                      <a:srgbClr val="E0F0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HCl 20%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1789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SG2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🔴 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743200" y="5303520"/>
            <a:ext cx="6400800" cy="731520"/>
          </a:xfrm>
          <a:prstGeom prst="roundRect">
            <a:avLst/>
          </a:prstGeom>
          <a:solidFill>
            <a:srgbClr val="FFEDD5"/>
          </a:solidFill>
          <a:ln w="25400"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EA580C"/>
                </a:solidFill>
              </a:defRPr>
            </a:pPr>
            <a:r>
              <a:t>⏱️  Wbdbo = 60 min (V₂O₅, poeder)  →  Bepalend voor Niveau 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🔒  Scheidingsgroepen &amp; Compatibiliteit</a:t>
            </a:r>
          </a:p>
          <a:p>
            <a:pPr>
              <a:defRPr sz="1400">
                <a:solidFill>
                  <a:srgbClr val="CCDDEE"/>
                </a:solidFill>
                <a:latin typeface="Calibri"/>
              </a:defRPr>
            </a:pPr>
            <a:r>
              <a:t>PGS 15:2025 Tabel 9 — 3 groepen geïdentificeerd</a:t>
            </a:r>
          </a:p>
        </p:txBody>
      </p:sp>
      <p:pic>
        <p:nvPicPr>
          <p:cNvPr id="3" name="Picture 2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137160"/>
            <a:ext cx="1371600" cy="1234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3474720" cy="2560320"/>
          </a:xfrm>
          <a:prstGeom prst="roundRect">
            <a:avLst/>
          </a:prstGeom>
          <a:solidFill>
            <a:srgbClr val="E0F0FF"/>
          </a:solidFill>
          <a:ln w="2540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400" b="1">
                <a:solidFill>
                  <a:srgbClr val="003366"/>
                </a:solidFill>
              </a:defRPr>
            </a:pPr>
            <a:r>
              <a:t>SG2 — Zuren &amp; Basen</a:t>
            </a:r>
          </a:p>
          <a:p>
            <a:pPr>
              <a:spcBef>
                <a:spcPts val="800"/>
              </a:spcBef>
              <a:defRPr sz="1100">
                <a:solidFill>
                  <a:srgbClr val="1F2937"/>
                </a:solidFill>
              </a:defRPr>
            </a:pPr>
            <a:r>
              <a:t>Sulfuric acid 25%</a:t>
            </a:r>
            <a:br/>
            <a:r>
              <a:t>Na-aluminate</a:t>
            </a:r>
            <a:br/>
            <a:r>
              <a:t>V-electrolyt</a:t>
            </a:r>
            <a:br/>
            <a:r>
              <a:t>HCl 20%</a:t>
            </a:r>
          </a:p>
          <a:p>
            <a:br/>
            <a:pPr>
              <a:defRPr sz="1000">
                <a:solidFill>
                  <a:srgbClr val="6B7280"/>
                </a:solidFill>
              </a:defRPr>
            </a:pPr>
            <a:r>
              <a:t>📦 4 stoffen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371600"/>
            <a:ext cx="3474720" cy="2560320"/>
          </a:xfrm>
          <a:prstGeom prst="roundRect">
            <a:avLst/>
          </a:prstGeom>
          <a:solidFill>
            <a:srgbClr val="FEE2E2"/>
          </a:solidFill>
          <a:ln w="2540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400" b="1">
                <a:solidFill>
                  <a:srgbClr val="003366"/>
                </a:solidFill>
              </a:defRPr>
            </a:pPr>
            <a:r>
              <a:t>SG4 — Giftig</a:t>
            </a:r>
          </a:p>
          <a:p>
            <a:pPr>
              <a:spcBef>
                <a:spcPts val="800"/>
              </a:spcBef>
              <a:defRPr sz="1100">
                <a:solidFill>
                  <a:srgbClr val="1F2937"/>
                </a:solidFill>
              </a:defRPr>
            </a:pPr>
            <a:r>
              <a:t>Na-metavanadate ⚠️</a:t>
            </a:r>
            <a:br/>
            <a:r>
              <a:t>V₂O₅ ⚠️ CMR</a:t>
            </a:r>
          </a:p>
          <a:p>
            <a:br/>
            <a:pPr>
              <a:defRPr sz="1000">
                <a:solidFill>
                  <a:srgbClr val="6B7280"/>
                </a:solidFill>
              </a:defRPr>
            </a:pPr>
            <a:r>
              <a:t>📦 2 stoffen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8160" y="1371600"/>
            <a:ext cx="3474720" cy="2560320"/>
          </a:xfrm>
          <a:prstGeom prst="roundRect">
            <a:avLst/>
          </a:prstGeom>
          <a:solidFill>
            <a:srgbClr val="FFEDD5"/>
          </a:solidFill>
          <a:ln w="2540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400" b="1">
                <a:solidFill>
                  <a:srgbClr val="003366"/>
                </a:solidFill>
              </a:defRPr>
            </a:pPr>
            <a:r>
              <a:t>SG5 — Oxiderend</a:t>
            </a:r>
          </a:p>
          <a:p>
            <a:pPr>
              <a:spcBef>
                <a:spcPts val="800"/>
              </a:spcBef>
              <a:defRPr sz="1100">
                <a:solidFill>
                  <a:srgbClr val="1F2937"/>
                </a:solidFill>
              </a:defRPr>
            </a:pPr>
            <a:r>
              <a:t>H₂O₂ 30%</a:t>
            </a:r>
            <a:br/>
            <a:r>
              <a:t>Sodium persulfate</a:t>
            </a:r>
          </a:p>
          <a:p>
            <a:br/>
            <a:pPr>
              <a:defRPr sz="1000">
                <a:solidFill>
                  <a:srgbClr val="6B7280"/>
                </a:solidFill>
              </a:defRPr>
            </a:pPr>
            <a:r>
              <a:t>📦 2 stoffen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4297680"/>
            <a:ext cx="10058400" cy="914400"/>
          </a:xfrm>
          <a:prstGeom prst="roundRect">
            <a:avLst/>
          </a:prstGeom>
          <a:solidFill>
            <a:srgbClr val="FEE2E2"/>
          </a:solidFill>
          <a:ln w="2540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DC2626"/>
                </a:solidFill>
              </a:defRPr>
            </a:pPr>
            <a:r>
              <a:t>⚠️  CONFLICTPAAR: SG2 (zuren) ✕ SG5 (oxiderend) — Sterke fysieke scheiding vereist!</a:t>
            </a:r>
          </a:p>
          <a:p>
            <a:pPr algn="ctr">
              <a:defRPr sz="1000">
                <a:solidFill>
                  <a:srgbClr val="1F2937"/>
                </a:solidFill>
              </a:defRPr>
            </a:pPr>
            <a:r>
              <a:t>SG2 en SG4 compatibel met voorwaarden  |  SG4 en SG5 compatibel met voorwaarden  |  SG2 ✕ SG5 = NIET compatibel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Calibri"/>
              </a:defRPr>
            </a:pPr>
            <a:r>
              <a:t>⚠️  CMR-STOFFEN — CARCINOGEEN / MUTAGEEN / REPRODUCTIETOXISCH</a:t>
            </a:r>
          </a:p>
        </p:txBody>
      </p:sp>
      <p:pic>
        <p:nvPicPr>
          <p:cNvPr id="4" name="Picture 3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137160"/>
            <a:ext cx="1371600" cy="123444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57200" y="1371600"/>
            <a:ext cx="5486400" cy="1828800"/>
          </a:xfrm>
          <a:prstGeom prst="roundRect">
            <a:avLst/>
          </a:prstGeom>
          <a:solidFill>
            <a:srgbClr val="DC2626"/>
          </a:solidFill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🔴 V₂O₅ (Vanadium pentoxide)</a:t>
            </a:r>
          </a:p>
          <a:p>
            <a:pPr>
              <a:defRPr sz="1800" b="1">
                <a:solidFill>
                  <a:srgbClr val="FFEBEB"/>
                </a:solidFill>
              </a:defRPr>
            </a:pPr>
            <a:r>
              <a:t>Carc. 1B (H350) — KANKERVERWEKKEND</a:t>
            </a:r>
          </a:p>
          <a:p>
            <a:pPr>
              <a:defRPr sz="1200">
                <a:solidFill>
                  <a:srgbClr val="FFCCCC"/>
                </a:solidFill>
              </a:defRPr>
            </a:pPr>
            <a:r>
              <a:t>Muta. 2 | Repr. 2 | Lact. | ADR 6.1/III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029200" cy="914400"/>
          </a:xfrm>
          <a:prstGeom prst="roundRect">
            <a:avLst/>
          </a:prstGeom>
          <a:solidFill>
            <a:srgbClr val="991B1B"/>
          </a:solidFill>
          <a:ln>
            <a:solidFill>
              <a:srgbClr val="FFAA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🟠 Na-metavanadate — Muta. 2 (H341), Repr. 2 (H361fd)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2468880"/>
            <a:ext cx="5029200" cy="731520"/>
          </a:xfrm>
          <a:prstGeom prst="roundRect">
            <a:avLst/>
          </a:prstGeom>
          <a:solidFill>
            <a:srgbClr val="991B1B"/>
          </a:solidFill>
          <a:ln>
            <a:solidFill>
              <a:srgbClr val="FFAA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🟠 V-electrolyt — Repr. 2 (H361)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3657600"/>
          <a:ext cx="109728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7772400"/>
              </a:tblGrid>
              <a:tr h="420624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⚠️ Maatregel</a:t>
                      </a:r>
                    </a:p>
                  </a:txBody>
                  <a:tcPr anchor="ctr">
                    <a:solidFill>
                      <a:srgbClr val="991B1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Toelichting</a:t>
                      </a:r>
                    </a:p>
                  </a:txBody>
                  <a:tcPr anchor="ctr">
                    <a:solidFill>
                      <a:srgbClr val="991B1B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Gesloten opslag + LEV</a:t>
                      </a:r>
                    </a:p>
                  </a:txBody>
                  <a:tcPr anchor="ctr">
                    <a:solidFill>
                      <a:srgbClr val="4A141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FFDDDD"/>
                          </a:solidFill>
                          <a:latin typeface="Calibri"/>
                        </a:defRPr>
                      </a:pPr>
                      <a:r>
                        <a:t>Volledige insluiting met lokale afzuiging (PGS 15 §5.3)</a:t>
                      </a:r>
                    </a:p>
                  </a:txBody>
                  <a:tcPr anchor="ctr">
                    <a:solidFill>
                      <a:srgbClr val="4A1414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PBM: type A filter</a:t>
                      </a:r>
                    </a:p>
                  </a:txBody>
                  <a:tcPr anchor="ctr">
                    <a:solidFill>
                      <a:srgbClr val="5A1E1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FFDDDD"/>
                          </a:solidFill>
                          <a:latin typeface="Calibri"/>
                        </a:defRPr>
                      </a:pPr>
                      <a:r>
                        <a:t>Minimaal P3 masker + handschoenen + veiligheidsbril</a:t>
                      </a:r>
                    </a:p>
                  </a:txBody>
                  <a:tcPr anchor="ctr">
                    <a:solidFill>
                      <a:srgbClr val="5A1E1E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ADR 6.1 separaat</a:t>
                      </a:r>
                    </a:p>
                  </a:txBody>
                  <a:tcPr anchor="ctr">
                    <a:solidFill>
                      <a:srgbClr val="4A141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FFDDDD"/>
                          </a:solidFill>
                          <a:latin typeface="Calibri"/>
                        </a:defRPr>
                      </a:pPr>
                      <a:r>
                        <a:t>SG4-stoffen fysiek gescheiden van SG2/SG5</a:t>
                      </a:r>
                    </a:p>
                  </a:txBody>
                  <a:tcPr anchor="ctr">
                    <a:solidFill>
                      <a:srgbClr val="4A1414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Wbdbo 60 min + CMR</a:t>
                      </a:r>
                    </a:p>
                  </a:txBody>
                  <a:tcPr anchor="ctr">
                    <a:solidFill>
                      <a:srgbClr val="5A1E1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FFDDDD"/>
                          </a:solidFill>
                          <a:latin typeface="Calibri"/>
                        </a:defRPr>
                      </a:pPr>
                      <a:r>
                        <a:t>Niveau C + ARBO-blootstellingslimieten</a:t>
                      </a:r>
                    </a:p>
                  </a:txBody>
                  <a:tcPr anchor="ctr">
                    <a:solidFill>
                      <a:srgbClr val="5A1E1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🏭  Opslagconfiguratie — Niveau C</a:t>
            </a:r>
          </a:p>
          <a:p>
            <a:pPr>
              <a:defRPr sz="1400">
                <a:solidFill>
                  <a:srgbClr val="CCDDEE"/>
                </a:solidFill>
                <a:latin typeface="Calibri"/>
              </a:defRPr>
            </a:pPr>
            <a:r>
              <a:t>3 opslagvakken — floorplan indeling</a:t>
            </a:r>
          </a:p>
        </p:txBody>
      </p:sp>
      <p:pic>
        <p:nvPicPr>
          <p:cNvPr id="3" name="Picture 2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137160"/>
            <a:ext cx="1371600" cy="1234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" y="1371600"/>
            <a:ext cx="3657600" cy="3840480"/>
          </a:xfrm>
          <a:prstGeom prst="roundRect">
            <a:avLst/>
          </a:prstGeom>
          <a:solidFill>
            <a:srgbClr val="E0F0FF"/>
          </a:solidFill>
          <a:ln w="3810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300" b="1">
                <a:solidFill>
                  <a:srgbClr val="003366"/>
                </a:solidFill>
              </a:defRPr>
            </a:pPr>
            <a:r>
              <a:t>🧪  VAK 1: SG2 — Zuren/Basen</a:t>
            </a:r>
          </a:p>
          <a:p>
            <a:pPr>
              <a:spcBef>
                <a:spcPts val="1000"/>
              </a:spcBef>
              <a:defRPr sz="1000">
                <a:solidFill>
                  <a:srgbClr val="1F2937"/>
                </a:solidFill>
              </a:defRPr>
            </a:pPr>
            <a:r>
              <a:t>• Sulfuric acid 25%</a:t>
            </a:r>
            <a:br/>
            <a:r>
              <a:t>• Na-aluminate oplossing</a:t>
            </a:r>
            <a:br/>
            <a:r>
              <a:t>• V-electrolyt</a:t>
            </a:r>
            <a:br/>
            <a:r>
              <a:t>• HCl 20%</a:t>
            </a:r>
            <a:br/>
            <a:br/>
            <a:r>
              <a:t>Eisen: Wbdbo 60 min, LEV, vloeistofdichte vloer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06240" y="1371600"/>
            <a:ext cx="3657600" cy="3840480"/>
          </a:xfrm>
          <a:prstGeom prst="roundRect">
            <a:avLst/>
          </a:prstGeom>
          <a:solidFill>
            <a:srgbClr val="FEE2E2"/>
          </a:solidFill>
          <a:ln w="3810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300" b="1">
                <a:solidFill>
                  <a:srgbClr val="DC2626"/>
                </a:solidFill>
              </a:defRPr>
            </a:pPr>
            <a:r>
              <a:t>☠️  VAK 2: SG4 — Giftig</a:t>
            </a:r>
          </a:p>
          <a:p>
            <a:pPr>
              <a:spcBef>
                <a:spcPts val="1000"/>
              </a:spcBef>
              <a:defRPr sz="1000">
                <a:solidFill>
                  <a:srgbClr val="1F2937"/>
                </a:solidFill>
              </a:defRPr>
            </a:pPr>
            <a:r>
              <a:t>• Na-metavanadate</a:t>
            </a:r>
            <a:br/>
            <a:r>
              <a:t>• V₂O₅ (Carc. 1B)</a:t>
            </a:r>
            <a:br/>
            <a:br/>
            <a:r>
              <a:t>Eisen: Gesloten systeem, P3-masker, CMR-regime, wbdbo 60 min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8160" y="1371600"/>
            <a:ext cx="3657600" cy="3840480"/>
          </a:xfrm>
          <a:prstGeom prst="roundRect">
            <a:avLst/>
          </a:prstGeom>
          <a:solidFill>
            <a:srgbClr val="FFEDD5"/>
          </a:solidFill>
          <a:ln w="38100"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300" b="1">
                <a:solidFill>
                  <a:srgbClr val="EA580C"/>
                </a:solidFill>
              </a:defRPr>
            </a:pPr>
            <a:r>
              <a:t>🔥  VAK 3: SG5 — Oxiderend</a:t>
            </a:r>
          </a:p>
          <a:p>
            <a:pPr>
              <a:spcBef>
                <a:spcPts val="1000"/>
              </a:spcBef>
              <a:defRPr sz="1000">
                <a:solidFill>
                  <a:srgbClr val="1F2937"/>
                </a:solidFill>
              </a:defRPr>
            </a:pPr>
            <a:r>
              <a:t>• H₂O₂ 30%</a:t>
            </a:r>
            <a:br/>
            <a:r>
              <a:t>• Sodium persulfate</a:t>
            </a:r>
            <a:br/>
            <a:br/>
            <a:r>
              <a:t>Eisen: Brandwerend 60 min, gescheiden van SG2, temperatuurcontrole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5394960"/>
            <a:ext cx="11612880" cy="731520"/>
          </a:xfrm>
          <a:prstGeom prst="roundRect">
            <a:avLst/>
          </a:prstGeom>
          <a:solidFill>
            <a:srgbClr val="E0F0FF"/>
          </a:solidFill>
          <a:ln w="1905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03366"/>
                </a:solidFill>
              </a:defRPr>
            </a:pPr>
            <a:r>
              <a:t>📋  Algemeen: Wbdbo 60 min | Stapelhoogte ≤ 3m | Ventilatie ≥ 6 luchtverv./uur | Nooddouche + oogdouches | Brandblussysteem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>
              <a:defRPr sz="2800" b="1">
                <a:solidFill>
                  <a:srgbClr val="FFFFFF"/>
                </a:solidFill>
                <a:latin typeface="Calibri"/>
              </a:defRPr>
            </a:pPr>
            <a:r>
              <a:t>✅  Compliance Status</a:t>
            </a:r>
          </a:p>
          <a:p>
            <a:pPr>
              <a:defRPr sz="1400">
                <a:solidFill>
                  <a:srgbClr val="CCDDEE"/>
                </a:solidFill>
                <a:latin typeface="Calibri"/>
              </a:defRPr>
            </a:pPr>
            <a:r>
              <a:t>Verkeerslicht-overzicht — PGS 15:2025</a:t>
            </a:r>
          </a:p>
        </p:txBody>
      </p:sp>
      <p:pic>
        <p:nvPicPr>
          <p:cNvPr id="3" name="Picture 2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137160"/>
            <a:ext cx="1371600" cy="1234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371600"/>
          <a:ext cx="10515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828800"/>
                <a:gridCol w="3200400"/>
                <a:gridCol w="2286000"/>
              </a:tblGrid>
              <a:tr h="42672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Aspect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Toelichting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ADR-classificatie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🟢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Alle 8 stoffen geclassificeerd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Afgerond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Niveaubepaling (C)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🟢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Wbdbo 60 min → Niveau C bepaald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Afgerond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Scheidingsgroepen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🟢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SG2, SG4, SG5 geïdentificeerd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Afgerond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SDS-beschikbaarheid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🟡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19/20 SDS beschikbaar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HCl 20% ontbreekt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CMR-registratie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🟢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 CMR-stoffen geïdentificeerd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Afgerond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Opslagplan (Niveau C)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🟡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 vakken ontworpen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Bouwkundig uitwerken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List of chemicals check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🟡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 correcties nodig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Bijwerken document</a:t>
                      </a:r>
                    </a:p>
                  </a:txBody>
                  <a:tcPr anchor="ctr">
                    <a:solidFill>
                      <a:srgbClr val="FFF7ED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PBM-maatregelen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🟢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Type A filter + P3 voorgeschreven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Afgerond</a:t>
                      </a:r>
                    </a:p>
                  </a:txBody>
                  <a:tcPr anchor="ctr">
                    <a:solidFill>
                      <a:srgbClr val="DCFCE7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1520" y="54864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3366"/>
                </a:solidFill>
              </a:defRPr>
            </a:pPr>
            <a:r>
              <a:t>📊  Score: 5/8 volledig groen  |  3/8 openstaand (allemaal actiebaar)  |  Geen rode blokkades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🎯  Top 5 Aanbevelingen</a:t>
            </a:r>
          </a:p>
          <a:p>
            <a:pPr>
              <a:defRPr sz="1400">
                <a:solidFill>
                  <a:srgbClr val="CCDDEE"/>
                </a:solidFill>
                <a:latin typeface="Calibri"/>
              </a:defRPr>
            </a:pPr>
            <a:r>
              <a:t>Prioriteit: Hoog → Laag</a:t>
            </a:r>
          </a:p>
        </p:txBody>
      </p:sp>
      <p:pic>
        <p:nvPicPr>
          <p:cNvPr id="3" name="Picture 2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137160"/>
            <a:ext cx="1371600" cy="1234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141732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371600"/>
            <a:ext cx="9601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F2937"/>
                </a:solidFill>
                <a:latin typeface="Calibri"/>
              </a:defRPr>
            </a:pPr>
            <a:r>
              <a:t>🔴  SDS HCl 20% aanvragen</a:t>
            </a:r>
          </a:p>
          <a:p>
            <a:pPr>
              <a:defRPr sz="1100">
                <a:solidFill>
                  <a:srgbClr val="6B7280"/>
                </a:solidFill>
                <a:latin typeface="Calibri"/>
              </a:defRPr>
            </a:pPr>
            <a:r>
              <a:t>Ontbrekende SDS ophalen bij leverancier — verplicht per REACH Art. 31</a:t>
            </a:r>
          </a:p>
        </p:txBody>
      </p:sp>
      <p:sp>
        <p:nvSpPr>
          <p:cNvPr id="7" name="Oval 6"/>
          <p:cNvSpPr/>
          <p:nvPr/>
        </p:nvSpPr>
        <p:spPr>
          <a:xfrm>
            <a:off x="731520" y="237744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331720"/>
            <a:ext cx="9601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F2937"/>
                </a:solidFill>
                <a:latin typeface="Calibri"/>
              </a:defRPr>
            </a:pPr>
            <a:r>
              <a:t>🟠  List of chemicals bijwerken</a:t>
            </a:r>
          </a:p>
          <a:p>
            <a:pPr>
              <a:defRPr sz="1100">
                <a:solidFill>
                  <a:srgbClr val="6B7280"/>
                </a:solidFill>
                <a:latin typeface="Calibri"/>
              </a:defRPr>
            </a:pPr>
            <a:r>
              <a:t>H341, H290, H411 correcties doorvoeren in masterdocument</a:t>
            </a:r>
          </a:p>
        </p:txBody>
      </p:sp>
      <p:sp>
        <p:nvSpPr>
          <p:cNvPr id="9" name="Oval 8"/>
          <p:cNvSpPr/>
          <p:nvPr/>
        </p:nvSpPr>
        <p:spPr>
          <a:xfrm>
            <a:off x="731520" y="333756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3291840"/>
            <a:ext cx="9601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F2937"/>
                </a:solidFill>
                <a:latin typeface="Calibri"/>
              </a:defRPr>
            </a:pPr>
            <a:r>
              <a:t>🟠  Bouwkundig ontwerp Niveau C</a:t>
            </a:r>
          </a:p>
          <a:p>
            <a:pPr>
              <a:defRPr sz="1100">
                <a:solidFill>
                  <a:srgbClr val="6B7280"/>
                </a:solidFill>
                <a:latin typeface="Calibri"/>
              </a:defRPr>
            </a:pPr>
            <a:r>
              <a:t>Wbdbo 60 min specificatie laten uitwerken door bouwkundig adviseur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42976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4251960"/>
            <a:ext cx="9601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F2937"/>
                </a:solidFill>
                <a:latin typeface="Calibri"/>
              </a:defRPr>
            </a:pPr>
            <a:r>
              <a:t>🔵  CMR-exposuringsprotocol</a:t>
            </a:r>
          </a:p>
          <a:p>
            <a:pPr>
              <a:defRPr sz="1100">
                <a:solidFill>
                  <a:srgbClr val="6B7280"/>
                </a:solidFill>
                <a:latin typeface="Calibri"/>
              </a:defRPr>
            </a:pPr>
            <a:r>
              <a:t>Formeel arbobeleid voor V₂O₅ (Carc. 1B) inclusief blootstellingsmeting</a:t>
            </a:r>
          </a:p>
        </p:txBody>
      </p:sp>
      <p:sp>
        <p:nvSpPr>
          <p:cNvPr id="13" name="Oval 12"/>
          <p:cNvSpPr/>
          <p:nvPr/>
        </p:nvSpPr>
        <p:spPr>
          <a:xfrm>
            <a:off x="731520" y="525780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5212080"/>
            <a:ext cx="9601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F2937"/>
                </a:solidFill>
                <a:latin typeface="Calibri"/>
              </a:defRPr>
            </a:pPr>
            <a:r>
              <a:t>🔵  Oefenplan gevaarlijke stoffen</a:t>
            </a:r>
          </a:p>
          <a:p>
            <a:pPr>
              <a:defRPr sz="1100">
                <a:solidFill>
                  <a:srgbClr val="6B7280"/>
                </a:solidFill>
                <a:latin typeface="Calibri"/>
              </a:defRPr>
            </a:pPr>
            <a:r>
              <a:t>Jaarlijkse BHV-oefening inclusief lekkage H₂SO₄ en HCl scenario's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🗺️  Vervolgstappen — Roadmap</a:t>
            </a:r>
          </a:p>
          <a:p>
            <a:pPr>
              <a:defRPr sz="1400">
                <a:solidFill>
                  <a:srgbClr val="CCDDEE"/>
                </a:solidFill>
                <a:latin typeface="Calibri"/>
              </a:defRPr>
            </a:pPr>
            <a:r>
              <a:t>Timeline naar volledige PGS 15 compliance</a:t>
            </a:r>
          </a:p>
        </p:txBody>
      </p:sp>
      <p:pic>
        <p:nvPicPr>
          <p:cNvPr id="3" name="Picture 2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137160"/>
            <a:ext cx="1371600" cy="1234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Oval 4"/>
          <p:cNvSpPr/>
          <p:nvPr/>
        </p:nvSpPr>
        <p:spPr>
          <a:xfrm>
            <a:off x="1371600" y="1444752"/>
            <a:ext cx="228600" cy="2286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44752" y="1673352"/>
            <a:ext cx="82296" cy="393192"/>
          </a:xfrm>
          <a:prstGeom prst="rect">
            <a:avLst/>
          </a:prstGeom>
          <a:solidFill>
            <a:srgbClr val="BBCC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137160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3366"/>
                </a:solidFill>
              </a:defRPr>
            </a:pPr>
            <a:r>
              <a:t>WK 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0" y="137160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1F2937"/>
                </a:solidFill>
              </a:defRPr>
            </a:pPr>
            <a:r>
              <a:t>SDS HCl 20% opvragen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0" y="137160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t>🟢</a:t>
            </a:r>
          </a:p>
        </p:txBody>
      </p:sp>
      <p:sp>
        <p:nvSpPr>
          <p:cNvPr id="10" name="Oval 9"/>
          <p:cNvSpPr/>
          <p:nvPr/>
        </p:nvSpPr>
        <p:spPr>
          <a:xfrm>
            <a:off x="1371600" y="2066544"/>
            <a:ext cx="228600" cy="2286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444752" y="2295144"/>
            <a:ext cx="82296" cy="393192"/>
          </a:xfrm>
          <a:prstGeom prst="rect">
            <a:avLst/>
          </a:prstGeom>
          <a:solidFill>
            <a:srgbClr val="BBCC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28800" y="1993392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3366"/>
                </a:solidFill>
              </a:defRPr>
            </a:pPr>
            <a:r>
              <a:t>WK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1993392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1F2937"/>
                </a:solidFill>
              </a:defRPr>
            </a:pPr>
            <a:r>
              <a:t>List of chemicals corrigeren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0" y="1993392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t>🟢</a:t>
            </a:r>
          </a:p>
        </p:txBody>
      </p:sp>
      <p:sp>
        <p:nvSpPr>
          <p:cNvPr id="15" name="Oval 14"/>
          <p:cNvSpPr/>
          <p:nvPr/>
        </p:nvSpPr>
        <p:spPr>
          <a:xfrm>
            <a:off x="1371600" y="2688336"/>
            <a:ext cx="228600" cy="2286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444752" y="2916936"/>
            <a:ext cx="82296" cy="393192"/>
          </a:xfrm>
          <a:prstGeom prst="rect">
            <a:avLst/>
          </a:prstGeom>
          <a:solidFill>
            <a:srgbClr val="BBCC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828800" y="2615184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3366"/>
                </a:solidFill>
              </a:defRPr>
            </a:pPr>
            <a:r>
              <a:t>WK 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2615184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1F2937"/>
                </a:solidFill>
              </a:defRPr>
            </a:pPr>
            <a:r>
              <a:t>Bouwkundig adviseur briefen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2615184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t>🔵</a:t>
            </a:r>
          </a:p>
        </p:txBody>
      </p:sp>
      <p:sp>
        <p:nvSpPr>
          <p:cNvPr id="20" name="Oval 19"/>
          <p:cNvSpPr/>
          <p:nvPr/>
        </p:nvSpPr>
        <p:spPr>
          <a:xfrm>
            <a:off x="1371600" y="3310128"/>
            <a:ext cx="228600" cy="2286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444752" y="3538728"/>
            <a:ext cx="82296" cy="393192"/>
          </a:xfrm>
          <a:prstGeom prst="rect">
            <a:avLst/>
          </a:prstGeom>
          <a:solidFill>
            <a:srgbClr val="BBCC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828800" y="3236976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3366"/>
                </a:solidFill>
              </a:defRPr>
            </a:pPr>
            <a:r>
              <a:t>WK 22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00400" y="3236976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1F2937"/>
                </a:solidFill>
              </a:defRPr>
            </a:pPr>
            <a:r>
              <a:t>Ontwerp Niveau C vakken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0" y="323697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t>🔵</a:t>
            </a:r>
          </a:p>
        </p:txBody>
      </p:sp>
      <p:sp>
        <p:nvSpPr>
          <p:cNvPr id="25" name="Oval 24"/>
          <p:cNvSpPr/>
          <p:nvPr/>
        </p:nvSpPr>
        <p:spPr>
          <a:xfrm>
            <a:off x="1371600" y="3931920"/>
            <a:ext cx="228600" cy="2286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444752" y="4160520"/>
            <a:ext cx="82296" cy="393192"/>
          </a:xfrm>
          <a:prstGeom prst="rect">
            <a:avLst/>
          </a:prstGeom>
          <a:solidFill>
            <a:srgbClr val="BBCC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828800" y="385876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3366"/>
                </a:solidFill>
              </a:defRPr>
            </a:pPr>
            <a:r>
              <a:t>WK 23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00400" y="3858768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1F2937"/>
                </a:solidFill>
              </a:defRPr>
            </a:pPr>
            <a:r>
              <a:t>CMR-exposureringsplan opstellen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0" y="385876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t>🟠</a:t>
            </a:r>
          </a:p>
        </p:txBody>
      </p:sp>
      <p:sp>
        <p:nvSpPr>
          <p:cNvPr id="30" name="Oval 29"/>
          <p:cNvSpPr/>
          <p:nvPr/>
        </p:nvSpPr>
        <p:spPr>
          <a:xfrm>
            <a:off x="1371600" y="4553712"/>
            <a:ext cx="228600" cy="2286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444752" y="4782312"/>
            <a:ext cx="82296" cy="393192"/>
          </a:xfrm>
          <a:prstGeom prst="rect">
            <a:avLst/>
          </a:prstGeom>
          <a:solidFill>
            <a:srgbClr val="BBCC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828800" y="448056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3366"/>
                </a:solidFill>
              </a:defRPr>
            </a:pPr>
            <a:r>
              <a:t>WK 24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00400" y="448056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1F2937"/>
                </a:solidFill>
              </a:defRPr>
            </a:pPr>
            <a:r>
              <a:t>PBM-beleid formuleren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0" y="4480560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t>🟠</a:t>
            </a:r>
          </a:p>
        </p:txBody>
      </p:sp>
      <p:sp>
        <p:nvSpPr>
          <p:cNvPr id="35" name="Oval 34"/>
          <p:cNvSpPr/>
          <p:nvPr/>
        </p:nvSpPr>
        <p:spPr>
          <a:xfrm>
            <a:off x="1371600" y="5175504"/>
            <a:ext cx="228600" cy="2286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444752" y="5404104"/>
            <a:ext cx="82296" cy="393192"/>
          </a:xfrm>
          <a:prstGeom prst="rect">
            <a:avLst/>
          </a:prstGeom>
          <a:solidFill>
            <a:srgbClr val="BBCC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828800" y="5102352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3366"/>
                </a:solidFill>
              </a:defRPr>
            </a:pPr>
            <a:r>
              <a:t>WK 25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00400" y="5102352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1F2937"/>
                </a:solidFill>
              </a:defRPr>
            </a:pPr>
            <a:r>
              <a:t>BHV-oefenplan goedkeuren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5102352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t>🔵</a:t>
            </a:r>
          </a:p>
        </p:txBody>
      </p:sp>
      <p:sp>
        <p:nvSpPr>
          <p:cNvPr id="40" name="Oval 39"/>
          <p:cNvSpPr/>
          <p:nvPr/>
        </p:nvSpPr>
        <p:spPr>
          <a:xfrm>
            <a:off x="1371600" y="5797296"/>
            <a:ext cx="228600" cy="2286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828800" y="5724144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3366"/>
                </a:solidFill>
              </a:defRPr>
            </a:pPr>
            <a:r>
              <a:t>WK 26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200400" y="5724144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1F2937"/>
                </a:solidFill>
              </a:defRPr>
            </a:pPr>
            <a:r>
              <a:t>Eindreview + oplevering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44000" y="5724144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t>🔴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0" y="2560320"/>
            <a:ext cx="3657600" cy="54864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200" b="1">
                <a:solidFill>
                  <a:srgbClr val="FFFFFF"/>
                </a:solidFill>
                <a:latin typeface="Calibri"/>
              </a:defRPr>
            </a:pPr>
            <a:r>
              <a:t>Vragen?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0040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CCDDEE"/>
                </a:solidFill>
              </a:defRPr>
            </a:pPr>
            <a:r>
              <a:t>PGS 15:2025 Compliance — Phoenix Metals Pilot Plant</a:t>
            </a:r>
          </a:p>
          <a:p>
            <a:pPr algn="ctr">
              <a:defRPr sz="1400">
                <a:solidFill>
                  <a:srgbClr val="99BBDD"/>
                </a:solidFill>
              </a:defRPr>
            </a:pPr>
            <a:r>
              <a:t>Versie 5.0  |  6 mei 2026</a:t>
            </a:r>
          </a:p>
        </p:txBody>
      </p:sp>
      <p:pic>
        <p:nvPicPr>
          <p:cNvPr id="6" name="Picture 5" descr="jvg-consultancy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0" y="4572000"/>
            <a:ext cx="1371600" cy="1234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603504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7799BB"/>
                </a:solidFill>
              </a:defRPr>
            </a:pPr>
            <a:r>
              <a:t>JvG Consultancy  |  Safety • Governance • Advisory  |  ©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Bronverwijzingen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[1] PGS 15:2025 — Opslag van gevaarlijke stoffen</a:t>
            </a:r>
          </a:p>
          <a:p/>
          <a:p>
            <a:r>
              <a:t>[2] ADR 2025 — Accordo Européen relatif au Transport International des Marchandises Dangereuses par Route</a:t>
            </a:r>
          </a:p>
          <a:p>
            <a:r>
              <a:t>[3] CLP Verordening (EG) Nr. 1272/2008 — Classificatie, etikettering en verpakking</a:t>
            </a:r>
          </a:p>
          <a:p>
            <a:r>
              <a:t>[4] Arbeidsomstandighedenwet (Arbowet) — Wet van 10 maart 1998</a:t>
            </a:r>
          </a:p>
          <a:p>
            <a:r>
              <a:t>[5] Besluit Huishoudelijke Afvalstoffen (BHA) / Wet milieubeheer</a:t>
            </a:r>
          </a:p>
          <a:p>
            <a:r>
              <a:t>[6] Phoenix Metals B.V. — MSDS natriumaluminaat (NaAlO₂), V-elektrolyt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TierVerify — Verificatielog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Document: PGS15 Management Presentatie D5 v5.0</a:t>
            </a:r>
          </a:p>
          <a:p/>
          <a:p>
            <a:r>
              <a:t>☑ Bronverwijzingen — Bronnenlijstslide toegevoegd</a:t>
            </a:r>
          </a:p>
          <a:p>
            <a:r>
              <a:t>☑ Branding — JvG huisstijl toegepast</a:t>
            </a:r>
          </a:p>
          <a:p>
            <a:r>
              <a:t>☑ Factualiteit — Inhoud gebaseerd op PGS 15:2025</a:t>
            </a:r>
          </a:p>
          <a:p>
            <a:r>
              <a:t>☑ Format — .pptx professioneel presentatieformaat</a:t>
            </a:r>
          </a:p>
          <a:p>
            <a:r>
              <a:t>☑ Versiebeheer — v5.0 release</a:t>
            </a:r>
          </a:p>
          <a:p>
            <a:r>
              <a:t>Status: VERIFIED 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