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560320"/>
            <a:ext cx="12191695" cy="73152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7315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000" b="1">
                <a:solidFill>
                  <a:srgbClr val="FFFFFF"/>
                </a:solidFill>
                <a:latin typeface="Calibri"/>
              </a:defRPr>
            </a:pPr>
            <a:r>
              <a:t>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7315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0">
                <a:solidFill>
                  <a:srgbClr val="F59E0B"/>
                </a:solidFill>
                <a:latin typeface="Calibri"/>
              </a:defRPr>
            </a:pPr>
            <a:r>
              <a:t>Company Induction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0">
                <a:solidFill>
                  <a:srgbClr val="FFFFFF"/>
                </a:solidFill>
                <a:latin typeface="Calibri"/>
              </a:defRPr>
            </a:pPr>
            <a:r>
              <a:t>Vanadium Productie uit Staalslakken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Calibri"/>
              </a:defRPr>
            </a:pPr>
            <a:r>
              <a:t>Veiligheid | Kwaliteit | Duurzaamheid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59E0B"/>
                </a:solidFill>
                <a:latin typeface="Calibri"/>
              </a:defRPr>
            </a:pPr>
            <a:r>
              <a:t>Seveso / BRZO Inrichting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4864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FFFFFF"/>
                </a:solidFill>
                <a:latin typeface="Calibri"/>
              </a:defRPr>
            </a:pPr>
            <a:r>
              <a:t>Datum: [Invoegen]  |  Versie: 1.1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457200"/>
            <a:ext cx="1371600" cy="123444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pic>
        <p:nvPicPr>
          <p:cNvPr id="13" name="Picture 1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 / Inhoud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Wie is Phoenix Metals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Wat doen we — Vanadium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Organigram en team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Veiligheidsfilosofie (Zero Harm, Seveso/BRZO)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Locatie en indeling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Huisregels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Gevarenlijke stoffen en GHS pictogrammen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Noodprocedures en evacuatie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BHV organisatie en eerste hulp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Milieu en duurzaamheid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Rapportage en meldingsplicht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Permit to Work 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Communicatie en overlegstructuur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Rechten en plichten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Training en ontwikkeling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Contacten en samenvatting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Wie is Phoenix Metals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Bedrijfsprofiel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Phoenix Metals is een gespecialiseerd bedrijf in vanadiumwinning en -verwerking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Gevestigd op een industrieterrein in de Nederlandse havenregio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Opgericht in 2018 als spin-off van de staalsector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Inrichting in het kader van Seveso III / BRZO 1999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Erkend als BRZO-inrichting vanwege opslag en verwerking van gevaarlijke stoffen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Focust op circulair gebruik van reststromen uit de staalindustrie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Wie is Phoenix Metals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Missie, Visie en Kernwaarden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Missie: Waardecreatie uit staalslakken met minimale milieu-impact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Visie: Toonaangevende circulaire vanadiumproducent in Europa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Kernwaarden: Veiligheid, Duurzaamheid, Innovatie, Betrouwbaarheid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Certificeringen: ISO 9001, ISO 14001, ISO 45001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BRZO-vergunning verleend door Omgevingsdienst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Jaarlijkse externe audit door Certificeringsinstantie en Toezichthouder [2]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4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Wat doen we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Vanadium Productieproces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Verwerking van staalslakken tot vanadiumpentoxide (V2O5)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V2O5 wordt verder verwerkt tot ferrovanadium en vanadium-elektrolyten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Toepassingen: hoogsterkstaal, aerospace-legeringen, Vanadium Redox Flow batterijen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Processtappen: crushing, roosten, uitlogen, precipitatie, calcineren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Reststromen worden hergebruikt of nuttig toegepast (circulaire economie)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Jaarlijkse verwerkingscapaciteit: &gt;100.000 ton staalslakken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5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Eindproducten en Toepassingen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572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Product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Samenstelling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Toepassing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Opslagklasse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V2O5 Flake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Vanadiumpentoxide &gt;98%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Ferrovanadium, katalysator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6.1 (Toxisch)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FeV80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Ferrovanadium 80%V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Hoogsterkstaal, aerospace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Geen UN-klasse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V-Elektrolyt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VOSO4 oplossing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Vanadium Redox Flow batterij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 (Corrosief)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Na2SO4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Natriumsulfaat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Wasmiddelen, glasindustrie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Niet-gevaarlijk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6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Organigram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Organisatiestructuur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Directie: Plant Director + HSEQ Manager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Afdelingen: Productie, Onderhoud, HSEQ, Laboratorium, Logistics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Seveso-rollen: Veiligheidsrapportage (VR) verantwoordelijke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BRZO Functioneel Hoofd: operationele leiding Seveso-installatie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Elke afdeling heeft een ploegenleider en veiligheidscoordinator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 totaal ca. 120 medewerkers (inclusief inhuurkrachten)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7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Teamoverzicht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572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Functie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Afdeling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Seveso-rol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BHV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Plant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Directie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BRZO-vergunninghouder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HSEQ Manager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HSEQ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VR-verantwoordelijke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Shift Supervisor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Productie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Functioneel Hoofd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Process Engineer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Productie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Technisch beheer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Maintenance Lead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Onderhoud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Mechanische integriteit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Lab Analyst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Laboratorium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Kwaliteitscontrole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8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Veiligheidsfilosofie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Kernprincipes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Zero Harm — Elk incident is er een te veel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Safety First — Veiligheid prevaleert boven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Seveso III / BRZO 1999 preventiebeleid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Systematische risico-inventarisatie en -evaluatie (RI&amp;E)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Management of Change (MoC) voor elke wijziging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Safety Culture Ladder niveau 4 als streefdoel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9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Veiligheidsfilosofie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Seveso/BRZO Kader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Veiligheidsrapportage (VR) conform BRZO — beschrijving preventiebeleid en MEO-scenarios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Interne veiligheidsaudits: trimestrieel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Externe audits: OMGEVINGSDIENST (toezicht), certificerende instanties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KPIs: TRIR, LTIR, Near-Miss ratio, openstaande acties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Gedragsobservatieprogramma (BBS) voor alle leidinggevenden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Stopwerkbevoegdheid voor ELKE medewerker — zonder uitzondering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10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Locatie en Indeling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Terrein en Zones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Industrieterrein Havenweg, inrichting met omheinung en toegangscontrole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Zones: Productie (rood), Opslag gevaarlijke stoffen (rood), Kantoor (wit), Lab (geel)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Toegang uitsluitend met badge + PIN of vingerafdruk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Bezoekerregistratie bij receptie — altijd begeleid op terrein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Gevarenzone-indeling conform ATEX-richtlijn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Bliksemafleiding en aardingssysteem conform NEN-EN 62305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11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Gebouwen en Functies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572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Gebouw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Functie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Zone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ATEX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Crushing &amp; Roosterovens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Productie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1/21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B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Uitloging &amp; Precipitatie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Productie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2/22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Opslag V2O5 / H2SO4 / NaOH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Opslag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D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 + Receptie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Niet-ATEX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Laboratorium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Niet-ATEX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F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Techniek / Utilities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Onderhoud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Zone 2/22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12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Huisregels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Persoonlijke Beschermingsmiddelen en Gedrag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PBM-verplichting op het hele terrein (helmpet, veiligheidsbril, veiligheidsschoenen, reflecterend vest)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Specifieke PBM per zone: gehoorbescherming (Productie), zuurbestendig schort (Uitloging)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Maximumsnelheid: 15 km/u op terrein, 5 km/u in hallen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Roken uitsluitend in daartoe aangewezen ruimtes (buiten opslag- en productiezones)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Mobiel telefoongebruik verboden tijdens werkzaamheden en in ATEX-zones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Fotograferen alleen na schriftelijke toestemming van HSEQ Manager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13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Huisregels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Overige Regels en Voorwaarden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Drugs- en alcoholbeleid: nul tolerantie — testen bij vermoeden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Aansprakelijkheid: eigen gereedschap alleen na goedkeuring Maintenance Lead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Werkvergunning (PTW) vereist voor alle werkzaamheden buiten reguliere taken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Ladder- en hoogwerk: alleen met certificaat en fall protection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Hijs- en tilwerk: alleen met geldig certificaat en bekwaamheid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Bezoekers: altijd begeleid, altijd ingeschreven, altijd geinformeerd over BHV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14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Gevarenlijke Stoffen — Overzicht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4572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CAS-nummer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GHS Pictogram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H-zinnen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Opslagklasse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V2O5 (Vanadiumpentoxide)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1314-62-1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Toxic, Gevaar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H331, H372, H412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6.1 (Toxisch)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H2SO4 (Zwavelzuur)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7664-93-9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 (Corrosief)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NaOH (Natriumhydroxide)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1310-73-2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Corrosief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H314, H290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8 (Corrosief)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 (Waterstofgas)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1333-74-0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Extreem ontvlambaar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H220, H280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2.1 (Brandbaar)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NaClO3 (Natriumchloraat)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7775-09-9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Oxiderend, Toxisch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H271, H301, H411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5.1 (Oxiderend)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15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Gevarenlijke Stoffen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Veiligheidsmaatregelen per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V2O5: Stof inademing voorkomen — altijd afzuiging en ademhalingsbescherming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H2SO4: Contact met huid en ogen voorkomen — zuurbestendige PBM + nooddouche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NaOH: Corrosief bij contact — gelijke PBM-voorzieningen als H2SO4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H2: Extreem ontvlambaar — ATEX-zone classificatie, gasdetectie, ventilatie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H2SO4 + H2O: NOOIT water bij zuur — altijd zuur bij water (exotherm!)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Veiligheidsinformatiebladen (VIB/SDS) beschikbaar per afdeling en op SharePoint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16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Noodprocedures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Alarm en Evacuatie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Alarmsignalen: Continue sirene = ALARM — direct vertrekken via vluchtroute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Toeter 3x kort = voorstel tot ontruiming (niet direct, maar gereedhouden)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Vluchtroutes aangegeven met groene bordjes — volg altijd de pijlen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NOOIT de lift gebruiken bij alarm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Verzamelpunt: P1 (parkeerterrein noord) voor kantoor, P2 (poort zuid) voor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Tijdelijk veiligheidsgebied: verzamelpunt P3 (havenkade) bij grootschalig incident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17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Noodprocedures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Specifieke Scenario's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Na evacuatie: direct melden bij verzamelpunt — HOUDEN tellen (headcount)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Brand: blus alleen met draagbaar blusmiddel bij beginnende brand — bij twijfel evacueren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Chemisch incident: windrichting bepalen, loodrecht op de wind vluchten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Waterstoflek: NIET blussen met water — isoleren, ventileren, vonken voorkomen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Zwavelzuurlek: dijken met zand, NIET verdunnen met waterstraal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Interne noodnummers: 112 (extern), 8888 (interne BHV), 9999 (ploegendienst)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18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BHV Organisatie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Eerste Hulp en BHV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BHV-team: minimaal 1 BHV'er per ploeg (24/7 bezetting)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BHV'ers herkenbaar aan oranje hesje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Taken: eerste hulp, brandbestrijding, evacuatiebegeleiding, melding aan hulpdiensten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AED aanwezig op 3 locaties: Receptie (Gebouw D), Kantine (Gebouw A), Lab (Gebouw 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BHV-oefening: 1x per kwartaal (afwisselend brand/evacuatie en ongeval)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Jaarlijkse incompany BHV-hercertificering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19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AED Locaties en Eerste Hulp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371600"/>
          <a:ext cx="105156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572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Locatie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Gebouw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Bereikbaarheid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Extra voorziening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Receptie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24/7 via badge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Ehbo-kit, brancard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Kantine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A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Kantoortijden + ploegendienst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Ehbo-kit, oogdouche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Laboratorium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Kantoortijden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Ehbo-kit, oogdouche, zuur-neutralisatie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Nooddouche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Gebouw B (Uitloging)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24/7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Volledige body douche + oogdouche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20</a:t>
            </a:r>
          </a:p>
        </p:txBody>
      </p:sp>
      <p:pic>
        <p:nvPicPr>
          <p:cNvPr id="9" name="Picture 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Milieu en Duurzaamheid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Emissies en Afval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Emissies: Continue monitoring van NOx, SOx en stof (CEMS op roosterovens)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Emissiegrenzen conform Omgevingsvergunning — rapportage aan Omgevingsdienst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Afvalscheiding: 12 fracties inclusief gevaarlijk afval (zuur, base, zout)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Gevaarlijk afval wordt afgevoerd door erkend verwerker (licentie AUDO)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Waterzuivering: eigen IBA + neutralisatie-installatie voor proceswater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Hergebruik proceswater: &gt;80% interne recirculatie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21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Milieu en Duurzaamheid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Energie en Circulaire Economie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Energie: Gasbesparing door warmteterugwinning uit roostergassen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CO2-reductiedoelstelling: -30% in 2030 vs. 2020 basis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Zonnepanelen op daken Gebouw A en F (500 kWp geinstalleerd vermogen)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Bodembescherming: dubbele wand opslagtanks + lekdetectie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Grondwatermonitoring: 4 peilbuizen, kwartaalmeting zware metalen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Circulaire economie: reststromen als grondstof voor andere sectoren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22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Rapportage en Meldingsplicht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Melden is Belangrijk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Elk incident, near-miss en onveilige situatie MELD JE — altijd, direct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Melding via: meldformulier op SharePoint, e-mail naar hseq@phoenixmetals.nl, of mondeling aan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Incidentenclassificatie: Near-Miss, Eerste Hulp, Medisch Behandeld, Verzuim, Ernstig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Serieuze incidenten: binnen 15 minuten melden bij HSEQ Manager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BRZO-meldingsplicht: almost-misses en incidenten melden aan Omgevingsdienst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Root Cause Analysis (RCA) bij elk verzuim- en ernstig incident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23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Rapportage en Meldingsplicht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003366"/>
                </a:solidFill>
                <a:latin typeface="Calibri"/>
              </a:defRPr>
            </a:pPr>
            <a:r>
              <a:t>Follow-up en Transparantie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Niet-strafrechtelijke klimaat — melden leidt NIET tot sancties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Anoniem melden mogelijk via brievenbus bij receptie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Inspectierapporten worden besproken in wekelijkse HSEQ-overleg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KPI dashboard: TRIR, LTIR, Near-Miss ratio — wekelijks geupdate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Trendanalyse: maandelijks door HSEQ Manager, kwartaalrapportage aan Directie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Externe rapportage: Jaarlijks CSR-rapport en BRZO-verantwoording [2]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371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24</a:t>
            </a:r>
          </a:p>
        </p:txBody>
      </p:sp>
      <p:pic>
        <p:nvPicPr>
          <p:cNvPr id="10" name="Picture 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Permit to Work (PTW) Systeem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PTW vereist voor: heetwerk, hoogwerk, ingesloten ruimten, graafwerk, elektrisch werk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Taak Risico Analyse (TRA) - verplicht voor elke taak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Last Minute Risk Analysis (LMRA) - persoonlijke check voor start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Vergunning ondertekend door bevoegd persoon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STOP-werkbevoegdheid voor elke medewerker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pic>
        <p:nvPicPr>
          <p:cNvPr id="8" name="Picture 7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Samenvatting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Phoenix Metals is een Seveso/BRZO inrichting - veiligheid is priority #1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Ken de gevarenlijke stoffen: V2O5, H2SO4, NaOH, H2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Volg altijd de procedures: PTW, TRA, LMRA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Rapporteer elk incident, near-miss en onveilige situatie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Je hebt stop-werkbevoegdheid - gebruik het!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Vragen? Neem contact op met je manager of HSEQ afdeling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pic>
        <p:nvPicPr>
          <p:cNvPr id="15" name="Picture 14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Vragen?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Neem contact op met je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HSEQ afdeling: bereikbaar via portofoon kanaal 3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Noodnummer: 112 (intern: 9112)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pic>
        <p:nvPicPr>
          <p:cNvPr id="22" name="Picture 2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27432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Bronverwijzingen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100584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520" y="137160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[1] Arbowet (Wet van 18 maart 1999)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[2] BRZO 1999 (Besluit Risico's Zware Ongevallen)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[3] NTA 8620: Veiligheidsmanagementsystemen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 [4] Seveso III Richtlijn 2012/18/EU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64465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pic>
        <p:nvPicPr>
          <p:cNvPr id="29" name="Picture 28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6446520"/>
            <a:ext cx="685800" cy="6126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