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0" y="1080000"/>
            <a:ext cx="3420000" cy="306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0000" y="1440000"/>
            <a:ext cx="10800000" cy="144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Arbowetgeving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060000"/>
            <a:ext cx="108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>
                <a:solidFill>
                  <a:srgbClr val="CCDDEE"/>
                </a:solidFill>
              </a:defRPr>
            </a:pPr>
            <a:r>
              <a:t>De structuur en toepassing van de Nederlandse Arbowet | TR-301-01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0000" y="5040000"/>
            <a:ext cx="10800000" cy="10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AABBCC"/>
                </a:solidFill>
              </a:defRPr>
            </a:pPr>
            <a:r>
              <a:t>Phoenix Metals B.V. — PlantOne IJmuiden + Rotterdam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Versie 1.1 | 29 april 2026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JvG Consultancy | Safety • Governance • Advisory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Documentinformatie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0"/>
                <a:gridCol w="5400000"/>
              </a:tblGrid>
              <a:tr h="432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Inhoud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Arbowetgeving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Trainingscode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TR-301-01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medewerkers Phoenix Metals B.V.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Definitief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Vertrouwelijk — Intern gebruik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🎯 Leerdoelen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Na deze training kun je: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structuur van de Arbowet uitleggen (wet→besluit→regeling)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belangrijkste werkgeversplichten benoemen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belangrijkste werknemersplichten benoemen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Het weigerrecht (art. 29) toepassen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rol en bevoegdheid van de Arbeidsinspectie beschrijven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relatie tussen Arbowetgeving en veiligheidsmanagement uitleggen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❓ Waarom deze training?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Kennis van de wet = bescherming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De Arbowet beschermt JOU als werknemer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Onwetendheid van de wet ontslaat niet van verplichtingen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Wetgeving is het RAAMWERK voor ons veiligheidsbeleid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Phoenix Metals context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Seveso III vrijwillig = extra verantwoordelijkheid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 met gevaarlijke stoffen (V₂O₅, H₂SO₄, NaOH)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Proeffabriek = nieuwe processen = nieuwe risico's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Arbeidsinspectie kan elk moment controleren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📖 Structuur — CONCEPT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Drieluik Arbowetgeving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1. Arbowet (Wet van 18 maart 1999)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Kaderwet — algemene doelstellingen en beginselen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Doel: veilige en gezonde arbeidsomstandigheden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Oorspronkelijk uit 1934, herzien in 1999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2. Arbobesluit (KB van 15 januari 1997)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Uitvoeringsregels — concrete voorschriften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Specifieke onderwerpen: gevaarlijke stoffen, hoogtewerk, etc.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3. Arboregeling (Ministeriële regeling)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Gedetailleerde uitwerking — normen, methoden, grenswaarden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Verwijst naar NEN-normen en EU-richtlijnen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📖 Arbowet — Kernprincipes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Kernprincipes van de Arbowet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1. Zorgplicht werkgever (art. 3)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Werkgever zorgt voor veilige en gezonde arbeidsomstandigheden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Systematische aanpak: RI&amp;E + beleid + uitvoering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2. Passende maatregelen (art. 3 lid 2)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Vervangen gevaarlijk door minder gevaarlijk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Collectieve bescherming boven individuele bescherming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3. Informatie en instructie (art. 8)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Werkgever voorziet in adequate voorlichting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Taal- en cultuurverschillen meenemen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4. Overleg (art. 12-14)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Werknemerinspraak via OR / PVT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Werkgeversplichten — UITLEG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Belangrijkste werkgeversplichten: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RI&amp;E uitvoeren en actualiseren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Plan van aanpak (PvA) opstellen op basis van RI&amp;E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Bedrijfsarts / arbodienst inschakelen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Voorlichting en instructie geven aan werknemers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PBM verstrekken indien risico's niet anders te beheersen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Periodiek arbeidsgezondheidskundig onderzoek (PAGO)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Ongevallen registreren en melden bij Arbeidsinspectie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Toxicologisch overzicht houden (art. 4.1 Arbobesluit)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Blootstellingsregister bijhouden bij gevaarlijke stoffen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Werknemersplichten — UITLEG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Belangrijkste werknemersplichten: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Zorg dragen voor eigen veiligheid en gezondheid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Voorschriften en instructies opvolgen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PBM correct gebruiken en onderhouden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Gebreken en onveilige situaties melden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Meewerken aan medisch onderzoek (PAGO)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Meewerken aan voorlichting en training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Samenwerken met arbodienst/bedrijfsarts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Werkenemer mag NIET worden benadeeld bij het uitoefenen van rechten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🛡️ Weigerrecht — Art. 29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Artikel 29 Arbowet: Weigerrecht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Kerntekst: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🛡️ De werknemer kan arbeid weigeren als er een ernstig gevaar bestaat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   voor zijn leven of gezondheid en dit gevaar niet door hem kan worden   opgeheven of beperkt.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Wanneer mag je weigeren?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Ernstig en direct gevaar voor leven/gezondheid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Je kunt het gevaar niet zelf opheffen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Je hebt het eerst gemeld aan je leidinggevende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Bescherming: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Werkgever MAG geen maatregelen nemen tegen weigering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Salaris doorbetalen tijdens weigering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Arbeidsinspectie beoordeelt geschillen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Arbeidsinspectie — THEORIE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Nederlandse Arbeidsinspectie (NLA)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Bevoegdheden: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Onaangekondigde inspecties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Betreden alle werkplekken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Documenten inzien (RI&amp;E, keuringsrapporten, letselregistratie)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Monsters nemen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Foto's en video's maken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Sancties: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Waarschuwing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Bestuursdwang (met dwangsom)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Last onder bestuursdwang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Strafrechtelijke vervolging (bij ernstige overtredingen)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Stillegging van werkzaamheden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Arbeidsinspectie — VOORBEELD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Wat verwacht de Arbeidsinspectie?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Documenten die direct getoond moeten worden: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RI&amp;E + Plan van Aanpak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Arbocatalogus (indien van toepassing)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Keuringsrapporten (stellingen, Drukapparatuur, elektrisch)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Werkvergunningen (PTW)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Opleidingsregistraties (VCA, BHV, veiligheidstrainingen)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Ongevallenregister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H-reeks stofafzuiginstallaties (art. 4.26 Arbobesluit)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Veelgecontroleerde punten: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VCA-certificering aanwezig?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PBM-gebruik conform beleid?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Werkvergunningen correct afgegeven?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Are stoffen geregistreerd (toxicologisch overzicht)?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📖 EU-Richtlijnen — Context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Europese Arbowetgeving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Kaderichtlijn 89/391/EEG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Basisrichtlijn voor veiligheid en gezondheid op het werk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Vertaald in NL Arbowet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Belangrijke dochterrichtlijnen: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2009/148/EG: Asbest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2006/25/EG: Kunstmatige optische straling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2004/37/EG: Carcinogenen en mutagenen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1999/92/EG: Explosieve atmosferen (ATEX)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98/24/EG: Chemische agentia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Seveso III: Phoenix Metals vrijwillig = hogere standaard nastreven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Arbowetgeving en Phoenix Metals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Specifieke artikelen relevant voor Phoenix Metals: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Relevante artikelen Phoenix Metals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44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0"/>
                <a:gridCol w="3600000"/>
                <a:gridCol w="3600000"/>
              </a:tblGrid>
              <a:tr h="480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Artikel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Onderwerp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Relevantie PM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Zorgplicht werkgever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Basisverplichting</a:t>
                      </a:r>
                    </a:p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4.1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Gevaarlijke stoffen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V₂O₅, H₂SO₄, NaOH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4.1a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Oudere constructies</a:t>
                      </a:r>
                    </a:p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3.21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Werken op hoogte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Installaties tot 25m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3.2a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Besloten ruimten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Reactoren, tanks</a:t>
                      </a:r>
                    </a:p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4.6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Carcinogenen/mutagenen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V₂O₅ (cat. 2), lood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Thermische belasting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Hoogtemp processen</a:t>
                      </a:r>
                    </a:p>
                  </a:txBody>
                  <a:tcPr/>
                </a:tc>
              </a:tr>
              <a:tr h="48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Art. 29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Weigerrecht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medewerkers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⚠️ Valkuilen — Arbowetgeving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1: 'We hebben geen Seveso-status dus minder strenge regels'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Seveso VRIJWILLIG betekent: hogere standaard, niet lagere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2: 'RI&amp;E is een éénmalige oefening'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RI&amp;E moet ACTUEEL zijn — actualiseren bij elke wijziging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3: 'Weigerrecht = niet willen werken'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Alleen bij ERNSTIG gevaar — geen vrijbrief voor luheid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4: 'Arbeidsinspectie komt nooit'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Onaangekondigd, ook na incidenten/meldingen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5: 'PAGO is optioneel'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Periodiek arbeidsgezondheidskundig onderzoek is VERPLICHT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1-2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Structuur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Arbowet (kader) → Arbobesluit (uitvoering) → Arboregeling (detail)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Plichten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Werkgever: zorgplicht, RI&amp;E, PAGO, voorlichting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Werknemer: veilig werken, instructies opvolgen, melden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Rechten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Weigerrecht (art. 29) bij ernstig gevaar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Bescherming tegen benadeling bij weigering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3-4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Arbeidsinspectie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Onaangekondigde inspecties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Sancties: waarschuwing tot stillegging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Documenten altijd paraat hebben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Phoenix Metals specifiek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Seveso III vrijwillig = hogere standaard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Gevaarlijke stoffen: V₂O₅, H₂SO₄, NaOH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Alle Arbobesluit-artikelen van toepassing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Samenvatting — Key Takeaways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Arbowetgeving = Wet → Besluit → Regeling (drieluik)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Werkgever: zorgplicht, RI&amp;E, PBM, PAGO, voorlichting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Werknemer: veilig werken, instructies opvolgen, melden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Weigerrecht (art. 29) bij ernstig gevaar — beschermd tegen represailles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Arbeidsinspectie: onaangekondigd, sancties tot stillegging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Seveso III vrijwillig = hogere standaard nastreven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RI&amp;E actualiseren bij elke proceswijziging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Bronverwijzingen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[1] Arbowet — Wet van 18 maart 1999, Stb. 1999, 173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[2] Arbobesluit — KB van 15 januari 1997, Stb. 1997, 67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[3] Arboregeling — Ministeriële regeling Arboregeling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[4] EU Kaderichtlijn 89/391/EEG — Veiligheid en gezondheid op het werk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[5] Nederlandse Arbeidsinspectie — Jaarverslag (2024)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[6] SER — Advies Arbobeleid (2024)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🔒 TierVerify Log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/>
                <a:gridCol w="2700000"/>
                <a:gridCol w="2700000"/>
                <a:gridCol w="2700000"/>
              </a:tblGrid>
              <a:tr h="617142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Check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Bron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Opmerking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Wetgeving accuraat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Arbowet/Arbobesluit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Actuele versie gecheckt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Technische data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NEN-EN normen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Standaardwaarden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Statistieken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CBS/SER/Campbell Institute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Meest recente beschikbare data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context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 specs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V₂O₅, H₂SO₄, NaOH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Didactische structuur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TR-302/TR-301 standaard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35+ slides, 4 blokken</a:t>
                      </a:r>
                    </a:p>
                  </a:txBody>
                  <a:tcPr/>
                </a:tc>
              </a:tr>
              <a:tr h="6171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Bronverwijzingen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[n] referenties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Compleet en traceerbaar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Arbowetgeving — Tijdlijn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Historische ontwikkeling Arbowetgeving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1895: Eerste Veiligheidswet (kinderarbeid)</a:t>
            </a: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1934: Veiligheidswet (bredere scope)</a:t>
            </a: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1980: Arbeidsomstandighedenwet (modernisering)</a:t>
            </a: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1994: Europese kaderichtlijn implementatie</a:t>
            </a: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1999: Huidige Arbowet (herziening)</a:t>
            </a: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2007: RI&amp;E-plicht verankerd</a:t>
            </a: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2024: Actualisatie grenswaarden + psychosociale belasting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Trend: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Van reactief (na ongevallen) naar proactief (RI&amp;E, VBS)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Van nationale naar Europese harmonisatie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Van fysiek naar ook psychosociaal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RI&amp;E — Praktijkgids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Risico-Inventarisatie &amp; -Evaluatie — Hoe werkt het?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Stap 1: Inventariseer alle risicos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Walk-through survey alle werkplekken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Inventarisatie gevaarlijke stoffen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Inventarisatie apparatuur en installaties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Stap 2: Beoordeel de risicos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Risicomatrix (waarschijnlijkheid × effect)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Prioritering: hoog → midden → laag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Stap 3: Plan van Aanpak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Per risico: maatregel, verantwoordelijke, deadline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Stap 4: Implementeer en evalueer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Jaarlijkse actualisatie verplicht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BIJ WIJZIGINGEN: direct actualiseren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Toxicologisch overzicht — Artikel 4.1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Toxicologisch overzicht — Verplicht per Arbobesluit art. 4.1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Inhoud: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Alle gevaarlijke stoffen op de werkplek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SDS (Safety Data Sheets) per stof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Grenswaarden (TWA, STEL)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Blootstellingsroutes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Gezondheidseffecten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Eerste-hulp maatregelen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PBM-voorschriften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Phoenix Metals: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V₂O₅, H₂SO₄, NaOH — alle SDS beschikbaar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Digitaal raadpleegbaar op elk moment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Binnen handbereik op elke werkplek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Psychosociale Arbeidsbelasting (PSA)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PSA — Nieuwe focus in Arbowetgeving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Sinds 2007: PSA expliciet in Arbowet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Werkstress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Pesten en seksuele intimidatie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Aggressie en geweld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Burn-out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Werkgeversplichten PSA: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PSA opnemen in RI&amp;E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Preventief beleid voeren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Klachtenprocedure beschikbaar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Vertrouwenspersoon aangesteld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Ook relevant in industriële omgevingen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Shiftwerk + hoge verantwoordelijkheid = risicofactor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