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  <a:latin typeface="Calibri"/>
              </a:defRPr>
            </a:pPr>
            <a:r>
              <a:t>Statische Elektriciteit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474720"/>
            <a:ext cx="10058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Phoenix Metals B.V. — eLearning Training</a:t>
            </a:r>
          </a:p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Trainingcode: TR-302-04  |  Versie: 1.1  |  Datum: 29 april 2026</a:t>
            </a:r>
          </a:p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Auteur: JvG Consultancy  |  Status: Goedgekeurd</a:t>
            </a:r>
          </a:p>
        </p:txBody>
      </p:sp>
      <p:pic>
        <p:nvPicPr>
          <p:cNvPr id="4" name="Picture 3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5029200"/>
            <a:ext cx="1645920" cy="1463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Documentinformatie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Veld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Waarde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Phoenix Metals B.V. — eLearning Programma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Training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Statische Elektriciteit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TR-302-04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Versie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1.1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29 april 2026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Auteur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JvG Consultancy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Doelgroep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Operatoren, technici, HSE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Type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Presentatie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Goedgekeurd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🎯  Leerdoelen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kunt uitleggen hoe statische elektriciteit ontstaat bij industriële processen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herkent de gevaren van statische ontlading als ontstekingsbron bij stofexplosies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kunt de juiste aardings- en equipotentiaalmaatregelen benoemen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kent de eisen voor antistatische kleding en ATEX-apparatuur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kunt een bindingscontrole uitvoeren bij Phoenix Metals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kent de Phoenix Metals-specifieke risico's bij vanadiumverwerking en stoftransport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⚠️  Waarom deze training?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Statische ontlading is een van de meest onderschatte ontstekingsbronnen in de procesindustrie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Bij stoftransport van V₂O₅ en staalslakkenmeel is het explosierisico aanzienlijk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Seveso III-inrichtingen vereisen specifieke maatregelen tegen elektrostatische ontlading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Een enkele vonk kan een stofexplosie veroorzaken met fatale gevolgen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In 2023 waren statische ontladingen de oorzaak van ~15% van alle stofexplosies in de EU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Wetgevingskader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ATEX 137/1999/EG — Veiligheid op het werk in explosiegevaarlijke atmosferen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ATEX 114/2014/EU — Apparatuur voor explosiegevaarlijke ruimten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Arbobesluit artikelen 3.4e en 3.5 — Explosieve atmosferen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NPR 7910 — Risico-inventarisatie en -evaluatie explosiegevaar (RI&amp;E-E)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IEC 60079-32-1 — Elektrostatische gevaren, richtlijnen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EN 13463-1 — Niet-elektrische apparatuur voor explosiegevaarlijke ruimten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PGS 15 — Opslag gevaarlijke stoffen (van toepassing bij Phoenix Metals)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📊  Statistieken en incidenten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~200 stofexplosies per jaar in Europa, waarvan ~15% door statische ontlading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Gemiddeld 10 dodelijke slachtoffers per jaar in de EU door stofexplosies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Metaalpoeders (zoals vanadium) behoren tot de hoogste explosieklassen (Kst &gt; 300)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De meeste incidenten hadden voorkomen kunnen worden met adequate aarding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Imperial Sugar (2008, VS): 14 doden door stofexplosie — statische ontlading als oorzaak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⚡  CONCEPT: Wat is statische elektriciteit?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Ophoping van elektrische lading op het oppervlak van een materiaal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Ontstaat door wrijving, scheiding of stroming van materialen (tribo-elektrisch effect)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Elektronen worden overgedragen tussen materialen met verschillende elektronenaffiniteit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Het resultaat: één materiaal wordt positief geladen, het andere negatief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De lading blijft 'steken' tot een ontlading plaatsvindt (vonk, borstelontlading, etc.)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📖  UITLEG: Het tribo-elektrisch effect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Wrijving tussen twee materialen veroorzaakt elektronoverdracht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De tribo-elektrische reeks rangschikt materialen naar hun neiging om elektronen af te staan of op te nemen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Voorbeelden: kunststof tegen metaal, poeder door buizen, vloeistof door slangen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Contact en scheiding (niet alleen wrijving) is voldoende voor ladingsopbouw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Groter oppervlak + hogere snelheid = meer ladingsopbouw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🔥  VOORBEELD: Statische lading bij Phoenix Metals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V₂O₅-poeder transport door pneumatische leidingen → sterke ladingsopbouw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Staalslakkenmeel op transportbanden → wrijving tegen rubber bekleding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Filterinstallaties: poeder langs filterzakken → lading op filtermateriaal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Vultorens: stortpoeder neerdaalt → lading door wrijving met lucht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Big-bag vullen/ledigen → ladingsopbouw op kunststof big-bag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❌  VALKUIL: Veelgemaakte fouten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Aarding vergeten bij gebruik van niet-geleidende slangen/buizen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Aanname dat kunststof containers 'veilig' zijn (ze zijn juist gevaarlijk!)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Geen equipotentiaalverbinding tussen verschillende metalen onderdelen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Antistatische kleding dragen maar niet op de juiste manier aarden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Gekozen materialen niet compatibel met ATEX-zone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⚡  Soorten statische ontlading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Vonkontlading (spark) — tussen twee geleiders, hoge energie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Borstelontlading (brush) — tussen geleider en niet-geleider, matige energie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Propagating brush discharge — hoge energie, zeer gevaarlijk bij coatings/films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Korona-ontlading — laag energieniveau, maar kan brandbare gassen ontsteken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Cone discharge — bij vullen van silo's met poeder, relevant voor Phoenix Metals!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📊  Energie van ontladingstypen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Type ontlading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Typisch energieniveau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Ontstekingsrisico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Vonkontlading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&gt; 1 mJ tot &gt; 1000 mJ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Zeer hoog — ontsteekt gassen én stof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Borstelontlading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~1-4 mJ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Matig — ontsteekt gassen, stof soms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Propagating brush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&gt; 10 mJ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Zeer hoog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Korona-ontlading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&lt; 1 mJ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Laag — soms gasontsteking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Cone discharge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~1-10 mJ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Hoog bij stof in silo's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☠️  Gevaren bij stofexplosies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Statische vonk kan brandbaar stof wolk doen ontbranden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Minimale ontstekingsenergie (MIE) voor metaalpoeders kan &lt; 1 mJ zijn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V₂O₅-stof: fijn verdeeld, potentieel explosief bij voldoende concentratie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Secundaire explosies: primaire explosie werkt stof op → kettingreactie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Drukopbouw in gesloten ruimten → structurele schade, dakverlies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🛡️  Aarding en equipotentiaal — Basisprincipes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Aarding: alle geleidende delen verbinden met aarde (R &lt; 10 Ω)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Equipotentiaal: alle metalen delen op hetzelfde potentiaal (geen spanningsverschil)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Alle metalen buizen, leidingen, trechters, silo's MOETEN geaard zijn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Cross-bonding tussen flenzen bij niet-geleidende afdichtingen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Weerstandsmeting vereist: periodieke controle met mega-ohmmeter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🔧  Aarding — Praktische uitvoering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Identificeer alle geleidende onderdelen in het proces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Verbind elk onderdeel met de dichtstbijzijnde aardingsrail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Gebruik geaarde flexibele kabels (minimaal 4 mm² Cu)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Controleer verbindingen visueel vóór elke shift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Meet aardingsweerstand periodiek (maximaal elke 6 maanden)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Documenteer alle metingen in het aardingslogboek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👕  Antistatische kleding — Eisen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EN 1149-5: Beschermende kleding — elektrostatische eigenschappen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Kleding MOET antistatisch zijn in ATEX-zones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Geen synthetische materialen die ladingsopbouw bevorderen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Katoen of speciaal antistatisch materiaal (koolstofvezel-gemengd)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Kleding MOET geaard zijn via antistatische schoenen of polsband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Wasvoorschriften volgen — sommige wasmiddelen verwijderen antistatische coating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Antistatische middelen overzicht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Middel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Standaard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Toepassing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Antistatische kleding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EN 1149-5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ATEX zones 1/2/21/22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Antistatische schoenen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EN ISO 20345 A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Algemene procesvloer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Geaarde polsband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EN 61340-5-1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Elektronica / fijn poeder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Antistatische vloer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EN 61340-5-1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Explosiegevaarlijke ruimten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Antistatische big-bags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IEC 61340-4-4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Poedertransport/opslag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🔴  ATEX-apparatuur — Categorieën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Categorie 1 (Zone 0/20) — Zeer hoog veiligheidsniveau, 2x redundant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Categorie 2 (Zone 1/21) — Hoog veiligheidsniveau, geschikt voor Phoenix Metals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Categorie 3 (Zone 2/22) — Normaal veiligheidsniveau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Alle apparatuur MOET gemarkeerd zijn met CE + ATEX-symbool (εx in hexagon)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Controleer het explosiebeveiligingsdocument (EBD) van Phoenix Metals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🗺️  ATEX-zones bij Phoenix Metals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Zone 20: Binnenin silo's, menginstallaties (voortdurend stofwolk)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Zone 21: Rond vul/openingen, filterinstallaties (af en toe stofwolk)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Zone 22: Opslagruimten, transportbanden (zelden stofwolk, kortdurend)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Buitengebied: over het algemeen niet-ATEX, behalve bij stofuitlaatpunten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De zonekaart is opgenomen in het Explosiebeveiligingsdocument (EBD)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Bindingscontrole — Wat en hoe?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Binding = aardingscontrole van alle geleidende verbindingen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Visuele controle: kabels intact, verbindingen vast, geen corrosie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Meetcontrole: weerstand &lt; 1 Ω tussen flenzen, &lt; 10 Ω naar aarde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Frequentie: dagelijks visueel, maandelijks gemeten, 6-maandelijks uitgebreid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Documentatie:_bindingsformulier invullen en ondertekenen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BIJ AFWIJKING: direct rapporteren, installatie stilleggen tot herstel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✅  Bindingscontrole checklist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Controlepunt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Methode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Criteria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Frequentie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Aardingskabels visueel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Inspectie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Geen breuk, corrosie of losse verbindingen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Dagelijks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Flensverbindingen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Weerstandsmeting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R &lt; 1 Ω tussen flenzen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Maandelijks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Aarding naar 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Weerstandsmeting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R &lt; 10 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Maandelijks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Antistatische vloer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Weerstandsmeting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10⁵ – 10⁸ Ω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6-maandelijks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Big-bag aarding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Visueel + meet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Klemverbinding intact, R &lt; 10⁶ 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Per gebruik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⚠️  Phoenix Metals: Risico's bij vanadiumverwerking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V₂O₅-poeder is fijn en droog — ideaal voor ladingsopbouw tijdens transport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Pneumatisch transport door buizen: extreme ladingsopbouw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Stort van poeder in silo's: cone discharge risico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Filterinstallaties: ladingsopbouw op filterzakken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Big-bag handling: niet-geleidende materialen verhogen risico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H₂SO₄-lekkage in combinatie met statische vonk = dubbel risico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🔥  Phoenix Metals: Stoftransport risico's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Transportbanden: poeder op rubber band → wrijving → lading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Schroeftransporteurs: poeder wrijving tegen behuizing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Pneumatisch transport: hoogste risico door hoge snelheid + wrijving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Elevators: emmers wrijving + neerwaartse poederstroom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Overlooppunten: stofwolkvorming + statische lading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🛡️  Praktische maatregelen — Overzicht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Alle metalen onderdelen aarden en equipotentiaal verbinden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Alleen ATEX-gecertificeerde apparatuur gebruiken in ATEX-zones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Antistatische kleding dragen in alle procesgebieden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Periodieke bindingscontrole uitvoeren en documenteren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Niet-geleidende materialen vervangen door geleidend alternatief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Luchtvochtigheid controleren (≥ 50% verlaagt statisch risico)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7. Ionisatoren toepassen waar aarding niet mogelijk is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8. Training en bewustwording: elke medewerker kent de risico's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🔧  Niet-geleidende materialen — Wat vermijden?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Kunststof buizen en slangen (tenzij antistatisch gecertificeerd)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Gewone rubber transportbanden (geen antistatische versie)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Nylon of polyester big-bags (geen Type C met aarding)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Plastic trechters en gietbekkens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Teflon afdichtingen zonder equipotentiaalverbinding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Vervang door: antistatische varianten, geaard metaal, Type C big-bags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💧  Luchtvochtigheid en statische lading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Lage luchtvochtigheid (&lt; 30%) verhoogt het risico op statische lading aanzienlijk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Bij RH &lt; 30% ladingsopbouw 10-100x sneller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Doel: relatieve luchtvochtigheid ≥ 50% in procesgebieden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Wintermaanden: extra aandacht — verwarmde lucht droogt uit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luchtbevochtigers overwegen in stofverwerkingsgebieden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Monitoring: hygrometers op strategische punten, alarm bij RH &lt; 40%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🔧  Ionisatoren — Toepassing en beperkingen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Ionisatoren neutraliseren lading op niet-geleidende oppervlakken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Toepassing: waar aarding niet mogelijk (kunststof onderdelen, monitorschermen)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Niet als vervanging van aarding — alleen als aanvulling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Vereisen periodiek onderhoud: emitternaalden reinigen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Niet geschikt als primaire maatregel in ATEX-zone 20/21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👷  Rol van de operator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bent de eerste verdedigingslijn tegen statische incidenten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Controleer aarding en binding VÓÓR elke shift start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Rapporteer afwijkingen onmiddellijk — neem geen risico's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Draag altijd antistatische kleding en schoenen in procesgebieden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Gebruik alleen goedgekeurde apparatuur (ATEX-markering controleren)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Ken de ATEX-zone-indeling van jouw werkplek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Samenvatting — Key Takeaways (1/2)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Statische elektriciteit ontstaat door wrijving/scheiding van materialen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Vonkontlading is een krachtige ontstekingsbron voor stofexplosies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Aarding en equipotentiaal zijn de primaire beheersmaatregelen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Alle geleidende onderdelen MOETEN geaard zijn (R &lt; 10 Ω)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Samenvatting — Key Takeaways (2/2)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Antistatische kleding is VERPLICHT in ATEX-zones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Bindingscontrole: dagelijks visueel, maandelijks gemeten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V₂O₅-poedertransport = hoog risico op ladingsopbouw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Ken jouw ATEX-zone en de bijbehorende eisen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Bij twijfel: STOP en raadpleeg je HSE-adviseur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📚  Bronverwijzingen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[1] ATEX 137/1999/EG — Veiligheid op het werk in explosiegevaarlijke atmosferen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[2] ATEX 114/2014/EU — Apparatuur voor explosiegevaarlijke ruimten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[3] IEC 60079-32-1:2013 — Electrostatic hazards, guidance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[4] NPR 7910:2019 — Risico-inventarisatie explosiegevaar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[5] EN 1149-5:2008 — Beschermende kleding, elektrostatische eigenschappen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[6] PGS 15:2025 — Opslag gevaarlijke stoffen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[7] CSB — Imperial Sugar Company dust fire and explosion investigation (2008)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[8] Arbowet/Arbobesluit — Art. 3.4e en 3.5 explosieve atmosferen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[9] EN 13463-1:2009 — Niet-elektrische apparatuur voor explosiegevaarlijke ruimten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[10] IEC 61340-4-4 — Electrostatics — Standard test methods for specific applications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💧  Statische lading bij vloeistofhantering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Vloeistoffen door slangen/pompen → ladingsopbouw (vooral niet-geleidende vloeistoffen)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H₂SO₄ en NaOH oplossingen: ladingsopbouw bij pompen door kunststof leidingen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Maatregel: alle slang- en leidingsystemen geaard bij Phoenix Metals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Stroomsnelheid beperken (&lt; 1 m/s bij tankwagen vullen)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Minimale oplaadtijd: 30 seconden wachten na vullen voordat metingen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📅  Inspectie en onderhoud — Frequentie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Dagelijks: visuele controle aardingskabels en verbindingen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Wekelijks: controle antistatische eigenschappen kleding en schoenen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Maandelijks: weerstandsmetingen equipotentiaalverbindingen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Kwartaallijks: uitgebreide audit aardingssysteem door HSE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Halfjaarlijks: volledige aardingscampagne met externe keuring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Jaarlijks: herkeuring ATEX-apparatuur conform norm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🚨  Wat te doen bij vermoeden van statische ontlading?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STOP alle werkzaamheden onmiddellijk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Verlaat het gebied via de dichtstbijzijnde uitgang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Meld bij de centrale meldpost (nummer op noodkaart)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Vermijd het gebruik van mobiele telefoons in ATEX-zones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Wacht op toestemming van HSE voordat werkzaamheden hervat worden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Incidents formeel registreren in het incidentenmanagementsysteem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Documentatie en registratie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Aardingslogboek: alle metingen en controles vastleggen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Bindingsformulier: per shift invullen en ondertekenen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ATEX-apparatuurregister: alle apparaten met keuringsdata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Incidentspecifieke rapportage bij elke statische ontlading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Jaarlijks: evaluatie aardingssysteem in HSE-managementreview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Archivering: alle documenten minimaal 5 jaar bewaren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