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321040" y="960120"/>
            <a:ext cx="3246120" cy="493776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1691640"/>
            <a:ext cx="1554480" cy="1554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21040" y="3474720"/>
            <a:ext cx="3246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200" b="1">
                <a:solidFill>
                  <a:srgbClr val="C9A227"/>
                </a:solidFill>
                <a:latin typeface="Segoe UI"/>
              </a:rPr>
              <a:t>WE SERVE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051560"/>
            <a:ext cx="7132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1">
                <a:solidFill>
                  <a:srgbClr val="F0DFA8"/>
                </a:solidFill>
                <a:latin typeface="Segoe UI"/>
              </a:rPr>
              <a:t>LIONS CLUBS INTERNATIONAL  •  MULTIPLE DISTRICT 110 NEDERLAND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00200"/>
            <a:ext cx="7132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Segoe UI"/>
              </a:rPr>
              <a:t>District 110 AN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Segoe UI"/>
              </a:rPr>
              <a:t>Ledenontmoetingsavond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0392" y="3310128"/>
            <a:ext cx="1463040" cy="444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520440"/>
            <a:ext cx="7132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800" b="1">
                <a:solidFill>
                  <a:srgbClr val="F0DFA8"/>
                </a:solidFill>
                <a:latin typeface="Segoe UI"/>
              </a:rPr>
              <a:t>Dinsdag 13 oktober 2026  •  Aanvang 19:00 uur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343400"/>
            <a:ext cx="69494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500" b="0">
                <a:solidFill>
                  <a:srgbClr val="FFFFFF"/>
                </a:solidFill>
                <a:latin typeface="Segoe UI"/>
              </a:rPr>
              <a:t>Welkom namens District Governor </a:t>
            </a:r>
            <a:r>
              <a:rPr sz="1500" b="1">
                <a:solidFill>
                  <a:srgbClr val="F0DFA8"/>
                </a:solidFill>
                <a:latin typeface="Segoe UI"/>
              </a:rPr>
              <a:t>Arjan van Ommen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400" b="0">
                <a:solidFill>
                  <a:srgbClr val="D7DEE8"/>
                </a:solidFill>
                <a:latin typeface="Segoe UI"/>
              </a:rPr>
              <a:t>“Samen bouwen we aan een vitaal district — van club naar club, van lid tot lid.”</a:t>
            </a:r>
          </a:p>
        </p:txBody>
      </p:sp>
      <p:pic>
        <p:nvPicPr>
          <p:cNvPr id="13" name="Picture 12" descr="logo_lions_signa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532120"/>
            <a:ext cx="960120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PROGRAMMA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Agenda van de avond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2 / 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417320"/>
            <a:ext cx="1051560" cy="566928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1536192"/>
            <a:ext cx="10515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0DFA8"/>
                </a:solidFill>
                <a:latin typeface="Segoe UI"/>
              </a:rPr>
              <a:t>19:00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37360" y="1417320"/>
            <a:ext cx="9921240" cy="56692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737360" y="1417320"/>
            <a:ext cx="4445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65960" y="1472184"/>
            <a:ext cx="9509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003366"/>
                </a:solidFill>
                <a:latin typeface="Segoe UI"/>
              </a:rPr>
              <a:t>Opening en welkom  </a:t>
            </a:r>
            <a:r>
              <a:rPr sz="1250" b="0">
                <a:solidFill>
                  <a:srgbClr val="374151"/>
                </a:solidFill>
                <a:latin typeface="Segoe UI"/>
              </a:rPr>
              <a:t>· Door District Governor Arjan van Ommen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130552"/>
            <a:ext cx="1051560" cy="566928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249424"/>
            <a:ext cx="10515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0DFA8"/>
                </a:solidFill>
                <a:latin typeface="Segoe UI"/>
              </a:rPr>
              <a:t>19:15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37360" y="2130552"/>
            <a:ext cx="9921240" cy="56692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737360" y="2130552"/>
            <a:ext cx="4445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965960" y="2185416"/>
            <a:ext cx="9509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003366"/>
                </a:solidFill>
                <a:latin typeface="Segoe UI"/>
              </a:rPr>
              <a:t>District update 2025-2026  </a:t>
            </a:r>
            <a:r>
              <a:rPr sz="1250" b="0">
                <a:solidFill>
                  <a:srgbClr val="374151"/>
                </a:solidFill>
                <a:latin typeface="Segoe UI"/>
              </a:rPr>
              <a:t>· Werkplan, prestaties en ledenontwikkeling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2843784"/>
            <a:ext cx="1051560" cy="566928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2962656"/>
            <a:ext cx="10515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0DFA8"/>
                </a:solidFill>
                <a:latin typeface="Segoe UI"/>
              </a:rPr>
              <a:t>19:40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37360" y="2843784"/>
            <a:ext cx="9921240" cy="56692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737360" y="2843784"/>
            <a:ext cx="4445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65960" y="2898648"/>
            <a:ext cx="9509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003366"/>
                </a:solidFill>
                <a:latin typeface="Segoe UI"/>
              </a:rPr>
              <a:t>Aankondiging 2e Vice District Governor  </a:t>
            </a:r>
            <a:r>
              <a:rPr sz="1250" b="0">
                <a:solidFill>
                  <a:srgbClr val="374151"/>
                </a:solidFill>
                <a:latin typeface="Segoe UI"/>
              </a:rPr>
              <a:t>· Benoeming, motivatie en visie 2026-2027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3557016"/>
            <a:ext cx="1051560" cy="566928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3675888"/>
            <a:ext cx="10515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0DFA8"/>
                </a:solidFill>
                <a:latin typeface="Segoe UI"/>
              </a:rPr>
              <a:t>20:00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37360" y="3557016"/>
            <a:ext cx="9921240" cy="56692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737360" y="3557016"/>
            <a:ext cx="4445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965960" y="3611880"/>
            <a:ext cx="9509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003366"/>
                </a:solidFill>
                <a:latin typeface="Segoe UI"/>
              </a:rPr>
              <a:t>Clubvitaliteit en ledengroei  </a:t>
            </a:r>
            <a:r>
              <a:rPr sz="1250" b="0">
                <a:solidFill>
                  <a:srgbClr val="374151"/>
                </a:solidFill>
                <a:latin typeface="Segoe UI"/>
              </a:rPr>
              <a:t>· Trends, vitaliteitsprogramma en good practices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4270248"/>
            <a:ext cx="1051560" cy="566928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4389120"/>
            <a:ext cx="10515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0DFA8"/>
                </a:solidFill>
                <a:latin typeface="Segoe UI"/>
              </a:rPr>
              <a:t>20:20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737360" y="4270248"/>
            <a:ext cx="9921240" cy="56692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737360" y="4270248"/>
            <a:ext cx="4445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965960" y="4325112"/>
            <a:ext cx="9509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003366"/>
                </a:solidFill>
                <a:latin typeface="Segoe UI"/>
              </a:rPr>
              <a:t>Service, jeugd en ontwikkeling  </a:t>
            </a:r>
            <a:r>
              <a:rPr sz="1250" b="0">
                <a:solidFill>
                  <a:srgbClr val="374151"/>
                </a:solidFill>
                <a:latin typeface="Segoe UI"/>
              </a:rPr>
              <a:t>· Projecten, LCIF, jeugduitwisseling, training, kalender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4983480"/>
            <a:ext cx="1051560" cy="566928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2920" y="5102352"/>
            <a:ext cx="10515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0DFA8"/>
                </a:solidFill>
                <a:latin typeface="Segoe UI"/>
              </a:rPr>
              <a:t>20:50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737360" y="4983480"/>
            <a:ext cx="9921240" cy="56692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737360" y="4983480"/>
            <a:ext cx="4445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965960" y="5038344"/>
            <a:ext cx="9509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003366"/>
                </a:solidFill>
                <a:latin typeface="Segoe UI"/>
              </a:rPr>
              <a:t>Q&amp;A en netwerken  </a:t>
            </a:r>
            <a:r>
              <a:rPr sz="1250" b="0">
                <a:solidFill>
                  <a:srgbClr val="374151"/>
                </a:solidFill>
                <a:latin typeface="Segoe UI"/>
              </a:rPr>
              <a:t>· Open discussie en informele ontmoeting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DISTRICT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District 110 AN — stand van zaken 2025-2026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3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3611880" cy="25146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514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Werkplan: voortgang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3172968" cy="1856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Clubvitaliteit en ledengroei — op koers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District governance versterkt (Protocol MD-Organen V1.0)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GMT-ondersteuning naar alle herziene zones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Jeugduitwisseling en serviceprojecten verbinden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417320"/>
            <a:ext cx="3611880" cy="25146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417320"/>
            <a:ext cx="50800" cy="2514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9884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Belangrijkste prestaties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7136" y="1947672"/>
            <a:ext cx="3172968" cy="1856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Kabinet 2025-2026 definitief per 11 april 2025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Zone-indeling herzien en gepresenteerd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 Vitaliteit Programma v4 (april 2025) gelanceerd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Ledenbeleid GMT 2025 landelijk vastgesteld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1417320"/>
            <a:ext cx="3611880" cy="25146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1417320"/>
            <a:ext cx="50800" cy="2514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Ledenontwikkeling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1947672"/>
            <a:ext cx="3172968" cy="1856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5-jaarstrend: groeiende én krimpende clubs in beeld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 health assessment uitgevoerd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Diversiteit als doelstelling uit vitaliteitsprogramma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Actuele cijfers: officiële districtrapportages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160520"/>
            <a:ext cx="11201400" cy="210312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4160520"/>
            <a:ext cx="50800" cy="21031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2976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003366"/>
                </a:solidFill>
                <a:latin typeface="Segoe UI"/>
              </a:rPr>
              <a:t>Kerncijfers en borging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4800600"/>
            <a:ext cx="2651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>
                <a:solidFill>
                  <a:srgbClr val="C9A227"/>
                </a:solidFill>
                <a:latin typeface="Segoe UI"/>
              </a:rPr>
              <a:t>CLUBS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50" b="0">
                <a:solidFill>
                  <a:srgbClr val="1F2937"/>
                </a:solidFill>
                <a:latin typeface="Segoe UI"/>
              </a:rPr>
              <a:t>Netwerk in herziene zone-indeling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0440" y="4800600"/>
            <a:ext cx="2651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>
                <a:solidFill>
                  <a:srgbClr val="C9A227"/>
                </a:solidFill>
                <a:latin typeface="Segoe UI"/>
              </a:rPr>
              <a:t>DOEL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50" b="0">
                <a:solidFill>
                  <a:srgbClr val="1F2937"/>
                </a:solidFill>
                <a:latin typeface="Segoe UI"/>
              </a:rPr>
              <a:t>Ledengroei via GMT &amp; Club Vitaliteit v4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63640" y="4800600"/>
            <a:ext cx="2651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>
                <a:solidFill>
                  <a:srgbClr val="C9A227"/>
                </a:solidFill>
                <a:latin typeface="Segoe UI"/>
              </a:rPr>
              <a:t>BORGING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50" b="0">
                <a:solidFill>
                  <a:srgbClr val="1F2937"/>
                </a:solidFill>
                <a:latin typeface="Segoe UI"/>
              </a:rPr>
              <a:t>Meerjarenbeleidsplan MD110 2024-2030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4800600"/>
            <a:ext cx="2651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>
                <a:solidFill>
                  <a:srgbClr val="C9A227"/>
                </a:solidFill>
                <a:latin typeface="Segoe UI"/>
              </a:rPr>
              <a:t>VOLGEND JAAR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50" b="0">
                <a:solidFill>
                  <a:srgbClr val="1F2937"/>
                </a:solidFill>
                <a:latin typeface="Segoe UI"/>
              </a:rPr>
              <a:t>Werkplan AN 2026-2027 (concept klaar)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LEDENONTWIKKELING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Trends, club health en diversiteit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4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63040"/>
            <a:ext cx="6492240" cy="42976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1600200"/>
            <a:ext cx="60350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Ledenontwikkeling 110 AN — 5-jaar trend (weergave indicatief)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5840" y="5166360"/>
            <a:ext cx="5669280" cy="1524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88720" y="3749040"/>
            <a:ext cx="777240" cy="141732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5239512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374151"/>
                </a:solidFill>
                <a:latin typeface="Segoe UI"/>
              </a:rPr>
              <a:t>2021-22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67712" y="3840480"/>
            <a:ext cx="777240" cy="132588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176272" y="5239512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374151"/>
                </a:solidFill>
                <a:latin typeface="Segoe UI"/>
              </a:rPr>
              <a:t>2022-23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46704" y="3794760"/>
            <a:ext cx="777240" cy="13716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55264" y="5239512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374151"/>
                </a:solidFill>
                <a:latin typeface="Segoe UI"/>
              </a:rPr>
              <a:t>2023-24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25696" y="3657600"/>
            <a:ext cx="777240" cy="150876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34256" y="5239512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374151"/>
                </a:solidFill>
                <a:latin typeface="Segoe UI"/>
              </a:rPr>
              <a:t>2024-25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504688" y="3520440"/>
            <a:ext cx="777240" cy="164592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13248" y="5239512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100" b="0">
                <a:solidFill>
                  <a:srgbClr val="374151"/>
                </a:solidFill>
                <a:latin typeface="Segoe UI"/>
              </a:rPr>
              <a:t>2025-26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440679"/>
            <a:ext cx="6035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50" b="0">
                <a:solidFill>
                  <a:srgbClr val="B9C4D4"/>
                </a:solidFill>
                <a:latin typeface="Segoe UI"/>
              </a:rPr>
              <a:t>Definitieve cijfers: 5 Year Membership Trend-rapportage (Lions database).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0" y="1463040"/>
            <a:ext cx="4370832" cy="13258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315200" y="1463040"/>
            <a:ext cx="50800" cy="13258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516368" y="1609344"/>
            <a:ext cx="396849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Club health assessment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34656" y="1993392"/>
            <a:ext cx="3931920" cy="6675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Vitaliteitsmeting per club uitgevoerd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Extra aandacht voor krimpende clubs via zones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315200" y="2926080"/>
            <a:ext cx="4370832" cy="132588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315200" y="2926080"/>
            <a:ext cx="50800" cy="13258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516368" y="3072384"/>
            <a:ext cx="396849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5-jaar trendanalyse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34656" y="3456432"/>
            <a:ext cx="3931920" cy="6675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Groeiende en krimpende clubs in kaart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Input voor doelgerichte zonebenadering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315200" y="4389120"/>
            <a:ext cx="4370832" cy="13716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315200" y="4389120"/>
            <a:ext cx="50800" cy="1371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16368" y="4535424"/>
            <a:ext cx="396849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Diversiteit en inclusiviteit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34656" y="4919472"/>
            <a:ext cx="393192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Membership types &amp; gender per club gemeten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Doelstellingen uit Club Vitaliteit v4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360" y="457200"/>
            <a:ext cx="1188720" cy="1188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0DFA8"/>
                </a:solidFill>
                <a:latin typeface="Segoe UI"/>
              </a:rPr>
              <a:t>MOMENT VAN DE AVOND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325880"/>
            <a:ext cx="8686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Aankondiging 2e Vice District Governor</a:t>
            </a:r>
          </a:p>
        </p:txBody>
      </p:sp>
      <p:sp>
        <p:nvSpPr>
          <p:cNvPr id="8" name="Rectangle 7"/>
          <p:cNvSpPr/>
          <p:nvPr/>
        </p:nvSpPr>
        <p:spPr>
          <a:xfrm>
            <a:off x="850392" y="2240280"/>
            <a:ext cx="1463040" cy="444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560320"/>
            <a:ext cx="5394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600" b="1">
                <a:solidFill>
                  <a:srgbClr val="F0DFA8"/>
                </a:solidFill>
                <a:latin typeface="Segoe UI"/>
              </a:rPr>
              <a:t>Naam kandidaat: </a:t>
            </a:r>
            <a:r>
              <a:rPr sz="1600" b="0">
                <a:solidFill>
                  <a:srgbClr val="FFFFFF"/>
                </a:solidFill>
                <a:latin typeface="Segoe UI"/>
              </a:rPr>
              <a:t>[naam — nader te bepalen door DG]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600" b="1">
                <a:solidFill>
                  <a:srgbClr val="F0DFA8"/>
                </a:solidFill>
                <a:latin typeface="Segoe UI"/>
              </a:rPr>
              <a:t>Benoemd door: </a:t>
            </a:r>
            <a:r>
              <a:rPr sz="1600" b="0">
                <a:solidFill>
                  <a:srgbClr val="FFFFFF"/>
                </a:solidFill>
                <a:latin typeface="Segoe UI"/>
              </a:rPr>
              <a:t>District Governor Arjan van Ommen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600" b="1">
                <a:solidFill>
                  <a:srgbClr val="F0DFA8"/>
                </a:solidFill>
                <a:latin typeface="Segoe UI"/>
              </a:rPr>
              <a:t>Grondslag: </a:t>
            </a:r>
            <a:r>
              <a:rPr sz="1600" b="0">
                <a:solidFill>
                  <a:srgbClr val="FFFFFF"/>
                </a:solidFill>
                <a:latin typeface="Segoe UI"/>
              </a:rPr>
              <a:t>Statuten MD110 Nederland § 4.2</a:t>
            </a:r>
          </a:p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600" b="1">
                <a:solidFill>
                  <a:srgbClr val="F0DFA8"/>
                </a:solidFill>
                <a:latin typeface="Segoe UI"/>
              </a:rPr>
              <a:t>Verkiezing: </a:t>
            </a:r>
            <a:r>
              <a:rPr sz="1600" b="0">
                <a:solidFill>
                  <a:srgbClr val="FFFFFF"/>
                </a:solidFill>
                <a:latin typeface="Segoe UI"/>
              </a:rPr>
              <a:t>Districtsconventie, conform Election Guidelines LCI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2560320"/>
            <a:ext cx="4846320" cy="301752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0" y="2788920"/>
            <a:ext cx="4297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C9A227"/>
                </a:solidFill>
                <a:latin typeface="Segoe UI"/>
              </a:rPr>
              <a:t>Motivatie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3246120"/>
            <a:ext cx="429768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350" b="0">
                <a:solidFill>
                  <a:srgbClr val="D7DEE8"/>
                </a:solidFill>
                <a:latin typeface="Segoe UI"/>
              </a:rPr>
              <a:t>Ervaring in club- en districtbestuur</a:t>
            </a:r>
          </a:p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350" b="0">
                <a:solidFill>
                  <a:srgbClr val="D7DEE8"/>
                </a:solidFill>
                <a:latin typeface="Segoe UI"/>
              </a:rPr>
              <a:t>Aantoonbare affiniteit met ledengroei</a:t>
            </a:r>
          </a:p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350" b="0">
                <a:solidFill>
                  <a:srgbClr val="D7DEE8"/>
                </a:solidFill>
                <a:latin typeface="Segoe UI"/>
              </a:rPr>
              <a:t>Beschikbaar voor traject 2e VDG → 1e VDG → DG</a:t>
            </a:r>
          </a:p>
          <a:p>
            <a:pPr algn="l">
              <a:lnSpc>
                <a:spcPct val="115000"/>
              </a:lnSpc>
              <a:spcAft>
                <a:spcPts val="700"/>
              </a:spcAft>
            </a:pPr>
            <a:r>
              <a:rPr sz="1350" b="0">
                <a:solidFill>
                  <a:srgbClr val="D7DEE8"/>
                </a:solidFill>
                <a:latin typeface="Segoe UI"/>
              </a:rPr>
              <a:t>Onderschrijft ethische standaarden LCI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120640"/>
            <a:ext cx="5394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F0DFA8"/>
                </a:solidFill>
                <a:latin typeface="Segoe UI"/>
              </a:rPr>
              <a:t>Visie (kern): </a:t>
            </a:r>
            <a:r>
              <a:rPr sz="1400" b="0">
                <a:solidFill>
                  <a:srgbClr val="D7DEE8"/>
                </a:solidFill>
                <a:latin typeface="Segoe UI"/>
              </a:rPr>
              <a:t>“Een verbindend en groeiend district, met vitale clubs als fundament voor service aan de samenleving.”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2E VDG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Visie en plannen voor 2026-2027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6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36118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Prioriteiten 2026-2027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31729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Ledengroei en -behoud via GMT-agenda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 Vitaliteit Programma v4 in elke zone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Onboarding en mentoring van nieuwe leden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Zichtbare serviceimpact per club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417320"/>
            <a:ext cx="36118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9884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Samenwerking met kabinet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7136" y="1947672"/>
            <a:ext cx="31729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Afstemming conform Protocol MD-Organen § 3.1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Verbinding met GMT, GLT en zonevoorzitters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Voorbereiding Taakverdeling GR 2026-2027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Inwerktraject en kabinetstraining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1417320"/>
            <a:ext cx="36118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Ambities voor het district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1947672"/>
            <a:ext cx="31729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Iedere club in beeld via health assessment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Meer diversiteit in lidmaatschap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Jeugd en service structureel verweven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Kwaliteitsborging van districtsevenementen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343400"/>
            <a:ext cx="11201400" cy="19202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4343400"/>
            <a:ext cx="50800" cy="19202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48056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003366"/>
                </a:solidFill>
                <a:latin typeface="Segoe UI"/>
              </a:rPr>
              <a:t>Meerjarig bestuursmodel (opeenvolgend, conform LCI-structuur)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68680" y="4983480"/>
            <a:ext cx="3200400" cy="10058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512064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00" b="1">
                <a:solidFill>
                  <a:srgbClr val="F0DFA8"/>
                </a:solidFill>
                <a:latin typeface="Segoe UI"/>
              </a:rPr>
              <a:t>2026-2027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544068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2e Vice District Governor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69080" y="525780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C9A227"/>
                </a:solidFill>
                <a:latin typeface="Segoe UI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26280" y="4983480"/>
            <a:ext cx="3200400" cy="10058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26280" y="512064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00" b="1">
                <a:solidFill>
                  <a:srgbClr val="F0DFA8"/>
                </a:solidFill>
                <a:latin typeface="Segoe UI"/>
              </a:rPr>
              <a:t>2027-2028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6280" y="544068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1e Vice District Governor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26680" y="525780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C9A227"/>
                </a:solidFill>
                <a:latin typeface="Segoe UI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83880" y="4983480"/>
            <a:ext cx="3200400" cy="10058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83880" y="512064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00" b="1">
                <a:solidFill>
                  <a:srgbClr val="F0DFA8"/>
                </a:solidFill>
                <a:latin typeface="Segoe UI"/>
              </a:rPr>
              <a:t>2028-2029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83880" y="544068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District Governor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CLUBVITALITEIT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Club Vitaliteit Programma v4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7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36118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Kerninitiatieven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31729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Inclusiviteit en diversiteit als vast agendapunt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Verbeterde onboarding van nieuwe leden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Betrokkenheid van actieve leden versterken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Jaarlijkse vitaliteitsmeting per club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417320"/>
            <a:ext cx="36118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9884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Good practices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7136" y="1947672"/>
            <a:ext cx="31729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Persoonlijke uitnodiging werkt het best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Gestructureerde onboarding verhoogt behoud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Mentorprogramma's volgens Ledenbeleid GMT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Clubgood practices vanavond gedeeld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1417320"/>
            <a:ext cx="36118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Beschikbare ondersteuning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1947672"/>
            <a:ext cx="31729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GMT-team en zonevoorzitters als eerste lijn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Districtsmaterialen en modules vitaliteit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Trainingen en intervisie op districtniveau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Ondersteuning op maat bij krimpende clubs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069080"/>
            <a:ext cx="11201400" cy="219456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29768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C9A227"/>
                </a:solidFill>
                <a:latin typeface="Segoe UI"/>
              </a:rPr>
              <a:t>Vitaliteitscyclus — doorlopend en meetbaar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" y="4892040"/>
            <a:ext cx="1920240" cy="86868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166360"/>
            <a:ext cx="1920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0DFA8"/>
                </a:solidFill>
                <a:latin typeface="Segoe UI"/>
              </a:rPr>
              <a:t>Meten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34640" y="5120640"/>
            <a:ext cx="320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C9A227"/>
                </a:solidFill>
                <a:latin typeface="Segoe UI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154680" y="4892040"/>
            <a:ext cx="1920240" cy="86868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154680" y="5166360"/>
            <a:ext cx="1920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0DFA8"/>
                </a:solidFill>
                <a:latin typeface="Segoe UI"/>
              </a:rPr>
              <a:t>Analyseren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74920" y="5120640"/>
            <a:ext cx="320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C9A227"/>
                </a:solidFill>
                <a:latin typeface="Segoe UI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394960" y="4892040"/>
            <a:ext cx="1920240" cy="86868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94960" y="5166360"/>
            <a:ext cx="1920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0DFA8"/>
                </a:solidFill>
                <a:latin typeface="Segoe UI"/>
              </a:rPr>
              <a:t>Actieplan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0" y="5120640"/>
            <a:ext cx="320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C9A227"/>
                </a:solidFill>
                <a:latin typeface="Segoe UI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35240" y="4892040"/>
            <a:ext cx="1920240" cy="86868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5166360"/>
            <a:ext cx="1920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0DFA8"/>
                </a:solidFill>
                <a:latin typeface="Segoe UI"/>
              </a:rPr>
              <a:t>Begeleiden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55480" y="5120640"/>
            <a:ext cx="320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C9A227"/>
                </a:solidFill>
                <a:latin typeface="Segoe UI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875520" y="4892040"/>
            <a:ext cx="1920240" cy="86868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875520" y="5166360"/>
            <a:ext cx="1920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F0DFA8"/>
                </a:solidFill>
                <a:latin typeface="Segoe UI"/>
              </a:rPr>
              <a:t>Evalueren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2960" y="5852160"/>
            <a:ext cx="10607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50" b="0">
                <a:solidFill>
                  <a:srgbClr val="B9C4D4"/>
                </a:solidFill>
                <a:latin typeface="Segoe UI"/>
              </a:rPr>
              <a:t>Gebaseerd op Club Vitaliteit Programma v4 (april 2025) en Ledenbeleid GMT Lions Nederland 2025.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Serviceprojecten en LCIF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8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54406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50383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Highlightprojecten district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50017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Sight/diabetes- en gehoordrelevante activiteiten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Jeugd- en onderwijsprojecten per zone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Lokale clubprojecten verbonden via districtsthema's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Resultaten zichtbaar via LCI Global Dashboard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1417320"/>
            <a:ext cx="54406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6364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4808" y="1563624"/>
            <a:ext cx="50383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LCIF grant-mogelijkheden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3096" y="1947672"/>
            <a:ext cx="50017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District &amp; Club Community Impact Grants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Matching grants voor grotere projecten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Criteria en deadlines via lcif.org en GMT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Hulp bij aanvragen via het kabinet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977639"/>
            <a:ext cx="11201400" cy="22860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3977639"/>
            <a:ext cx="50800" cy="22860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088" y="4123943"/>
            <a:ext cx="1079906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Planning volgend jaar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" y="4507991"/>
            <a:ext cx="10762488" cy="16276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300" b="0">
                <a:solidFill>
                  <a:srgbClr val="C9A227"/>
                </a:solidFill>
                <a:latin typeface="Segoe UI"/>
              </a:rPr>
              <a:t>• </a:t>
            </a:r>
            <a:r>
              <a:rPr sz="1300" b="1">
                <a:solidFill>
                  <a:srgbClr val="374151"/>
                </a:solidFill>
                <a:latin typeface="Segoe UI"/>
              </a:rPr>
              <a:t>Q4-2026: </a:t>
            </a:r>
            <a:r>
              <a:rPr sz="1300" b="0">
                <a:solidFill>
                  <a:srgbClr val="1F2937"/>
                </a:solidFill>
                <a:latin typeface="Segoe UI"/>
              </a:rPr>
              <a:t>Projectregistratie en impactrapportage in LCI-dashboards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300" b="0">
                <a:solidFill>
                  <a:srgbClr val="C9A227"/>
                </a:solidFill>
                <a:latin typeface="Segoe UI"/>
              </a:rPr>
              <a:t>• </a:t>
            </a:r>
            <a:r>
              <a:rPr sz="1300" b="1">
                <a:solidFill>
                  <a:srgbClr val="374151"/>
                </a:solidFill>
                <a:latin typeface="Segoe UI"/>
              </a:rPr>
              <a:t>Q1-2027: </a:t>
            </a:r>
            <a:r>
              <a:rPr sz="1300" b="0">
                <a:solidFill>
                  <a:srgbClr val="1F2937"/>
                </a:solidFill>
                <a:latin typeface="Segoe UI"/>
              </a:rPr>
              <a:t>LCIF-aanvragen voorstellen indienen bij kabinet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300" b="0">
                <a:solidFill>
                  <a:srgbClr val="C9A227"/>
                </a:solidFill>
                <a:latin typeface="Segoe UI"/>
              </a:rPr>
              <a:t>• </a:t>
            </a:r>
            <a:r>
              <a:rPr sz="1300" b="1">
                <a:solidFill>
                  <a:srgbClr val="374151"/>
                </a:solidFill>
                <a:latin typeface="Segoe UI"/>
              </a:rPr>
              <a:t>Voorjaar 2027: </a:t>
            </a:r>
            <a:r>
              <a:rPr sz="1300" b="0">
                <a:solidFill>
                  <a:srgbClr val="1F2937"/>
                </a:solidFill>
                <a:latin typeface="Segoe UI"/>
              </a:rPr>
              <a:t>Districtsconventie: projectmarkt en awarduitreiking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300" b="0">
                <a:solidFill>
                  <a:srgbClr val="C9A227"/>
                </a:solidFill>
                <a:latin typeface="Segoe UI"/>
              </a:rPr>
              <a:t>• </a:t>
            </a:r>
            <a:r>
              <a:rPr sz="1300" b="1">
                <a:solidFill>
                  <a:srgbClr val="374151"/>
                </a:solidFill>
                <a:latin typeface="Segoe UI"/>
              </a:rPr>
              <a:t>Doorlopend: </a:t>
            </a:r>
            <a:r>
              <a:rPr sz="1300" b="0">
                <a:solidFill>
                  <a:srgbClr val="1F2937"/>
                </a:solidFill>
                <a:latin typeface="Segoe UI"/>
              </a:rPr>
              <a:t>Zonegewijze ondersteuning en good-practice-uitwisseling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JEUGD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Jeugduitwisseling: camps en programma's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9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36118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Camps en programma's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31729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International Youth Camp &amp; Exchange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Nationale camps en weekenden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Vriendschaps- en exchangeprogramma's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Samenwerking binnen MD110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417320"/>
            <a:ext cx="36118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9884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Participatie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7136" y="1947672"/>
            <a:ext cx="31729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Deelnamecijfers per club en zone gemonitord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Doel: bredere spreiding over het district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Jongeren als ambassadeurs van Lions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Koppeling aan jeugddoelstellingen werkplan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1417320"/>
            <a:ext cx="36118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1417320"/>
            <a:ext cx="50800" cy="2377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Aanmelden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1947672"/>
            <a:ext cx="3172968" cy="1719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Info via district-jeugdcommissie en website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Aanmeldtermijnen: vroeg in het clubjaar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Selectie en voorbereiding via clubs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Vragen? Zonevoorzitter wijst de weg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069080"/>
            <a:ext cx="11201400" cy="21945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4069080"/>
            <a:ext cx="50800" cy="21945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224528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003366"/>
                </a:solidFill>
                <a:latin typeface="Segoe UI"/>
              </a:rPr>
              <a:t>Waarom jeugduitwisseling?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" y="4663440"/>
            <a:ext cx="106070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Kans voor jongeren: </a:t>
            </a:r>
            <a:r>
              <a:rPr sz="1350" b="0">
                <a:solidFill>
                  <a:srgbClr val="1F2937"/>
                </a:solidFill>
                <a:latin typeface="Segoe UI"/>
              </a:rPr>
              <a:t>internationale ervaring, taal en vriendschappen voor het leven.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Kans voor clubs: </a:t>
            </a:r>
            <a:r>
              <a:rPr sz="1350" b="0">
                <a:solidFill>
                  <a:srgbClr val="1F2937"/>
                </a:solidFill>
                <a:latin typeface="Segoe UI"/>
              </a:rPr>
              <a:t>toekomstige leden, zichtbaarheid en verbinding met de gemeenschap.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Kans voor het district: </a:t>
            </a:r>
            <a:r>
              <a:rPr sz="1350" b="0">
                <a:solidFill>
                  <a:srgbClr val="1F2937"/>
                </a:solidFill>
                <a:latin typeface="Segoe UI"/>
              </a:rPr>
              <a:t>vervulling van de jeugddoelstellingen uit het Werkplan 2025-2026.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GOVERNANCE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Governance, statuten en compliance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10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36118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Statuten en reglementen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31729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Statuten MD110 Nederland (07-12-2021)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Huishoudelijk Reglement MD110 (2021 / concept 2025)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Model clubstatuten als referentie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Concept-HR 2025 in behandeling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417320"/>
            <a:ext cx="36118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9884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MD110-protocol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7136" y="1947672"/>
            <a:ext cx="31729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Protocol MD-Organen V1.0 (18-02-2025)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Samenstelling en taken kabinet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Overdrachtsprocedures geborgd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Verslaglegging conform HR art. 12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1417320"/>
            <a:ext cx="36118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Transparantie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1947672"/>
            <a:ext cx="31729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LCI Constitution &amp; By-Laws, hoofdstuk IX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Ethische standaarden district officers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Onkosten conform MD110-regelgeving 01-07-2023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Verslag binnen een week na de avond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343400"/>
            <a:ext cx="11201400" cy="19202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553712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C9A227"/>
                </a:solidFill>
                <a:latin typeface="Segoe UI"/>
              </a:rPr>
              <a:t>Kernboodschap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98348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0">
                <a:solidFill>
                  <a:srgbClr val="D7DEE8"/>
                </a:solidFill>
                <a:latin typeface="Segoe UI"/>
              </a:rPr>
              <a:t>De aankondiging vanavond is een informerend en verbindend moment — geen verkiezingshandeling. De formele verkiezing van de 2e VDG vindt plaats tijdens de districtsconventie, conform de Lions District Election Guidelines en het Handboek Lions Conventies.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FINANCIËN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Districtbegroting en kostenvaststelling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11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54406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50383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Districtbegroting 2025-2026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50017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Begroting vastgesteld in Gouverneursraad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Kosten ledenontmoetingsavond binnen begroting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Contributie- en exploitatielijnen conform plan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Actualisatie in begroting 2026-2027 in voorbereiding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1417320"/>
            <a:ext cx="5440680" cy="26517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63640" y="1417320"/>
            <a:ext cx="50800" cy="2651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4808" y="1563624"/>
            <a:ext cx="50383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Onkostenvergoedingen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3096" y="1947672"/>
            <a:ext cx="5001768" cy="19933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Regeling MD110 per 01-07-2023 (herzien 22-04-2024)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Reisvergoedingen functionarissen conform LCI-instructies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Declareren met officiële formulieren district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Digitale indiening via het kabinet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343400"/>
            <a:ext cx="11201400" cy="192024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343400"/>
            <a:ext cx="50800" cy="19202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498848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003366"/>
                </a:solidFill>
                <a:latin typeface="Segoe UI"/>
              </a:rPr>
              <a:t>Cost control voor deze avond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" y="4937760"/>
            <a:ext cx="106070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Budgetcontrole: </a:t>
            </a:r>
            <a:r>
              <a:rPr sz="1350" b="0">
                <a:solidFill>
                  <a:srgbClr val="1F2937"/>
                </a:solidFill>
                <a:latin typeface="Segoe UI"/>
              </a:rPr>
              <a:t>offerte locatie en catering vooraf getoetst aan begrotingsruimte.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Monitoring: </a:t>
            </a:r>
            <a:r>
              <a:rPr sz="1350" b="0">
                <a:solidFill>
                  <a:srgbClr val="1F2937"/>
                </a:solidFill>
                <a:latin typeface="Segoe UI"/>
              </a:rPr>
              <a:t>bestedingen bijgehouden; financiële verantwoording binnen vier weken na afloop.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COMMUNICATIE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Informatie en kanalen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12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3611880" cy="301752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30175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Districtwebsite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3172968" cy="2359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Districtsite: nieuws en documenten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Agenda's, verslagen en downloads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Aankondiging 2e VDG na de avond gepubliceerd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Clubinformatie actueel houden via kabinet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417320"/>
            <a:ext cx="3611880" cy="301752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417320"/>
            <a:ext cx="50800" cy="30175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9884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Social media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7136" y="1947672"/>
            <a:ext cx="3172968" cy="2359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LinkedIn: district- en clubverhalen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Facebook en Instagram voor beeldverslag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Deel de avond met #WeServe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LinkedIn-handleidingen Lions Nederland beschikbaar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1417320"/>
            <a:ext cx="3611880" cy="301752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1417320"/>
            <a:ext cx="50800" cy="30175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Ledenplatform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1947672"/>
            <a:ext cx="3172968" cy="2359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MyLion / MyLCI voor registratie en rapportage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Global dashboard voor cijfers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Clubofficers houden data actueel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Ondersteuning via GMT en zonevoorzitters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709160"/>
            <a:ext cx="11201400" cy="155448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89204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C9A227"/>
                </a:solidFill>
                <a:latin typeface="Segoe UI"/>
              </a:rPr>
              <a:t>Communicatiekader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303520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350" b="0">
                <a:solidFill>
                  <a:srgbClr val="D7DEE8"/>
                </a:solidFill>
                <a:latin typeface="Segoe UI"/>
              </a:rPr>
              <a:t>Uitnodigingen minimaal zes weken vooraf via officiële kanalen; verslag binnen één week; neutrale, feitelijke bekendmaking van de 2e VDG-aankondiging door of namens de DG.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ONTWIKKELING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Training en ontwikkeling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13 / 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417320"/>
            <a:ext cx="3611880" cy="27432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417320"/>
            <a:ext cx="50800" cy="27432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08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GMT-trainingagenda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" y="1947672"/>
            <a:ext cx="3172968" cy="20848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Club Officer Training per zone (start clubjaar)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Ledenwervingsworkshops conform Ledenbeleid GMT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Best Practices GMT v4 als leidraad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417320"/>
            <a:ext cx="3611880" cy="27432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417320"/>
            <a:ext cx="50800" cy="27432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9884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Leiderschapscursussen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7136" y="1947672"/>
            <a:ext cx="3172968" cy="20848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LCI-leiderschapsopleidingen (LEAD, districtniveau)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GLT-track voor club- en districtleiding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Intervisie tussen zonevoorzitters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1417320"/>
            <a:ext cx="3611880" cy="27432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1417320"/>
            <a:ext cx="50800" cy="27432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93608" y="1563624"/>
            <a:ext cx="320954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Mentorprogramma's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1947672"/>
            <a:ext cx="3172968" cy="20848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Mentorschap nieuwe leden per club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2e VDG: trainingsopdracht ledenaantallen per zone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Inwerktraject conform Protocol MD-Organen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434840"/>
            <a:ext cx="11201400" cy="182880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4434840"/>
            <a:ext cx="50800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590288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>
                <a:solidFill>
                  <a:srgbClr val="003366"/>
                </a:solidFill>
                <a:latin typeface="Segoe UI"/>
              </a:rPr>
              <a:t>Trainingskalender 2026-2027 — belangrijkste momenten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" y="502920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003366"/>
                </a:solidFill>
                <a:latin typeface="Segoe UI"/>
              </a:rPr>
              <a:t>Najaar 2026: </a:t>
            </a:r>
            <a:r>
              <a:rPr sz="1300" b="0">
                <a:solidFill>
                  <a:srgbClr val="1F2937"/>
                </a:solidFill>
                <a:latin typeface="Segoe UI"/>
              </a:rPr>
              <a:t>Club Officer Training + GMT-sessies in alle zones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003366"/>
                </a:solidFill>
                <a:latin typeface="Segoe UI"/>
              </a:rPr>
              <a:t>Voorjaar 2027: </a:t>
            </a:r>
            <a:r>
              <a:rPr sz="1300" b="0">
                <a:solidFill>
                  <a:srgbClr val="1F2937"/>
                </a:solidFill>
                <a:latin typeface="Segoe UI"/>
              </a:rPr>
              <a:t>districtsconventie met leiderschapsprogramma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003366"/>
                </a:solidFill>
                <a:latin typeface="Segoe UI"/>
              </a:rPr>
              <a:t>Doorlopend: </a:t>
            </a:r>
            <a:r>
              <a:rPr sz="1300" b="0">
                <a:solidFill>
                  <a:srgbClr val="1F2937"/>
                </a:solidFill>
                <a:latin typeface="Segoe UI"/>
              </a:rPr>
              <a:t>e-learning via LCI en mentortrajecten binnen clubs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KALENDER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Aankomende evenementen 2026-2027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14 / 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417320"/>
            <a:ext cx="1600200" cy="5486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1545336"/>
            <a:ext cx="1600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50" b="1">
                <a:solidFill>
                  <a:srgbClr val="F0DFA8"/>
                </a:solidFill>
                <a:latin typeface="Segoe UI"/>
              </a:rPr>
              <a:t>13 okt 2026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1417320"/>
            <a:ext cx="937260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286000" y="1417320"/>
            <a:ext cx="44450" cy="548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14600" y="146304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Ledenontmoetingsavond 110 AN  </a:t>
            </a:r>
            <a:r>
              <a:rPr sz="1200" b="0">
                <a:solidFill>
                  <a:srgbClr val="374151"/>
                </a:solidFill>
                <a:latin typeface="Segoe UI"/>
              </a:rPr>
              <a:t>· Deze avond — incl. aankondiging 2e VDG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112264"/>
            <a:ext cx="1600200" cy="5486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240280"/>
            <a:ext cx="1600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50" b="1">
                <a:solidFill>
                  <a:srgbClr val="F0DFA8"/>
                </a:solidFill>
                <a:latin typeface="Segoe UI"/>
              </a:rPr>
              <a:t>Najaar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86000" y="2112264"/>
            <a:ext cx="937260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286000" y="2112264"/>
            <a:ext cx="44450" cy="548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514600" y="2157984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Club Officer Trainingen per zone  </a:t>
            </a:r>
            <a:r>
              <a:rPr sz="1200" b="0">
                <a:solidFill>
                  <a:srgbClr val="374151"/>
                </a:solidFill>
                <a:latin typeface="Segoe UI"/>
              </a:rPr>
              <a:t>· GMT en GLT gezamenlijk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2807208"/>
            <a:ext cx="1600200" cy="5486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2935224"/>
            <a:ext cx="1600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50" b="1">
                <a:solidFill>
                  <a:srgbClr val="F0DFA8"/>
                </a:solidFill>
                <a:latin typeface="Segoe UI"/>
              </a:rPr>
              <a:t>Winter 2026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86000" y="2807208"/>
            <a:ext cx="937260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286000" y="2807208"/>
            <a:ext cx="44450" cy="548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852928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Zone-meetings  </a:t>
            </a:r>
            <a:r>
              <a:rPr sz="1200" b="0">
                <a:solidFill>
                  <a:srgbClr val="374151"/>
                </a:solidFill>
                <a:latin typeface="Segoe UI"/>
              </a:rPr>
              <a:t>· Doelstellingen en best practices delen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3502152"/>
            <a:ext cx="1600200" cy="5486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3630168"/>
            <a:ext cx="1600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50" b="1">
                <a:solidFill>
                  <a:srgbClr val="F0DFA8"/>
                </a:solidFill>
                <a:latin typeface="Segoe UI"/>
              </a:rPr>
              <a:t>Voorjaar 2027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86000" y="3502152"/>
            <a:ext cx="937260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286000" y="3502152"/>
            <a:ext cx="44450" cy="548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514600" y="3547872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Districtsconventie 110 AN  </a:t>
            </a:r>
            <a:r>
              <a:rPr sz="1200" b="0">
                <a:solidFill>
                  <a:srgbClr val="374151"/>
                </a:solidFill>
                <a:latin typeface="Segoe UI"/>
              </a:rPr>
              <a:t>· O.a. formele verkiezing 2e VDG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4197096"/>
            <a:ext cx="1600200" cy="5486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4325112"/>
            <a:ext cx="1600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50" b="1">
                <a:solidFill>
                  <a:srgbClr val="F0DFA8"/>
                </a:solidFill>
                <a:latin typeface="Segoe UI"/>
              </a:rPr>
              <a:t>Zomer 2027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286000" y="4197096"/>
            <a:ext cx="937260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286000" y="4197096"/>
            <a:ext cx="44450" cy="548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514600" y="424281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Internationale conventie LCI  </a:t>
            </a:r>
            <a:r>
              <a:rPr sz="1200" b="0">
                <a:solidFill>
                  <a:srgbClr val="374151"/>
                </a:solidFill>
                <a:latin typeface="Segoe UI"/>
              </a:rPr>
              <a:t>· Delegatie uit het district aanwezig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4892040"/>
            <a:ext cx="1600200" cy="548640"/>
          </a:xfrm>
          <a:prstGeom prst="round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2920" y="5020056"/>
            <a:ext cx="1600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250" b="1">
                <a:solidFill>
                  <a:srgbClr val="F0DFA8"/>
                </a:solidFill>
                <a:latin typeface="Segoe UI"/>
              </a:rPr>
              <a:t>Herfst 2027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86000" y="4892040"/>
            <a:ext cx="937260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286000" y="4892040"/>
            <a:ext cx="44450" cy="548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514600" y="493776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1">
                <a:solidFill>
                  <a:srgbClr val="003366"/>
                </a:solidFill>
                <a:latin typeface="Segoe UI"/>
              </a:rPr>
              <a:t>Overdracht kabinet 2027-2028  </a:t>
            </a:r>
            <a:r>
              <a:rPr sz="1200" b="0">
                <a:solidFill>
                  <a:srgbClr val="374151"/>
                </a:solidFill>
                <a:latin typeface="Segoe UI"/>
              </a:rPr>
              <a:t>· Conform Protocol MD-Organen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Segoe UI"/>
              </a:rPr>
              <a:t>Vragen &amp; Discussie</a:t>
            </a:r>
          </a:p>
        </p:txBody>
      </p:sp>
      <p:sp>
        <p:nvSpPr>
          <p:cNvPr id="6" name="Rectangle 5"/>
          <p:cNvSpPr/>
          <p:nvPr/>
        </p:nvSpPr>
        <p:spPr>
          <a:xfrm>
            <a:off x="850392" y="2286000"/>
            <a:ext cx="1463040" cy="444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51760"/>
            <a:ext cx="539496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1700" b="1">
                <a:solidFill>
                  <a:srgbClr val="F0DFA8"/>
                </a:solidFill>
                <a:latin typeface="Segoe UI"/>
              </a:rPr>
              <a:t>Open discussie</a:t>
            </a:r>
          </a:p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1450" b="0">
                <a:solidFill>
                  <a:srgbClr val="D7DEE8"/>
                </a:solidFill>
                <a:latin typeface="Segoe UI"/>
              </a:rPr>
              <a:t>Uw vragen over werkplan, 2e VDG-benoeming, clubvitaliteit, service en jeugd — alles kan en mag gevraagd worden.</a:t>
            </a:r>
          </a:p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1450" b="0">
                <a:solidFill>
                  <a:srgbClr val="D7DEE8"/>
                </a:solidFill>
                <a:latin typeface="Segoe UI"/>
              </a:rPr>
              <a:t>Daarna: informeel netwerken onder genot van koffie.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2651760"/>
            <a:ext cx="4754880" cy="2926080"/>
          </a:xfrm>
          <a:prstGeom prst="round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03720" y="2880360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C9A227"/>
                </a:solidFill>
                <a:latin typeface="Segoe UI"/>
              </a:rPr>
              <a:t>Feedback-mechanisme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3720" y="3337560"/>
            <a:ext cx="4206240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00"/>
              </a:spcAft>
            </a:pPr>
            <a:r>
              <a:rPr sz="1350" b="1">
                <a:solidFill>
                  <a:srgbClr val="F0DFA8"/>
                </a:solidFill>
                <a:latin typeface="Segoe UI"/>
              </a:rPr>
              <a:t>Reactieformulier</a:t>
            </a:r>
            <a:r>
              <a:rPr sz="1350" b="0">
                <a:solidFill>
                  <a:srgbClr val="D7DEE8"/>
                </a:solidFill>
                <a:latin typeface="Segoe UI"/>
              </a:rPr>
              <a:t> — vanavond digitaal en op papier</a:t>
            </a:r>
          </a:p>
          <a:p>
            <a:pPr algn="l">
              <a:lnSpc>
                <a:spcPct val="115000"/>
              </a:lnSpc>
              <a:spcAft>
                <a:spcPts val="900"/>
              </a:spcAft>
            </a:pPr>
            <a:r>
              <a:rPr sz="1350" b="1">
                <a:solidFill>
                  <a:srgbClr val="F0DFA8"/>
                </a:solidFill>
                <a:latin typeface="Segoe UI"/>
              </a:rPr>
              <a:t>Evaluatie</a:t>
            </a:r>
            <a:r>
              <a:rPr sz="1350" b="0">
                <a:solidFill>
                  <a:srgbClr val="D7DEE8"/>
                </a:solidFill>
                <a:latin typeface="Segoe UI"/>
              </a:rPr>
              <a:t> — binnen twee weken naar de clubs</a:t>
            </a:r>
          </a:p>
          <a:p>
            <a:pPr algn="l">
              <a:lnSpc>
                <a:spcPct val="115000"/>
              </a:lnSpc>
              <a:spcAft>
                <a:spcPts val="900"/>
              </a:spcAft>
            </a:pPr>
            <a:r>
              <a:rPr sz="1350" b="1">
                <a:solidFill>
                  <a:srgbClr val="F0DFA8"/>
                </a:solidFill>
                <a:latin typeface="Segoe UI"/>
              </a:rPr>
              <a:t>Vervolgafspraken</a:t>
            </a:r>
            <a:r>
              <a:rPr sz="1350" b="0">
                <a:solidFill>
                  <a:srgbClr val="D7DEE8"/>
                </a:solidFill>
                <a:latin typeface="Segoe UI"/>
              </a:rPr>
              <a:t> — geborgd in kabinetsagenda</a:t>
            </a:r>
          </a:p>
          <a:p>
            <a:pPr algn="l">
              <a:lnSpc>
                <a:spcPct val="115000"/>
              </a:lnSpc>
              <a:spcAft>
                <a:spcPts val="900"/>
              </a:spcAft>
            </a:pPr>
            <a:r>
              <a:rPr sz="1350" b="1">
                <a:solidFill>
                  <a:srgbClr val="F0DFA8"/>
                </a:solidFill>
                <a:latin typeface="Segoe UI"/>
              </a:rPr>
              <a:t>Contact</a:t>
            </a:r>
            <a:r>
              <a:rPr sz="1350" b="0">
                <a:solidFill>
                  <a:srgbClr val="D7DEE8"/>
                </a:solidFill>
                <a:latin typeface="Segoe UI"/>
              </a:rPr>
              <a:t> — via zonevoorzitter of kabinet</a:t>
            </a:r>
          </a:p>
        </p:txBody>
      </p:sp>
      <p:pic>
        <p:nvPicPr>
          <p:cNvPr id="11" name="Picture 10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394960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12191695" cy="40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1">
                <a:solidFill>
                  <a:srgbClr val="F0DFA8"/>
                </a:solidFill>
                <a:latin typeface="Segoe UI"/>
              </a:rPr>
              <a:t>AFSLUITING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4048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Segoe UI"/>
              </a:rPr>
              <a:t>Bedankt — en tot de conventie</a:t>
            </a:r>
          </a:p>
        </p:txBody>
      </p:sp>
      <p:pic>
        <p:nvPicPr>
          <p:cNvPr id="6" name="Picture 5" descr="logo_lions_em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128016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92824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Lions District 110 AN  •  Ledenontmoetingsavond  •  13 oktober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592824"/>
            <a:ext cx="731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900" b="0">
                <a:solidFill>
                  <a:srgbClr val="B9C4D4"/>
                </a:solidFill>
                <a:latin typeface="Segoe UI"/>
              </a:rPr>
              <a:t>16 /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325880"/>
            <a:ext cx="6949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003366"/>
                </a:solidFill>
                <a:latin typeface="Segoe UI"/>
              </a:rPr>
              <a:t>Bedankt voor uw aanwezigheid en betrokkenheid.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874519"/>
            <a:ext cx="5394960" cy="21945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02920" y="1874519"/>
            <a:ext cx="50800" cy="21945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4088" y="2020823"/>
            <a:ext cx="499262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Contact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" y="2404871"/>
            <a:ext cx="4956048" cy="15361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1">
                <a:solidFill>
                  <a:srgbClr val="374151"/>
                </a:solidFill>
                <a:latin typeface="Segoe UI"/>
              </a:rPr>
              <a:t>District Governor: </a:t>
            </a:r>
            <a:r>
              <a:rPr sz="1250" b="0">
                <a:solidFill>
                  <a:srgbClr val="1F2937"/>
                </a:solidFill>
                <a:latin typeface="Segoe UI"/>
              </a:rPr>
              <a:t>Arjan van Ommen — via kabinet 110 AN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1">
                <a:solidFill>
                  <a:srgbClr val="374151"/>
                </a:solidFill>
                <a:latin typeface="Segoe UI"/>
              </a:rPr>
              <a:t>Districtsite: </a:t>
            </a:r>
            <a:r>
              <a:rPr sz="1250" b="0">
                <a:solidFill>
                  <a:srgbClr val="1F2937"/>
                </a:solidFill>
                <a:latin typeface="Segoe UI"/>
              </a:rPr>
              <a:t>Lions District 110 AN, officiële kanalen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1">
                <a:solidFill>
                  <a:srgbClr val="374151"/>
                </a:solidFill>
                <a:latin typeface="Segoe UI"/>
              </a:rPr>
              <a:t>Vragen: </a:t>
            </a:r>
            <a:r>
              <a:rPr sz="1250" b="0">
                <a:solidFill>
                  <a:srgbClr val="1F2937"/>
                </a:solidFill>
                <a:latin typeface="Segoe UI"/>
              </a:rPr>
              <a:t>via uw zonevoorzitter of het kabinet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4251960"/>
            <a:ext cx="5394960" cy="210312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2920" y="4251960"/>
            <a:ext cx="50800" cy="21031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4088" y="4398264"/>
            <a:ext cx="499262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Volgende stappen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" y="4782312"/>
            <a:ext cx="4956048" cy="1444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Aankondiging 2e VDG op de districtsite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Verslag vanavond binnen één week naar clubs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Evaluatie binnen twee weken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C9A227"/>
                </a:solidFill>
                <a:latin typeface="Segoe UI"/>
              </a:rPr>
              <a:t>• </a:t>
            </a:r>
            <a:r>
              <a:rPr sz="1250" b="0">
                <a:solidFill>
                  <a:srgbClr val="1F2937"/>
                </a:solidFill>
                <a:latin typeface="Segoe UI"/>
              </a:rPr>
              <a:t>Districtsconventie voorjaar 2027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63640" y="1874519"/>
            <a:ext cx="5440680" cy="4480560"/>
          </a:xfrm>
          <a:prstGeom prst="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63640" y="1874519"/>
            <a:ext cx="50800" cy="44805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2240" y="2029968"/>
            <a:ext cx="5029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003366"/>
                </a:solidFill>
                <a:latin typeface="Segoe UI"/>
              </a:rPr>
              <a:t>Bronnen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0528" y="2423160"/>
            <a:ext cx="5029200" cy="37490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[1] Werkplan 110 AN 2025-2026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[2] Kabinet 2025-2026, definitief 11-04-2025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[4] 2e VDG-training: opdracht ledenaantallen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[5] District 110AN club health assessment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[6] District 110AN 5 Year Membership Trend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[7] Summary of Membership Types and Gender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[10] Taakverdeling Gouverneursraad 2026-2027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[11] Club Vitaliteit Programma v4 (04-2025)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[12] Ledenbeleid GMT Lions Nederland 2025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[13] Handboek Lions Conventies vs.06 (2024)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[16] Werkplan AN 2026-2027 (concept)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[18] Herverdeling zones 110AN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[20] Statuten MD110 Nederland (07-12-2021)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[21] Protocol MD-Organen V1.0 (18-02-2025)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[23] Huishoudelijk Reglement MD110 (2021)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[27] LCI International Constitution and By-Laws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[33] Lions District Election Guidelines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050" b="0">
                <a:solidFill>
                  <a:srgbClr val="374151"/>
                </a:solidFill>
                <a:latin typeface="Segoe UI"/>
              </a:rPr>
              <a:t>[17] Onkostenvergoedingsregeling MD110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