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78" r:id="rId29"/>
    <p:sldId id="279" r:id="rId30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81" r:id="rId32"/>
    <p:sldId id="274" r:id="rId25"/>
    <p:sldId id="275" r:id="rId26"/>
    <p:sldId id="276" r:id="rId27"/>
    <p:sldId id="277" r:id="rId28"/>
    <p:sldId id="280" r:id="rId3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slide" Target="slides/slide19.xml"/><Relationship Id="rId24" Type="http://schemas.openxmlformats.org/officeDocument/2006/relationships/slide" Target="slides/slide20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9.xml"/><Relationship Id="rId30" Type="http://schemas.openxmlformats.org/officeDocument/2006/relationships/slide" Target="slides/slide10.xml"/><Relationship Id="rId31" Type="http://schemas.openxmlformats.org/officeDocument/2006/relationships/slide" Target="slides/slide26.xml"/><Relationship Id="rId32" Type="http://schemas.openxmlformats.org/officeDocument/2006/relationships/slide" Target="slides/slide2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image" Target="../media/image13.png"/><Relationship Id="rId14" Type="http://schemas.openxmlformats.org/officeDocument/2006/relationships/image" Target="../media/image14.png"/><Relationship Id="rId15" Type="http://schemas.openxmlformats.org/officeDocument/2006/relationships/image" Target="../media/image15.png"/><Relationship Id="rId16" Type="http://schemas.openxmlformats.org/officeDocument/2006/relationships/image" Target="../media/image16.png"/><Relationship Id="rId17" Type="http://schemas.openxmlformats.org/officeDocument/2006/relationships/image" Target="../media/image17.png"/><Relationship Id="rId18" Type="http://schemas.openxmlformats.org/officeDocument/2006/relationships/image" Target="../media/image18.png"/><Relationship Id="rId19" Type="http://schemas.openxmlformats.org/officeDocument/2006/relationships/image" Target="../media/image19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15.png"/><Relationship Id="rId4" Type="http://schemas.openxmlformats.org/officeDocument/2006/relationships/image" Target="../media/image1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62895" y="457200"/>
            <a:ext cx="1371600" cy="12344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14400" y="1828800"/>
            <a:ext cx="91440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400" b="1">
                <a:solidFill>
                  <a:srgbClr val="FFFFFF"/>
                </a:solidFill>
                <a:latin typeface="Segoe UI"/>
              </a:defRPr>
            </a:pPr>
            <a:r>
              <a:t>REACH Kennisdossier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3017520"/>
            <a:ext cx="82296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>
                <a:solidFill>
                  <a:srgbClr val="BBCCDD"/>
                </a:solidFill>
                <a:latin typeface="Segoe UI"/>
              </a:defRPr>
            </a:pPr>
            <a:r>
              <a:t>Registratie, Evaluatie, Autorisatie en Restrictie van Chemische Stoffen</a:t>
            </a:r>
          </a:p>
          <a:p>
            <a:pPr>
              <a:defRPr sz="1600">
                <a:solidFill>
                  <a:srgbClr val="99AABB"/>
                </a:solidFill>
                <a:latin typeface="Segoe UI"/>
              </a:defRPr>
            </a:pPr>
            <a:r>
              <a:t>Verordening (EG) nr. 1907/2006</a:t>
            </a:r>
          </a:p>
        </p:txBody>
      </p:sp>
      <p:sp>
        <p:nvSpPr>
          <p:cNvPr id="6" name="Rectangle 5"/>
          <p:cNvSpPr/>
          <p:nvPr/>
        </p:nvSpPr>
        <p:spPr>
          <a:xfrm>
            <a:off x="914400" y="2880360"/>
            <a:ext cx="3657600" cy="54864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5029200"/>
            <a:ext cx="45720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8899AA"/>
                </a:solidFill>
                <a:latin typeface="Segoe UI"/>
              </a:defRPr>
            </a:pPr>
            <a:r>
              <a:t>JvG Consultancy | April 2026 | Versie 1.0</a:t>
            </a:r>
          </a:p>
          <a:p>
            <a:pPr>
              <a:defRPr sz="1300">
                <a:solidFill>
                  <a:srgbClr val="8899AA"/>
                </a:solidFill>
                <a:latin typeface="Segoe UI"/>
              </a:defRPr>
            </a:pPr>
            <a:r>
              <a:t>Case Study: Phoenix Metals IJmuiden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Segoe UI"/>
              </a:defRPr>
            </a:pPr>
            <a:r>
              <a:t>Agenda</a:t>
            </a:r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7215" y="45720"/>
            <a:ext cx="1371600" cy="914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8F9FA"/>
          </a:solidFill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40" y="6446520"/>
            <a:ext cx="777240" cy="365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6464808"/>
            <a:ext cx="685800" cy="3383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6473952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374151"/>
                </a:solidFill>
                <a:latin typeface="Segoe UI"/>
              </a:defRPr>
            </a:pPr>
            <a:r>
              <a:t>JvG Consultancy | Safety • Governance • Advisory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77295" y="6473952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  <a:latin typeface="Segoe UI"/>
              </a:defRPr>
            </a:pPr>
            <a:r>
              <a:t>2</a:t>
            </a:r>
          </a:p>
        </p:txBody>
      </p:sp>
      <p:sp>
        <p:nvSpPr>
          <p:cNvPr id="10" name="Oval 9"/>
          <p:cNvSpPr/>
          <p:nvPr/>
        </p:nvSpPr>
        <p:spPr>
          <a:xfrm>
            <a:off x="914400" y="1371600"/>
            <a:ext cx="548640" cy="548640"/>
          </a:xfrm>
          <a:prstGeom prst="ellipse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14400" y="1463040"/>
            <a:ext cx="5486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 b="1">
                <a:solidFill>
                  <a:srgbClr val="FFFFFF"/>
                </a:solidFill>
                <a:latin typeface="Segoe UI"/>
              </a:defRPr>
            </a:pPr>
            <a:r>
              <a:t>01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737360" y="1389888"/>
            <a:ext cx="4572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003366"/>
                </a:solidFill>
                <a:latin typeface="Segoe UI"/>
              </a:defRPr>
            </a:pPr>
            <a:r>
              <a:t>Introductie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737360" y="1719072"/>
            <a:ext cx="7315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374151"/>
                </a:solidFill>
                <a:latin typeface="Segoe UI"/>
              </a:defRPr>
            </a:pPr>
            <a:r>
              <a:t>Wat is REACH, doelstellingen, scope</a:t>
            </a:r>
          </a:p>
        </p:txBody>
      </p:sp>
      <p:sp>
        <p:nvSpPr>
          <p:cNvPr id="14" name="Oval 13"/>
          <p:cNvSpPr/>
          <p:nvPr/>
        </p:nvSpPr>
        <p:spPr>
          <a:xfrm>
            <a:off x="914400" y="2331720"/>
            <a:ext cx="548640" cy="548640"/>
          </a:xfrm>
          <a:prstGeom prst="ellipse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14400" y="2423160"/>
            <a:ext cx="5486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 b="1">
                <a:solidFill>
                  <a:srgbClr val="FFFFFF"/>
                </a:solidFill>
                <a:latin typeface="Segoe UI"/>
              </a:defRPr>
            </a:pPr>
            <a:r>
              <a:t>02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737360" y="2350008"/>
            <a:ext cx="4572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003366"/>
                </a:solidFill>
                <a:latin typeface="Segoe UI"/>
              </a:defRPr>
            </a:pPr>
            <a:r>
              <a:t>Kernproces REACH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679192"/>
            <a:ext cx="7315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374151"/>
                </a:solidFill>
                <a:latin typeface="Segoe UI"/>
              </a:defRPr>
            </a:pPr>
            <a:r>
              <a:t>Registratie, evaluatie, stoffenidentificatie, SVHC</a:t>
            </a:r>
          </a:p>
        </p:txBody>
      </p:sp>
      <p:sp>
        <p:nvSpPr>
          <p:cNvPr id="18" name="Oval 17"/>
          <p:cNvSpPr/>
          <p:nvPr/>
        </p:nvSpPr>
        <p:spPr>
          <a:xfrm>
            <a:off x="914400" y="3291840"/>
            <a:ext cx="548640" cy="548640"/>
          </a:xfrm>
          <a:prstGeom prst="ellipse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14400" y="3383280"/>
            <a:ext cx="5486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 b="1">
                <a:solidFill>
                  <a:srgbClr val="FFFFFF"/>
                </a:solidFill>
                <a:latin typeface="Segoe UI"/>
              </a:defRPr>
            </a:pPr>
            <a:r>
              <a:t>03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310128"/>
            <a:ext cx="4572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003366"/>
                </a:solidFill>
                <a:latin typeface="Segoe UI"/>
              </a:defRPr>
            </a:pPr>
            <a:r>
              <a:t>Autorisatie &amp; Restrictie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737360" y="3639312"/>
            <a:ext cx="7315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374151"/>
                </a:solidFill>
                <a:latin typeface="Segoe UI"/>
              </a:defRPr>
            </a:pPr>
            <a:r>
              <a:t>Bijlage XIV/XVII, SDS, data-deling</a:t>
            </a:r>
          </a:p>
        </p:txBody>
      </p:sp>
      <p:sp>
        <p:nvSpPr>
          <p:cNvPr id="22" name="Oval 21"/>
          <p:cNvSpPr/>
          <p:nvPr/>
        </p:nvSpPr>
        <p:spPr>
          <a:xfrm>
            <a:off x="914400" y="4251960"/>
            <a:ext cx="548640" cy="548640"/>
          </a:xfrm>
          <a:prstGeom prst="ellipse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14400" y="4343400"/>
            <a:ext cx="5486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 b="1">
                <a:solidFill>
                  <a:srgbClr val="FFFFFF"/>
                </a:solidFill>
                <a:latin typeface="Segoe UI"/>
              </a:defRPr>
            </a:pPr>
            <a:r>
              <a:t>04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737360" y="4270248"/>
            <a:ext cx="4572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003366"/>
                </a:solidFill>
                <a:latin typeface="Segoe UI"/>
              </a:defRPr>
            </a:pPr>
            <a:r>
              <a:t>Praktijk &amp; Actualiteit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737360" y="4599432"/>
            <a:ext cx="7315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374151"/>
                </a:solidFill>
                <a:latin typeface="Segoe UI"/>
              </a:defRPr>
            </a:pPr>
            <a:r>
              <a:t>SCIP, UK REACH, Phoenix Metals case study</a:t>
            </a:r>
          </a:p>
        </p:txBody>
      </p:sp>
      <p:sp>
        <p:nvSpPr>
          <p:cNvPr id="26" name="Oval 25"/>
          <p:cNvSpPr/>
          <p:nvPr/>
        </p:nvSpPr>
        <p:spPr>
          <a:xfrm>
            <a:off x="914400" y="5212080"/>
            <a:ext cx="548640" cy="548640"/>
          </a:xfrm>
          <a:prstGeom prst="ellipse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914400" y="5303520"/>
            <a:ext cx="5486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 b="1">
                <a:solidFill>
                  <a:srgbClr val="FFFFFF"/>
                </a:solidFill>
                <a:latin typeface="Segoe UI"/>
              </a:defRPr>
            </a:pPr>
            <a:r>
              <a:t>05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737360" y="5230368"/>
            <a:ext cx="4572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003366"/>
                </a:solidFill>
                <a:latin typeface="Segoe UI"/>
              </a:defRPr>
            </a:pPr>
            <a:r>
              <a:t>Key Takeaways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737360" y="5559552"/>
            <a:ext cx="7315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374151"/>
                </a:solidFill>
                <a:latin typeface="Segoe UI"/>
              </a:defRPr>
            </a:pPr>
            <a:r>
              <a:t>Kernpunten en vervolgstappen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Segoe UI"/>
              </a:defRPr>
            </a:pPr>
            <a:r>
              <a:t>Wat is REACH?</a:t>
            </a:r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7215" y="45720"/>
            <a:ext cx="1371600" cy="914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8F9FA"/>
          </a:solidFill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40" y="6446520"/>
            <a:ext cx="777240" cy="365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6464808"/>
            <a:ext cx="685800" cy="3383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6473952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374151"/>
                </a:solidFill>
                <a:latin typeface="Segoe UI"/>
              </a:defRPr>
            </a:pPr>
            <a:r>
              <a:t>JvG Consultancy | Safety • Governance • Advisory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77295" y="6473952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  <a:latin typeface="Segoe UI"/>
              </a:defRPr>
            </a:pPr>
            <a:r>
              <a:t>3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1280160"/>
            <a:ext cx="5303520" cy="2560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57200" y="1371600"/>
            <a:ext cx="54864" cy="23774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1417320"/>
            <a:ext cx="4937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003366"/>
                </a:solidFill>
                <a:latin typeface="Segoe UI"/>
              </a:defRPr>
            </a:pPr>
            <a:r>
              <a:t>Verordening (EG) nr. 1907/2006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783080"/>
            <a:ext cx="493776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In werking getreden: 1 juni 2007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Van toepassing in alle EU/EER-lidstaten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"No data, no market" — de industrie bewijst veiligheid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Verving 40+ bestaande chemische richtlijnen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Beheerd door ECHA (Helsinki)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17920" y="1280160"/>
            <a:ext cx="5303520" cy="2560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217920" y="1371600"/>
            <a:ext cx="54864" cy="2377440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46520" y="1417320"/>
            <a:ext cx="4937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3B82F6"/>
                </a:solidFill>
                <a:latin typeface="Segoe UI"/>
              </a:defRPr>
            </a:pPr>
            <a:r>
              <a:t>REACH = R-E-A-C-H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46520" y="1783080"/>
            <a:ext cx="493776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R — Registratie van stoffen ≥ 1 ton/jaar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E — Evaluatie door ECHA en lidstaten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A — Autorisatie voor SVHC's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C — CHemische stoffen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H — Restrictie van gevaarlijke stoffen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57200" y="4206240"/>
            <a:ext cx="2560320" cy="12801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48640" y="4206240"/>
            <a:ext cx="2377440" cy="54864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94360" y="4343400"/>
            <a:ext cx="22860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800" b="1">
                <a:solidFill>
                  <a:srgbClr val="003366"/>
                </a:solidFill>
                <a:latin typeface="Segoe UI"/>
              </a:defRPr>
            </a:pPr>
            <a:r>
              <a:t>2007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94360" y="4983480"/>
            <a:ext cx="2286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>
                <a:solidFill>
                  <a:srgbClr val="374151"/>
                </a:solidFill>
                <a:latin typeface="Segoe UI"/>
              </a:defRPr>
            </a:pPr>
            <a:r>
              <a:t>In werking getreden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3383280" y="4206240"/>
            <a:ext cx="2560320" cy="12801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3474720" y="4206240"/>
            <a:ext cx="2377440" cy="54864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3520440" y="4343400"/>
            <a:ext cx="22860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800" b="1">
                <a:solidFill>
                  <a:srgbClr val="3B82F6"/>
                </a:solidFill>
                <a:latin typeface="Segoe UI"/>
              </a:defRPr>
            </a:pPr>
            <a:r>
              <a:t>40+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520440" y="4983480"/>
            <a:ext cx="2286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>
                <a:solidFill>
                  <a:srgbClr val="374151"/>
                </a:solidFill>
                <a:latin typeface="Segoe UI"/>
              </a:defRPr>
            </a:pPr>
            <a:r>
              <a:t>Vervangen richtlijnen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4206240"/>
            <a:ext cx="2560320" cy="12801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400800" y="4206240"/>
            <a:ext cx="2377440" cy="54864"/>
          </a:xfrm>
          <a:prstGeom prst="rect">
            <a:avLst/>
          </a:prstGeom>
          <a:solidFill>
            <a:srgbClr val="00A8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46520" y="4343400"/>
            <a:ext cx="22860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800" b="1">
                <a:solidFill>
                  <a:srgbClr val="00A859"/>
                </a:solidFill>
                <a:latin typeface="Segoe UI"/>
              </a:defRPr>
            </a:pPr>
            <a:r>
              <a:t>100.000+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446520" y="4983480"/>
            <a:ext cx="2286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>
                <a:solidFill>
                  <a:srgbClr val="374151"/>
                </a:solidFill>
                <a:latin typeface="Segoe UI"/>
              </a:defRPr>
            </a:pPr>
            <a:r>
              <a:t>Geregistreerde stoffen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9235440" y="4206240"/>
            <a:ext cx="2560320" cy="12801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9326880" y="4206240"/>
            <a:ext cx="2377440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9372600" y="4343400"/>
            <a:ext cx="22860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800" b="1">
                <a:solidFill>
                  <a:srgbClr val="F59E0B"/>
                </a:solidFill>
                <a:latin typeface="Segoe UI"/>
              </a:defRPr>
            </a:pPr>
            <a:r>
              <a:t>27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372600" y="4983480"/>
            <a:ext cx="2286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>
                <a:solidFill>
                  <a:srgbClr val="374151"/>
                </a:solidFill>
                <a:latin typeface="Segoe UI"/>
              </a:defRPr>
            </a:pPr>
            <a:r>
              <a:t>EU-lidstaten + EER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Segoe UI"/>
              </a:defRPr>
            </a:pPr>
            <a:r>
              <a:t>Waarom REACH belangrijk is</a:t>
            </a:r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7215" y="45720"/>
            <a:ext cx="1371600" cy="914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8F9FA"/>
          </a:solidFill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40" y="6446520"/>
            <a:ext cx="777240" cy="365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6464808"/>
            <a:ext cx="685800" cy="3383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6473952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374151"/>
                </a:solidFill>
                <a:latin typeface="Segoe UI"/>
              </a:defRPr>
            </a:pPr>
            <a:r>
              <a:t>JvG Consultancy | Safety • Governance • Advisory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77295" y="6473952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  <a:latin typeface="Segoe UI"/>
              </a:defRPr>
            </a:pPr>
            <a:r>
              <a:t>4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1280160"/>
            <a:ext cx="3474720" cy="2286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57200" y="1371600"/>
            <a:ext cx="54864" cy="2103120"/>
          </a:xfrm>
          <a:prstGeom prst="rect">
            <a:avLst/>
          </a:prstGeom>
          <a:solidFill>
            <a:srgbClr val="FF6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1417320"/>
            <a:ext cx="31089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FF6D00"/>
                </a:solidFill>
                <a:latin typeface="Segoe UI"/>
              </a:defRPr>
            </a:pPr>
            <a:r>
              <a:t>🛡️ Gezondheidsbescherming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783080"/>
            <a:ext cx="310896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Bescherming werknemers en consumenten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Risicobeheersing blootstelling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Verplichte risicobeoordelingen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Preventie beroepsziekten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297680" y="1280160"/>
            <a:ext cx="3474720" cy="2286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297680" y="1371600"/>
            <a:ext cx="54864" cy="2103120"/>
          </a:xfrm>
          <a:prstGeom prst="rect">
            <a:avLst/>
          </a:prstGeom>
          <a:solidFill>
            <a:srgbClr val="00A8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26280" y="1417320"/>
            <a:ext cx="31089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00A859"/>
                </a:solidFill>
                <a:latin typeface="Segoe UI"/>
              </a:defRPr>
            </a:pPr>
            <a:r>
              <a:t>🌍 Milieubescherming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26280" y="1783080"/>
            <a:ext cx="310896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Voorkoming bodem- en waterverontreiniging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PBT/vPvB-stoffen strikt gereguleerd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stimulans groene chemie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Verplichte afvalbeheersing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138160" y="1280160"/>
            <a:ext cx="3474720" cy="2286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138160" y="1371600"/>
            <a:ext cx="54864" cy="2103120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366760" y="1417320"/>
            <a:ext cx="31089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3B82F6"/>
                </a:solidFill>
                <a:latin typeface="Segoe UI"/>
              </a:defRPr>
            </a:pPr>
            <a:r>
              <a:t>🏛️ Markttoegang EU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66760" y="1783080"/>
            <a:ext cx="310896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"No data, no market" — geen registratie = geen verkoop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Gelijke speelveld voor alle bedrijven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Harmonisatie binnen EU/EER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Internationale normering (GHS)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57200" y="3931920"/>
            <a:ext cx="11247120" cy="640080"/>
          </a:xfrm>
          <a:prstGeom prst="roundRect">
            <a:avLst/>
          </a:prstGeom>
          <a:solidFill>
            <a:srgbClr val="FFFBEB"/>
          </a:solidFill>
          <a:ln w="31750">
            <a:solidFill>
              <a:srgbClr val="F59E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023360"/>
            <a:ext cx="108813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i="1">
                <a:solidFill>
                  <a:srgbClr val="1F2937"/>
                </a:solidFill>
                <a:latin typeface="Segoe UI"/>
              </a:defRPr>
            </a:pPr>
            <a:r>
              <a:t>⚠️ Niet-naleving = boetes, marktuitsluiting en aansprakelijkheid bij ongevallen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457200" y="4846320"/>
            <a:ext cx="11247120" cy="1371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457200" y="4937760"/>
            <a:ext cx="54864" cy="11887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85800" y="4983480"/>
            <a:ext cx="108813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003366"/>
                </a:solidFill>
                <a:latin typeface="Segoe UI"/>
              </a:defRPr>
            </a:pPr>
            <a:r>
              <a:t>Doelstellingen REACH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85800" y="5349240"/>
            <a:ext cx="1088136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Bescherming menselijke gezondheid en milieu tegen chemische risico's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Verbetering concurrentiepositie EU chemische industrie door innovatie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Vrije handel in chemische stoffen binnen interne markt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Bevordering alternatieve methoden (vermindering dierproeven)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Segoe UI"/>
              </a:defRPr>
            </a:pPr>
            <a:r>
              <a:t>Het REACH Proces — Overzicht</a:t>
            </a:r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7215" y="45720"/>
            <a:ext cx="1371600" cy="914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8F9FA"/>
          </a:solidFill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40" y="6446520"/>
            <a:ext cx="777240" cy="365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6464808"/>
            <a:ext cx="685800" cy="3383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6473952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374151"/>
                </a:solidFill>
                <a:latin typeface="Segoe UI"/>
              </a:defRPr>
            </a:pPr>
            <a:r>
              <a:t>JvG Consultancy | Safety • Governance • Advisory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77295" y="6473952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  <a:latin typeface="Segoe UI"/>
              </a:defRPr>
            </a:pPr>
            <a:r>
              <a:t>5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1645920"/>
            <a:ext cx="2468880" cy="1828800"/>
          </a:xfrm>
          <a:prstGeom prst="round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1828800"/>
            <a:ext cx="21945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1">
                <a:solidFill>
                  <a:srgbClr val="FFFFFF"/>
                </a:solidFill>
                <a:latin typeface="Segoe UI"/>
              </a:defRPr>
            </a:pPr>
            <a:r>
              <a:t>1. REGISTRATIE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2377440"/>
            <a:ext cx="219456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>
                <a:solidFill>
                  <a:srgbClr val="FFFFFF"/>
                </a:solidFill>
                <a:latin typeface="Segoe UI"/>
              </a:defRPr>
            </a:pPr>
            <a:r>
              <a:t>Stoffen ≥ 1 ton/jaar</a:t>
            </a:r>
            <a:br/>
            <a:r>
              <a:t>indienen bij ECHA</a:t>
            </a:r>
          </a:p>
        </p:txBody>
      </p:sp>
      <p:sp>
        <p:nvSpPr>
          <p:cNvPr id="13" name="Right Arrow 12"/>
          <p:cNvSpPr/>
          <p:nvPr/>
        </p:nvSpPr>
        <p:spPr>
          <a:xfrm>
            <a:off x="3154680" y="2286000"/>
            <a:ext cx="320040" cy="457200"/>
          </a:xfrm>
          <a:prstGeom prst="rightArrow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3474720" y="1645920"/>
            <a:ext cx="2468880" cy="1828800"/>
          </a:xfrm>
          <a:prstGeom prst="roundRect">
            <a:avLst/>
          </a:prstGeom>
          <a:solidFill>
            <a:srgbClr val="00A8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611880" y="1828800"/>
            <a:ext cx="21945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1">
                <a:solidFill>
                  <a:srgbClr val="FFFFFF"/>
                </a:solidFill>
                <a:latin typeface="Segoe UI"/>
              </a:defRPr>
            </a:pPr>
            <a:r>
              <a:t>2. EVALUATIE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11880" y="2377440"/>
            <a:ext cx="219456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>
                <a:solidFill>
                  <a:srgbClr val="FFFFFF"/>
                </a:solidFill>
                <a:latin typeface="Segoe UI"/>
              </a:defRPr>
            </a:pPr>
            <a:r>
              <a:t>ECHA beoordeelt</a:t>
            </a:r>
            <a:br/>
            <a:r>
              <a:t>veiligheid dossier</a:t>
            </a:r>
          </a:p>
        </p:txBody>
      </p:sp>
      <p:sp>
        <p:nvSpPr>
          <p:cNvPr id="17" name="Right Arrow 16"/>
          <p:cNvSpPr/>
          <p:nvPr/>
        </p:nvSpPr>
        <p:spPr>
          <a:xfrm>
            <a:off x="5989320" y="2286000"/>
            <a:ext cx="320040" cy="457200"/>
          </a:xfrm>
          <a:prstGeom prst="rightArrow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309360" y="1645920"/>
            <a:ext cx="2468880" cy="1828800"/>
          </a:xfrm>
          <a:prstGeom prst="round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46520" y="1828800"/>
            <a:ext cx="21945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1">
                <a:solidFill>
                  <a:srgbClr val="FFFFFF"/>
                </a:solidFill>
                <a:latin typeface="Segoe UI"/>
              </a:defRPr>
            </a:pPr>
            <a:r>
              <a:t>3. AUTORISATIE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46520" y="2377440"/>
            <a:ext cx="219456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>
                <a:solidFill>
                  <a:srgbClr val="FFFFFF"/>
                </a:solidFill>
                <a:latin typeface="Segoe UI"/>
              </a:defRPr>
            </a:pPr>
            <a:r>
              <a:t>SVHC's vereisen</a:t>
            </a:r>
            <a:br/>
            <a:r>
              <a:t>expliciete toestemming</a:t>
            </a:r>
          </a:p>
        </p:txBody>
      </p:sp>
      <p:sp>
        <p:nvSpPr>
          <p:cNvPr id="21" name="Right Arrow 20"/>
          <p:cNvSpPr/>
          <p:nvPr/>
        </p:nvSpPr>
        <p:spPr>
          <a:xfrm>
            <a:off x="8823960" y="2286000"/>
            <a:ext cx="320040" cy="457200"/>
          </a:xfrm>
          <a:prstGeom prst="rightArrow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9144000" y="1645920"/>
            <a:ext cx="2468880" cy="1828800"/>
          </a:xfrm>
          <a:prstGeom prst="roundRect">
            <a:avLst/>
          </a:prstGeom>
          <a:solidFill>
            <a:srgbClr val="FF6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281160" y="1828800"/>
            <a:ext cx="21945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1">
                <a:solidFill>
                  <a:srgbClr val="FFFFFF"/>
                </a:solidFill>
                <a:latin typeface="Segoe UI"/>
              </a:defRPr>
            </a:pPr>
            <a:r>
              <a:t>4. RESTRICTIE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281160" y="2377440"/>
            <a:ext cx="219456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>
                <a:solidFill>
                  <a:srgbClr val="FFFFFF"/>
                </a:solidFill>
                <a:latin typeface="Segoe UI"/>
              </a:defRPr>
            </a:pPr>
            <a:r>
              <a:t>Beperking/verbod</a:t>
            </a:r>
            <a:br/>
            <a:r>
              <a:t>gevaarlijke stoffen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57200" y="3931920"/>
            <a:ext cx="11247120" cy="2103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57200" y="4023360"/>
            <a:ext cx="54864" cy="19202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85800" y="4069080"/>
            <a:ext cx="108813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003366"/>
                </a:solidFill>
                <a:latin typeface="Segoe UI"/>
              </a:defRPr>
            </a:pPr>
            <a:r>
              <a:t>Principe: "No Data, No Market"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85800" y="4434840"/>
            <a:ext cx="10881360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De verantwoordelijkheid voor het aantonen van veiligheid ligt bij de industrie (fabrikanten/importeurs)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Informatie over gevaren en risico's wordt doorgegeven in de toeleveringsketen via SDS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Downstream gebruikers moeten hun gebruik rapporteren en risicobeheersmaatregelen toepassen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ECHA coördineert; nationale overheden handhaven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Segoe UI"/>
              </a:defRPr>
            </a:pPr>
            <a:r>
              <a:t>Registratie — Drempelwaarden &amp; Tonnagebands</a:t>
            </a:r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7215" y="45720"/>
            <a:ext cx="1371600" cy="914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8F9FA"/>
          </a:solidFill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40" y="6446520"/>
            <a:ext cx="777240" cy="365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6464808"/>
            <a:ext cx="685800" cy="3383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6473952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374151"/>
                </a:solidFill>
                <a:latin typeface="Segoe UI"/>
              </a:defRPr>
            </a:pPr>
            <a:r>
              <a:t>JvG Consultancy | Safety • Governance • Advisory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77295" y="6473952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  <a:latin typeface="Segoe UI"/>
              </a:defRPr>
            </a:pPr>
            <a:r>
              <a:t>6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457200" y="1280160"/>
          <a:ext cx="11247120" cy="1600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/>
                <a:gridCol w="3200400"/>
                <a:gridCol w="2743200"/>
                <a:gridCol w="3017520"/>
              </a:tblGrid>
              <a:tr h="320040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Tonnageband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Informatie-eis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CSR verplicht?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Typische kosten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1 — 10 ton/jaar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Bijlage VII + aanvullend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Nee (wel safe use)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€5.000 — €15.000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10 — 100 ton/jaar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Bijlage VII + VIII + IX (ged.)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Ja (incl. blootstellingsscenario's)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€30.000 — €80.000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100 — 1.000 ton/jaar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Bijlage VII + VIII + IX + X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Ja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€80.000 — €200.000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&gt; 1.000 ton/jaar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Volledige bijlagen VII — X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Ja (volledig)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€200.000 — €500.000+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</a:tbl>
          </a:graphicData>
        </a:graphic>
      </p:graphicFrame>
      <p:sp>
        <p:nvSpPr>
          <p:cNvPr id="11" name="Rounded Rectangle 10"/>
          <p:cNvSpPr/>
          <p:nvPr/>
        </p:nvSpPr>
        <p:spPr>
          <a:xfrm>
            <a:off x="457200" y="3474720"/>
            <a:ext cx="11247120" cy="640080"/>
          </a:xfrm>
          <a:prstGeom prst="roundRect">
            <a:avLst/>
          </a:prstGeom>
          <a:solidFill>
            <a:srgbClr val="FFFBEB"/>
          </a:solidFill>
          <a:ln w="31750">
            <a:solidFill>
              <a:srgbClr val="F59E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3566160"/>
            <a:ext cx="108813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i="1">
                <a:solidFill>
                  <a:srgbClr val="1F2937"/>
                </a:solidFill>
                <a:latin typeface="Segoe UI"/>
              </a:defRPr>
            </a:pPr>
            <a:r>
              <a:t>💡 Tip: Hoe hoger de tonnage, hoe uitgebreider de informatie-eisen en kosten — vroegtijdige planning is essentieel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7200" y="4389120"/>
            <a:ext cx="5303520" cy="1828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57200" y="4480560"/>
            <a:ext cx="54864" cy="16459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5800" y="4526280"/>
            <a:ext cx="4937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003366"/>
                </a:solidFill>
                <a:latin typeface="Segoe UI"/>
              </a:defRPr>
            </a:pPr>
            <a:r>
              <a:t>Drempelwaarde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5800" y="4892040"/>
            <a:ext cx="493776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Registratieplicht geldt vanaf 1 ton/jaar per stof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Per fabrikant of importeur afzonderlijk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Tussenstoffen (art. 18): verlicht regime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Monomeren in polymeren: volledige registratie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17920" y="4389120"/>
            <a:ext cx="5303520" cy="1828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17920" y="4480560"/>
            <a:ext cx="54864" cy="1645920"/>
          </a:xfrm>
          <a:prstGeom prst="rect">
            <a:avLst/>
          </a:prstGeom>
          <a:solidFill>
            <a:srgbClr val="FF6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46520" y="4526280"/>
            <a:ext cx="4937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FF6D00"/>
                </a:solidFill>
                <a:latin typeface="Segoe UI"/>
              </a:defRPr>
            </a:pPr>
            <a:r>
              <a:t>Gevolgen niet-registratie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46520" y="4892040"/>
            <a:ext cx="493776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Stof mag niet op de markt worden gebracht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Nationale handhaving: boetes en sancties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Aansprakelijkheid bij ongevallen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Reputatieschade en klantverlies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Segoe UI"/>
              </a:defRPr>
            </a:pPr>
            <a:r>
              <a:t>Registratiestappen — Stap voor Stap</a:t>
            </a:r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7215" y="45720"/>
            <a:ext cx="1371600" cy="914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8F9FA"/>
          </a:solidFill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40" y="6446520"/>
            <a:ext cx="777240" cy="365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6464808"/>
            <a:ext cx="685800" cy="3383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6473952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374151"/>
                </a:solidFill>
                <a:latin typeface="Segoe UI"/>
              </a:defRPr>
            </a:pPr>
            <a:r>
              <a:t>JvG Consultancy | Safety • Governance • Advisory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77295" y="6473952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  <a:latin typeface="Segoe UI"/>
              </a:defRPr>
            </a:pPr>
            <a:r>
              <a:t>7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1280160"/>
            <a:ext cx="457200" cy="457200"/>
          </a:xfrm>
          <a:prstGeom prst="round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7200" y="1353312"/>
            <a:ext cx="4572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Segoe UI"/>
              </a:defRPr>
            </a:pPr>
            <a: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51560" y="1280160"/>
            <a:ext cx="47548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003366"/>
                </a:solidFill>
                <a:latin typeface="Segoe UI"/>
              </a:defRPr>
            </a:pPr>
            <a:r>
              <a:t>Stoffenidentificatie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1560" y="1600200"/>
            <a:ext cx="47548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74151"/>
                </a:solidFill>
                <a:latin typeface="Segoe UI"/>
              </a:defRPr>
            </a:pPr>
            <a:r>
              <a:t>CAS-nummer, IUPAC-naam, samenstelling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09360" y="1280160"/>
            <a:ext cx="457200" cy="457200"/>
          </a:xfrm>
          <a:prstGeom prst="round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309360" y="1353312"/>
            <a:ext cx="4572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Segoe UI"/>
              </a:defRPr>
            </a:pPr>
            <a: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903720" y="1280160"/>
            <a:ext cx="47548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003366"/>
                </a:solidFill>
                <a:latin typeface="Segoe UI"/>
              </a:defRPr>
            </a:pPr>
            <a:r>
              <a:t>Volumebepaling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03720" y="1600200"/>
            <a:ext cx="47548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74151"/>
                </a:solidFill>
                <a:latin typeface="Segoe UI"/>
              </a:defRPr>
            </a:pPr>
            <a:r>
              <a:t>Jaarlijkse tonnage per stof berekenen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57200" y="2560320"/>
            <a:ext cx="457200" cy="457200"/>
          </a:xfrm>
          <a:prstGeom prst="round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57200" y="2633472"/>
            <a:ext cx="4572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Segoe UI"/>
              </a:defRPr>
            </a:pPr>
            <a: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51560" y="2560320"/>
            <a:ext cx="47548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003366"/>
                </a:solidFill>
                <a:latin typeface="Segoe UI"/>
              </a:defRPr>
            </a:pPr>
            <a:r>
              <a:t>Gegevensverzameling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51560" y="2880360"/>
            <a:ext cx="47548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74151"/>
                </a:solidFill>
                <a:latin typeface="Segoe UI"/>
              </a:defRPr>
            </a:pPr>
            <a:r>
              <a:t>Fysisch-chemische, tox. en ecotox. data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309360" y="2560320"/>
            <a:ext cx="457200" cy="457200"/>
          </a:xfrm>
          <a:prstGeom prst="round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309360" y="2633472"/>
            <a:ext cx="4572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Segoe UI"/>
              </a:defRPr>
            </a:pPr>
            <a:r>
              <a:t>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903720" y="2560320"/>
            <a:ext cx="47548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003366"/>
                </a:solidFill>
                <a:latin typeface="Segoe UI"/>
              </a:defRPr>
            </a:pPr>
            <a:r>
              <a:t>Data-deling (SIEF)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903720" y="2880360"/>
            <a:ext cx="47548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74151"/>
                </a:solidFill>
                <a:latin typeface="Segoe UI"/>
              </a:defRPr>
            </a:pPr>
            <a:r>
              <a:t>Gegevens uitwisselen met andere registranten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457200" y="3840480"/>
            <a:ext cx="457200" cy="457200"/>
          </a:xfrm>
          <a:prstGeom prst="round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57200" y="3913632"/>
            <a:ext cx="4572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Segoe UI"/>
              </a:defRPr>
            </a:pPr>
            <a:r>
              <a:t>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51560" y="3840480"/>
            <a:ext cx="47548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003366"/>
                </a:solidFill>
                <a:latin typeface="Segoe UI"/>
              </a:defRPr>
            </a:pPr>
            <a:r>
              <a:t>Chemische Veiligheidsbeoordeling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51560" y="4160520"/>
            <a:ext cx="47548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74151"/>
                </a:solidFill>
                <a:latin typeface="Segoe UI"/>
              </a:defRPr>
            </a:pPr>
            <a:r>
              <a:t>CSA/CSR bij ≥ 10 ton/jaar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840480"/>
            <a:ext cx="457200" cy="457200"/>
          </a:xfrm>
          <a:prstGeom prst="round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309360" y="3913632"/>
            <a:ext cx="4572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Segoe UI"/>
              </a:defRPr>
            </a:pPr>
            <a:r>
              <a:t>6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903720" y="3840480"/>
            <a:ext cx="47548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003366"/>
                </a:solidFill>
                <a:latin typeface="Segoe UI"/>
              </a:defRPr>
            </a:pPr>
            <a:r>
              <a:t>Dossier in IUCLID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903720" y="4160520"/>
            <a:ext cx="47548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74151"/>
                </a:solidFill>
                <a:latin typeface="Segoe UI"/>
              </a:defRPr>
            </a:pPr>
            <a:r>
              <a:t>Technisch dossier opstellen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457200" y="5120640"/>
            <a:ext cx="457200" cy="457200"/>
          </a:xfrm>
          <a:prstGeom prst="round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457200" y="5193792"/>
            <a:ext cx="4572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Segoe UI"/>
              </a:defRPr>
            </a:pPr>
            <a:r>
              <a:t>7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51560" y="5120640"/>
            <a:ext cx="47548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003366"/>
                </a:solidFill>
                <a:latin typeface="Segoe UI"/>
              </a:defRPr>
            </a:pPr>
            <a:r>
              <a:t>Indiening REACH-IT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051560" y="5440680"/>
            <a:ext cx="47548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74151"/>
                </a:solidFill>
                <a:latin typeface="Segoe UI"/>
              </a:defRPr>
            </a:pPr>
            <a:r>
              <a:t>Dossier indienen + registratiebijdrage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6309360" y="5120640"/>
            <a:ext cx="457200" cy="457200"/>
          </a:xfrm>
          <a:prstGeom prst="round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309360" y="5193792"/>
            <a:ext cx="4572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Segoe UI"/>
              </a:defRPr>
            </a:pPr>
            <a:r>
              <a:t>8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903720" y="5120640"/>
            <a:ext cx="47548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003366"/>
                </a:solidFill>
                <a:latin typeface="Segoe UI"/>
              </a:defRPr>
            </a:pPr>
            <a:r>
              <a:t>Bevestiging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903720" y="5440680"/>
            <a:ext cx="47548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74151"/>
                </a:solidFill>
                <a:latin typeface="Segoe UI"/>
              </a:defRPr>
            </a:pPr>
            <a:r>
              <a:t>Registratienummer ontvangen van ECHA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Segoe UI"/>
              </a:defRPr>
            </a:pPr>
            <a:r>
              <a:t>Stoffenidentificatie &amp; Classificatie</a:t>
            </a:r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7215" y="45720"/>
            <a:ext cx="1371600" cy="914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8F9FA"/>
          </a:solidFill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40" y="6446520"/>
            <a:ext cx="777240" cy="365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6464808"/>
            <a:ext cx="685800" cy="3383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6473952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374151"/>
                </a:solidFill>
                <a:latin typeface="Segoe UI"/>
              </a:defRPr>
            </a:pPr>
            <a:r>
              <a:t>JvG Consultancy | Safety • Governance • Advisory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77295" y="6473952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  <a:latin typeface="Segoe UI"/>
              </a:defRPr>
            </a:pPr>
            <a:r>
              <a:t>8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457200" y="1280160"/>
          <a:ext cx="5486400" cy="19202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1680"/>
                <a:gridCol w="3474720"/>
              </a:tblGrid>
              <a:tr h="320039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Identificatiemiddel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Beschrijving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CAS-nummer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Unieke numerieke identificatie (Chemical Abstracts Service)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EC-nummer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Europees identificatienummer (EINECS/ELINCS)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IUPAC-naam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Systematische chemische naam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SMILES/InChI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Structurele representaties molecuulstructuur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44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Samenstelling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Zuiverheid, bestanddelen, onzuiverheden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217920" y="1280160"/>
          <a:ext cx="5486400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"/>
                <a:gridCol w="2286000"/>
                <a:gridCol w="1371600"/>
              </a:tblGrid>
              <a:tr h="320040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Gevaarsklasse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Voorbeelden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Signalwoord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Fysieke gevaren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latin typeface="Calibri"/>
                        </a:defRPr>
                      </a:pPr>
                      <a:r>
                        <a:t>Ontvlambaar, explosief, oxiderend, gas onder druk (17 klassen incl. 2019)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Gevaar/Waarschuwing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Gezondheidsgevaren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latin typeface="Calibri"/>
                        </a:defRPr>
                      </a:pPr>
                      <a:r>
                        <a:t>Acute toxiciteit, CMR, STOT, endocriene disruptie 2023 (11 klassen)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Gevaar/Waarschuwing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Milieugevaren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latin typeface="Calibri"/>
                        </a:defRPr>
                      </a:pPr>
                      <a:r>
                        <a:t>Aquatisch, endocriene disruptie, PBT/vPvB, PMT/vPvM (4+ klassen, 2023)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Waarschuwing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457200" y="3657600"/>
          <a:ext cx="5029200" cy="19202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/>
                <a:gridCol w="2743200"/>
              </a:tblGrid>
              <a:tr h="320039">
                <a:tc>
                  <a:txBody>
                    <a:bodyPr/>
                    <a:lstStyle/>
                    <a:p>
                      <a:pPr>
                        <a:defRPr sz="9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GHS Code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Pictogram / Gevaar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900">
                          <a:latin typeface="Calibri"/>
                        </a:defRPr>
                      </a:pPr>
                      <a:r>
                        <a:t>GHS01 💣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latin typeface="Calibri"/>
                        </a:defRPr>
                      </a:pPr>
                      <a:r>
                        <a:t>Explosief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900">
                          <a:latin typeface="Calibri"/>
                        </a:defRPr>
                      </a:pPr>
                      <a:r>
                        <a:t>GHS02 🔥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latin typeface="Calibri"/>
                        </a:defRPr>
                      </a:pPr>
                      <a:r>
                        <a:t>Ontvlambaar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900">
                          <a:latin typeface="Calibri"/>
                        </a:defRPr>
                      </a:pPr>
                      <a:r>
                        <a:t>GHS03 🔥⭕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latin typeface="Calibri"/>
                        </a:defRPr>
                      </a:pPr>
                      <a:r>
                        <a:t>Oxiderend (vlam boven cirkel)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900">
                          <a:latin typeface="Calibri"/>
                        </a:defRPr>
                      </a:pPr>
                      <a:r>
                        <a:t>GHS04 🫙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latin typeface="Calibri"/>
                        </a:defRPr>
                      </a:pPr>
                      <a:r>
                        <a:t>Gas onder druk (gascilinder)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44">
                <a:tc>
                  <a:txBody>
                    <a:bodyPr/>
                    <a:lstStyle/>
                    <a:p>
                      <a:pPr>
                        <a:defRPr sz="900">
                          <a:latin typeface="Calibri"/>
                        </a:defRPr>
                      </a:pPr>
                      <a:r>
                        <a:t>GHS05 🧪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latin typeface="Calibri"/>
                        </a:defRPr>
                      </a:pPr>
                      <a:r>
                        <a:t>Corrosief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6217920" y="3657600"/>
          <a:ext cx="5486400" cy="19202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7280"/>
                <a:gridCol w="4389120"/>
              </a:tblGrid>
              <a:tr h="320039">
                <a:tc>
                  <a:txBody>
                    <a:bodyPr/>
                    <a:lstStyle/>
                    <a:p>
                      <a:pPr>
                        <a:defRPr sz="9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GHS Code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Pictogram / Gevaar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900">
                          <a:latin typeface="Calibri"/>
                        </a:defRPr>
                      </a:pPr>
                      <a:r>
                        <a:t>GHS06 💀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latin typeface="Calibri"/>
                        </a:defRPr>
                      </a:pPr>
                      <a:r>
                        <a:t>Giftig (acuut cat. 1-3)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900">
                          <a:latin typeface="Calibri"/>
                        </a:defRPr>
                      </a:pPr>
                      <a:r>
                        <a:t>GHS07 ❗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latin typeface="Calibri"/>
                        </a:defRPr>
                      </a:pPr>
                      <a:r>
                        <a:t>Gezondheidsgevaar (irritatie, sensibiliserend)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900">
                          <a:latin typeface="Calibri"/>
                        </a:defRPr>
                      </a:pPr>
                      <a:r>
                        <a:t>GHS08 🫁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latin typeface="Calibri"/>
                        </a:defRPr>
                      </a:pPr>
                      <a:r>
                        <a:t>Ernstig gezondheidsgevaar (CMR, STOT)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900">
                          <a:latin typeface="Calibri"/>
                        </a:defRPr>
                      </a:pPr>
                      <a:r>
                        <a:t>GHS09 🐟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latin typeface="Calibri"/>
                        </a:defRPr>
                      </a:pPr>
                      <a:r>
                        <a:t>Milieugevaar (aquatisch)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44">
                <a:tc>
                  <a:txBody>
                    <a:bodyPr/>
                    <a:lstStyle/>
                    <a:p>
                      <a:pPr>
                        <a:defRPr sz="900">
                          <a:latin typeface="Calibri"/>
                        </a:defRPr>
                      </a:p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latin typeface="Calibri"/>
                        </a:defRPr>
                      </a:p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420624" y="5852160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FF0000"/>
                </a:solidFill>
                <a:latin typeface="Calibri"/>
              </a:defRPr>
            </a:pPr>
            <a:r>
              <a:t>⚠️ CLP pictogrammen zijn RUITVORMIG (diamant): witte achtergrond, rode rand — onderscheid met oud oranje vierkant systeem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14984"/>
          </a:xfrm>
          <a:prstGeom prst="rect">
            <a:avLst/>
          </a:prstGeom>
          <a:solidFill>
            <a:srgbClr val="002B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6501384"/>
            <a:ext cx="12191695" cy="356616"/>
          </a:xfrm>
          <a:prstGeom prst="rect">
            <a:avLst/>
          </a:prstGeom>
          <a:solidFill>
            <a:srgbClr val="002B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856231" y="6565392"/>
            <a:ext cx="8357616" cy="246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FFFFFF"/>
                </a:solidFill>
                <a:latin typeface="Calibri"/>
              </a:defRPr>
            </a:pPr>
            <a:r>
              <a:t>JvG Consultancy | Safety • Governance • Advisory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198864" y="2368296"/>
            <a:ext cx="10515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750">
                <a:solidFill>
                  <a:srgbClr val="333333"/>
                </a:solidFill>
                <a:latin typeface="Calibri"/>
              </a:defRPr>
            </a:pPr>
            <a:r>
              <a:t>Ernstig_x000B_gezondheidsgevaar</a:t>
            </a:r>
            <a:br/>
            <a:r>
              <a:t>Ernstig_x000B_gezondheidsgevaar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365760" y="2743200"/>
            <a:ext cx="3657600" cy="3520440"/>
          </a:xfrm>
          <a:prstGeom prst="roundRect">
            <a:avLst/>
          </a:prstGeom>
          <a:solidFill>
            <a:srgbClr val="E8F0F8"/>
          </a:solidFill>
          <a:ln w="12700">
            <a:solidFill>
              <a:srgbClr val="007B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365760" y="2779776"/>
            <a:ext cx="3657600" cy="54864"/>
          </a:xfrm>
          <a:prstGeom prst="rect">
            <a:avLst/>
          </a:prstGeom>
          <a:solidFill>
            <a:srgbClr val="007B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548640" y="2926080"/>
            <a:ext cx="32918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002B5C"/>
                </a:solidFill>
                <a:latin typeface="Calibri"/>
              </a:defRPr>
            </a:pPr>
            <a:r>
              <a:t>Fysieke gevaren (17 klassen)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4251960" y="2743200"/>
            <a:ext cx="3657600" cy="3520440"/>
          </a:xfrm>
          <a:prstGeom prst="roundRect">
            <a:avLst/>
          </a:prstGeom>
          <a:solidFill>
            <a:srgbClr val="FFF3E0"/>
          </a:solidFill>
          <a:ln w="12700">
            <a:solidFill>
              <a:srgbClr val="FF8C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4251960" y="2779776"/>
            <a:ext cx="3657600" cy="54864"/>
          </a:xfrm>
          <a:prstGeom prst="rect">
            <a:avLst/>
          </a:prstGeom>
          <a:solidFill>
            <a:srgbClr val="FF8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4434840" y="2926080"/>
            <a:ext cx="32918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002B5C"/>
                </a:solidFill>
                <a:latin typeface="Calibri"/>
              </a:defRPr>
            </a:pPr>
            <a:r>
              <a:t>Gezondheidsgevaren (11 klassen)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8138160" y="2743200"/>
            <a:ext cx="3657600" cy="3520440"/>
          </a:xfrm>
          <a:prstGeom prst="roundRect">
            <a:avLst/>
          </a:prstGeom>
          <a:solidFill>
            <a:srgbClr val="E8F5E9"/>
          </a:solidFill>
          <a:ln w="12700">
            <a:solidFill>
              <a:srgbClr val="4CAF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8138160" y="2779776"/>
            <a:ext cx="3657600" cy="54864"/>
          </a:xfrm>
          <a:prstGeom prst="rect">
            <a:avLst/>
          </a:prstGeom>
          <a:solidFill>
            <a:srgbClr val="4CAF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5" name="Picture 44" descr="ghs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280160"/>
            <a:ext cx="640080" cy="640080"/>
          </a:xfrm>
          <a:prstGeom prst="rect">
            <a:avLst/>
          </a:prstGeom>
        </p:spPr>
      </p:pic>
      <p:pic>
        <p:nvPicPr>
          <p:cNvPr id="46" name="Picture 45" descr="ghs0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9072" y="1280160"/>
            <a:ext cx="640080" cy="640080"/>
          </a:xfrm>
          <a:prstGeom prst="rect">
            <a:avLst/>
          </a:prstGeom>
        </p:spPr>
      </p:pic>
      <p:pic>
        <p:nvPicPr>
          <p:cNvPr id="47" name="Picture 46" descr="ghs0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0944" y="1280160"/>
            <a:ext cx="640080" cy="640080"/>
          </a:xfrm>
          <a:prstGeom prst="rect">
            <a:avLst/>
          </a:prstGeom>
        </p:spPr>
      </p:pic>
      <p:pic>
        <p:nvPicPr>
          <p:cNvPr id="48" name="Picture 47" descr="ghs04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42816" y="1280160"/>
            <a:ext cx="640080" cy="640080"/>
          </a:xfrm>
          <a:prstGeom prst="rect">
            <a:avLst/>
          </a:prstGeom>
        </p:spPr>
      </p:pic>
      <p:pic>
        <p:nvPicPr>
          <p:cNvPr id="49" name="Picture 48" descr="ghs05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04688" y="1280160"/>
            <a:ext cx="640080" cy="640080"/>
          </a:xfrm>
          <a:prstGeom prst="rect">
            <a:avLst/>
          </a:prstGeom>
        </p:spPr>
      </p:pic>
      <p:pic>
        <p:nvPicPr>
          <p:cNvPr id="50" name="Picture 49" descr="ghs06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66560" y="1280160"/>
            <a:ext cx="640080" cy="640080"/>
          </a:xfrm>
          <a:prstGeom prst="rect">
            <a:avLst/>
          </a:prstGeom>
        </p:spPr>
      </p:pic>
      <p:pic>
        <p:nvPicPr>
          <p:cNvPr id="51" name="Picture 50" descr="ghs07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28432" y="1280160"/>
            <a:ext cx="640080" cy="640080"/>
          </a:xfrm>
          <a:prstGeom prst="rect">
            <a:avLst/>
          </a:prstGeom>
        </p:spPr>
      </p:pic>
      <p:pic>
        <p:nvPicPr>
          <p:cNvPr id="52" name="Picture 51" descr="ghs08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290304" y="1280160"/>
            <a:ext cx="640080" cy="640080"/>
          </a:xfrm>
          <a:prstGeom prst="rect">
            <a:avLst/>
          </a:prstGeom>
        </p:spPr>
      </p:pic>
      <p:pic>
        <p:nvPicPr>
          <p:cNvPr id="53" name="Picture 52" descr="ghs09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552176" y="1280160"/>
            <a:ext cx="640080" cy="640080"/>
          </a:xfrm>
          <a:prstGeom prst="rect">
            <a:avLst/>
          </a:prstGeom>
        </p:spPr>
      </p:pic>
      <p:pic>
        <p:nvPicPr>
          <p:cNvPr id="54" name="Picture 53" descr="GHS01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05172" y="137160"/>
            <a:ext cx="649224" cy="649224"/>
          </a:xfrm>
          <a:prstGeom prst="rect">
            <a:avLst/>
          </a:prstGeom>
        </p:spPr>
      </p:pic>
      <p:pic>
        <p:nvPicPr>
          <p:cNvPr id="55" name="Picture 54" descr="GHS01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00100" y="2185416"/>
            <a:ext cx="182880" cy="182880"/>
          </a:xfrm>
          <a:prstGeom prst="rect">
            <a:avLst/>
          </a:prstGeom>
        </p:spPr>
      </p:pic>
      <p:pic>
        <p:nvPicPr>
          <p:cNvPr id="56" name="Picture 55" descr="GHS01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08660" y="2368296"/>
            <a:ext cx="365760" cy="365760"/>
          </a:xfrm>
          <a:prstGeom prst="rect">
            <a:avLst/>
          </a:prstGeom>
        </p:spPr>
      </p:pic>
      <p:pic>
        <p:nvPicPr>
          <p:cNvPr id="57" name="Picture 56" descr="GHS02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061972" y="2185416"/>
            <a:ext cx="182880" cy="182880"/>
          </a:xfrm>
          <a:prstGeom prst="rect">
            <a:avLst/>
          </a:prstGeom>
        </p:spPr>
      </p:pic>
      <p:pic>
        <p:nvPicPr>
          <p:cNvPr id="58" name="Picture 57" descr="GHS02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970532" y="2368296"/>
            <a:ext cx="365760" cy="365760"/>
          </a:xfrm>
          <a:prstGeom prst="rect">
            <a:avLst/>
          </a:prstGeom>
        </p:spPr>
      </p:pic>
      <p:pic>
        <p:nvPicPr>
          <p:cNvPr id="59" name="Picture 58" descr="GHS0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323844" y="2185416"/>
            <a:ext cx="182880" cy="182880"/>
          </a:xfrm>
          <a:prstGeom prst="rect">
            <a:avLst/>
          </a:prstGeom>
        </p:spPr>
      </p:pic>
      <p:pic>
        <p:nvPicPr>
          <p:cNvPr id="60" name="Picture 59" descr="GHS0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232404" y="2368296"/>
            <a:ext cx="365760" cy="365760"/>
          </a:xfrm>
          <a:prstGeom prst="rect">
            <a:avLst/>
          </a:prstGeom>
        </p:spPr>
      </p:pic>
      <p:pic>
        <p:nvPicPr>
          <p:cNvPr id="61" name="Picture 60" descr="GHS04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585716" y="2185416"/>
            <a:ext cx="182880" cy="182880"/>
          </a:xfrm>
          <a:prstGeom prst="rect">
            <a:avLst/>
          </a:prstGeom>
        </p:spPr>
      </p:pic>
      <p:pic>
        <p:nvPicPr>
          <p:cNvPr id="62" name="Picture 61" descr="GHS04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494276" y="2368296"/>
            <a:ext cx="365760" cy="365760"/>
          </a:xfrm>
          <a:prstGeom prst="rect">
            <a:avLst/>
          </a:prstGeom>
        </p:spPr>
      </p:pic>
      <p:pic>
        <p:nvPicPr>
          <p:cNvPr id="63" name="Picture 62" descr="GHS05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847588" y="2185416"/>
            <a:ext cx="182880" cy="182880"/>
          </a:xfrm>
          <a:prstGeom prst="rect">
            <a:avLst/>
          </a:prstGeom>
        </p:spPr>
      </p:pic>
      <p:pic>
        <p:nvPicPr>
          <p:cNvPr id="64" name="Picture 63" descr="GHS05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756148" y="2368296"/>
            <a:ext cx="365760" cy="365760"/>
          </a:xfrm>
          <a:prstGeom prst="rect">
            <a:avLst/>
          </a:prstGeom>
        </p:spPr>
      </p:pic>
      <p:pic>
        <p:nvPicPr>
          <p:cNvPr id="65" name="Picture 64" descr="GHS06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109460" y="2185416"/>
            <a:ext cx="182880" cy="182880"/>
          </a:xfrm>
          <a:prstGeom prst="rect">
            <a:avLst/>
          </a:prstGeom>
        </p:spPr>
      </p:pic>
      <p:pic>
        <p:nvPicPr>
          <p:cNvPr id="66" name="Picture 65" descr="GHS06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018020" y="2368296"/>
            <a:ext cx="365760" cy="365760"/>
          </a:xfrm>
          <a:prstGeom prst="rect">
            <a:avLst/>
          </a:prstGeom>
        </p:spPr>
      </p:pic>
      <p:pic>
        <p:nvPicPr>
          <p:cNvPr id="67" name="Picture 66" descr="GHS07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371332" y="2185416"/>
            <a:ext cx="182880" cy="182880"/>
          </a:xfrm>
          <a:prstGeom prst="rect">
            <a:avLst/>
          </a:prstGeom>
        </p:spPr>
      </p:pic>
      <p:pic>
        <p:nvPicPr>
          <p:cNvPr id="68" name="Picture 67" descr="GHS07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279892" y="2368296"/>
            <a:ext cx="365760" cy="365760"/>
          </a:xfrm>
          <a:prstGeom prst="rect">
            <a:avLst/>
          </a:prstGeom>
        </p:spPr>
      </p:pic>
      <p:pic>
        <p:nvPicPr>
          <p:cNvPr id="69" name="Picture 68" descr="GHS08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9633204" y="2185416"/>
            <a:ext cx="182880" cy="182880"/>
          </a:xfrm>
          <a:prstGeom prst="rect">
            <a:avLst/>
          </a:prstGeom>
        </p:spPr>
      </p:pic>
      <p:pic>
        <p:nvPicPr>
          <p:cNvPr id="70" name="Picture 69" descr="GHS09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0895076" y="2185416"/>
            <a:ext cx="182880" cy="182880"/>
          </a:xfrm>
          <a:prstGeom prst="rect">
            <a:avLst/>
          </a:prstGeom>
        </p:spPr>
      </p:pic>
      <p:pic>
        <p:nvPicPr>
          <p:cNvPr id="71" name="Picture 70" descr="GHS08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0803636" y="2368296"/>
            <a:ext cx="365760" cy="365760"/>
          </a:xfrm>
          <a:prstGeom prst="rect">
            <a:avLst/>
          </a:prstGeom>
        </p:spPr>
      </p:pic>
      <p:pic>
        <p:nvPicPr>
          <p:cNvPr id="72" name="Picture 71" descr="GHS01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4380" y="3246120"/>
            <a:ext cx="2880360" cy="2880360"/>
          </a:xfrm>
          <a:prstGeom prst="rect">
            <a:avLst/>
          </a:prstGeom>
        </p:spPr>
      </p:pic>
      <p:pic>
        <p:nvPicPr>
          <p:cNvPr id="73" name="Picture 72" descr="GHS05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640580" y="3246120"/>
            <a:ext cx="2880360" cy="2880360"/>
          </a:xfrm>
          <a:prstGeom prst="rect">
            <a:avLst/>
          </a:prstGeom>
        </p:spPr>
      </p:pic>
      <p:pic>
        <p:nvPicPr>
          <p:cNvPr id="74" name="Picture 73" descr="GHS08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9829800" y="2926080"/>
            <a:ext cx="274320" cy="274320"/>
          </a:xfrm>
          <a:prstGeom prst="rect">
            <a:avLst/>
          </a:prstGeom>
        </p:spPr>
      </p:pic>
      <p:pic>
        <p:nvPicPr>
          <p:cNvPr id="75" name="Picture 74" descr="GHS08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526780" y="3246120"/>
            <a:ext cx="2880360" cy="288036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14984"/>
          </a:xfrm>
          <a:prstGeom prst="rect">
            <a:avLst/>
          </a:prstGeom>
          <a:solidFill>
            <a:srgbClr val="002B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57784" y="137160"/>
            <a:ext cx="10058400" cy="64922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FFFFFF"/>
                </a:solidFill>
                <a:latin typeface="Calibri"/>
              </a:defRPr>
            </a:pPr>
            <a:r>
              <a:t>Classificatiesystemen: CLP vs ADR vs ADN vs IMDG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501384"/>
            <a:ext cx="12191695" cy="356616"/>
          </a:xfrm>
          <a:prstGeom prst="rect">
            <a:avLst/>
          </a:prstGeom>
          <a:solidFill>
            <a:srgbClr val="002B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856231" y="6565392"/>
            <a:ext cx="8357616" cy="246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FFFFFF"/>
                </a:solidFill>
                <a:latin typeface="Calibri"/>
              </a:defRPr>
            </a:pPr>
            <a:r>
              <a:t>JvG Consultancy | Safety • Governance • Advisory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365760" y="1188720"/>
          <a:ext cx="11430000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3040"/>
                <a:gridCol w="2468880"/>
                <a:gridCol w="2468880"/>
                <a:gridCol w="2468880"/>
                <a:gridCol w="2560320"/>
              </a:tblGrid>
              <a:tr h="365760">
                <a:tc>
                  <a:txBody>
                    <a:bodyPr/>
                    <a:lstStyle/>
                    <a:p>
                      <a:pPr>
                        <a:defRPr sz="9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Aspect</a:t>
                      </a:r>
                    </a:p>
                  </a:txBody>
                  <a:tcPr>
                    <a:solidFill>
                      <a:srgbClr val="002B5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CLP (EC 1272/2008)</a:t>
                      </a:r>
                    </a:p>
                  </a:txBody>
                  <a:tcPr>
                    <a:solidFill>
                      <a:srgbClr val="002B5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ADR</a:t>
                      </a:r>
                    </a:p>
                  </a:txBody>
                  <a:tcPr>
                    <a:solidFill>
                      <a:srgbClr val="002B5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ADN</a:t>
                      </a:r>
                    </a:p>
                  </a:txBody>
                  <a:tcPr>
                    <a:solidFill>
                      <a:srgbClr val="002B5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IMDG Code</a:t>
                      </a:r>
                    </a:p>
                  </a:txBody>
                  <a:tcPr>
                    <a:solidFill>
                      <a:srgbClr val="002B5C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Toepassing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Werkplek / Consument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Wegvervoer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Binnenvaart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Zeevaart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Vorm etiket</a:t>
                      </a:r>
                    </a:p>
                  </a:txBody>
                  <a:tcPr>
                    <a:solidFill>
                      <a:srgbClr val="E8F0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Ruit (diamant)</a:t>
                      </a:r>
                    </a:p>
                  </a:txBody>
                  <a:tcPr>
                    <a:solidFill>
                      <a:srgbClr val="E8F0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Rechthoek</a:t>
                      </a:r>
                    </a:p>
                  </a:txBody>
                  <a:tcPr>
                    <a:solidFill>
                      <a:srgbClr val="E8F0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Rechthoek</a:t>
                      </a:r>
                    </a:p>
                  </a:txBody>
                  <a:tcPr>
                    <a:solidFill>
                      <a:srgbClr val="E8F0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Rechthoek</a:t>
                      </a:r>
                    </a:p>
                  </a:txBody>
                  <a:tcPr>
                    <a:solidFill>
                      <a:srgbClr val="E8F0F8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Kleuren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Wit + rode rand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Oranje achtergrond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Blauw/wit + oranje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Verschillend per klasse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Nummering</a:t>
                      </a:r>
                    </a:p>
                  </a:txBody>
                  <a:tcPr>
                    <a:solidFill>
                      <a:srgbClr val="E8F0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GHS01–GHS09</a:t>
                      </a:r>
                    </a:p>
                  </a:txBody>
                  <a:tcPr>
                    <a:solidFill>
                      <a:srgbClr val="E8F0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Klasse 1–9 + UN-nr</a:t>
                      </a:r>
                    </a:p>
                  </a:txBody>
                  <a:tcPr>
                    <a:solidFill>
                      <a:srgbClr val="E8F0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Klasse 1–9 + UN-nr</a:t>
                      </a:r>
                    </a:p>
                  </a:txBody>
                  <a:tcPr>
                    <a:solidFill>
                      <a:srgbClr val="E8F0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Klasse 1–9 + UN-nr</a:t>
                      </a:r>
                    </a:p>
                  </a:txBody>
                  <a:tcPr>
                    <a:solidFill>
                      <a:srgbClr val="E8F0F8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Signalering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latin typeface="Calibri"/>
                        </a:defRPr>
                      </a:pPr>
                      <a:r>
                        <a:t>Signalwoord (Gevaar/</a:t>
                      </a:r>
                    </a:p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Waarschuwing)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latin typeface="Calibri"/>
                        </a:defRPr>
                      </a:pPr>
                      <a:r>
                        <a:t>Gevaarsnr + UN-nr</a:t>
                      </a:r>
                    </a:p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(boven/onder)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latin typeface="Calibri"/>
                        </a:defRPr>
                      </a:pPr>
                      <a:r>
                        <a:t>Gevaarsnr + UN-nr</a:t>
                      </a:r>
                    </a:p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+ ADN-bepalingen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latin typeface="Calibri"/>
                        </a:defRPr>
                      </a:pPr>
                      <a:r>
                        <a:t>Gevaarsnr + UN-nr</a:t>
                      </a:r>
                    </a:p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+ marine pollutant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Wettelijke basis</a:t>
                      </a:r>
                    </a:p>
                  </a:txBody>
                  <a:tcPr>
                    <a:solidFill>
                      <a:srgbClr val="E8F0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EU CLP Verordening</a:t>
                      </a:r>
                    </a:p>
                  </a:txBody>
                  <a:tcPr>
                    <a:solidFill>
                      <a:srgbClr val="E8F0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ADR 2025 (UNECE)</a:t>
                      </a:r>
                    </a:p>
                  </a:txBody>
                  <a:tcPr>
                    <a:solidFill>
                      <a:srgbClr val="E8F0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ADN 2025 (UNECE)</a:t>
                      </a:r>
                    </a:p>
                  </a:txBody>
                  <a:tcPr>
                    <a:solidFill>
                      <a:srgbClr val="E8F0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IMDG Code (IMO)</a:t>
                      </a:r>
                    </a:p>
                  </a:txBody>
                  <a:tcPr>
                    <a:solidFill>
                      <a:srgbClr val="E8F0F8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Beheerder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ECHA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UNECE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UNECE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333333"/>
                          </a:solidFill>
                          <a:latin typeface="Calibri"/>
                        </a:defRPr>
                      </a:pPr>
                      <a:r>
                        <a:t>IMO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2011680" y="45720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/>
            </a:pPr>
            <a:r>
              <a:t>➡️</a:t>
            </a:r>
          </a:p>
        </p:txBody>
      </p:sp>
      <p:sp>
        <p:nvSpPr>
          <p:cNvPr id="10" name="Rectangle 9"/>
          <p:cNvSpPr/>
          <p:nvPr/>
        </p:nvSpPr>
        <p:spPr>
          <a:xfrm>
            <a:off x="2651760" y="4389120"/>
            <a:ext cx="1005840" cy="457200"/>
          </a:xfrm>
          <a:prstGeom prst="rect">
            <a:avLst/>
          </a:prstGeom>
          <a:solidFill>
            <a:srgbClr val="FF8C00"/>
          </a:solidFill>
          <a:ln w="2540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000" b="1"/>
            </a:pPr>
            <a:r>
              <a:t>8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651760" y="4846320"/>
            <a:ext cx="1005840" cy="365760"/>
          </a:xfrm>
          <a:prstGeom prst="rect">
            <a:avLst/>
          </a:prstGeom>
          <a:solidFill>
            <a:srgbClr val="FF8C00"/>
          </a:solidFill>
          <a:ln w="1270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0" b="1"/>
            </a:pPr>
            <a:r>
              <a:t>UN 1824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377440" y="5303520"/>
            <a:ext cx="1554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800" b="1">
                <a:solidFill>
                  <a:srgbClr val="804000"/>
                </a:solidFill>
                <a:latin typeface="Calibri"/>
              </a:defRPr>
            </a:pPr>
            <a:r>
              <a:t>ADR: Klasse 8</a:t>
            </a:r>
            <a:br/>
            <a:r>
              <a:t>UN 1824 (NaOH)</a:t>
            </a:r>
            <a:br/>
            <a:r>
              <a:t>Oranje rechthoek (transport)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72000" y="4297680"/>
            <a:ext cx="7132320" cy="1920240"/>
          </a:xfrm>
          <a:prstGeom prst="roundRect">
            <a:avLst/>
          </a:prstGeom>
          <a:solidFill>
            <a:srgbClr val="FFF8E1"/>
          </a:solidFill>
          <a:ln w="19050">
            <a:solidFill>
              <a:srgbClr val="FF8C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572000" y="4334256"/>
            <a:ext cx="7132320" cy="54864"/>
          </a:xfrm>
          <a:prstGeom prst="rect">
            <a:avLst/>
          </a:prstGeom>
          <a:solidFill>
            <a:srgbClr val="FF8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754880" y="4434840"/>
            <a:ext cx="67665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002B5C"/>
                </a:solidFill>
                <a:latin typeface="Calibri"/>
              </a:defRPr>
            </a:pPr>
            <a:r>
              <a:t>Case Study Phoenix Metals — Dubbele classificatie verplicht</a:t>
            </a:r>
          </a:p>
        </p:txBody>
      </p:sp>
      <p:pic>
        <p:nvPicPr>
          <p:cNvPr id="17" name="Picture 16" descr="ghs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4297680"/>
            <a:ext cx="548640" cy="548640"/>
          </a:xfrm>
          <a:prstGeom prst="rect">
            <a:avLst/>
          </a:prstGeom>
        </p:spPr>
      </p:pic>
      <p:pic>
        <p:nvPicPr>
          <p:cNvPr id="18" name="Picture 17" descr="GHS0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5394960"/>
            <a:ext cx="640080" cy="640080"/>
          </a:xfrm>
          <a:prstGeom prst="rect">
            <a:avLst/>
          </a:prstGeom>
        </p:spPr>
      </p:pic>
      <p:pic>
        <p:nvPicPr>
          <p:cNvPr id="19" name="Picture 18" descr="GHS0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52360" y="4754880"/>
            <a:ext cx="1371600" cy="13716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Segoe UI"/>
              </a:defRPr>
            </a:pPr>
            <a:r>
              <a:t>SVHC &amp; Kandidaatlijst</a:t>
            </a:r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7215" y="45720"/>
            <a:ext cx="1371600" cy="914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8F9FA"/>
          </a:solidFill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40" y="6446520"/>
            <a:ext cx="777240" cy="365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6464808"/>
            <a:ext cx="685800" cy="3383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6473952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374151"/>
                </a:solidFill>
                <a:latin typeface="Segoe UI"/>
              </a:defRPr>
            </a:pPr>
            <a:r>
              <a:t>JvG Consultancy | Safety • Governance • Advisory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77295" y="6473952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  <a:latin typeface="Segoe UI"/>
              </a:defRPr>
            </a:pPr>
            <a:r>
              <a:t>11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1280160"/>
            <a:ext cx="5486400" cy="2286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57200" y="1371600"/>
            <a:ext cx="54864" cy="2103120"/>
          </a:xfrm>
          <a:prstGeom prst="rect">
            <a:avLst/>
          </a:prstGeom>
          <a:solidFill>
            <a:srgbClr val="FF6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1417320"/>
            <a:ext cx="5120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FF6D00"/>
                </a:solidFill>
                <a:latin typeface="Segoe UI"/>
              </a:defRPr>
            </a:pPr>
            <a:r>
              <a:t>Wat zijn SVHC's? (Zeer Zorgwekkende Stoffen)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783080"/>
            <a:ext cx="512064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CMR — Carcinogeen, Mutageen, Reproductietoxisch (cat. 1A/1B)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PBT — Persistent, Bioaccumulatief, Toxisch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vPvB — Zeer persistent, Zeer bioaccumulatief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Endocriene stoornissen en equivalente zorgniveau (art. 57(f))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Kandidaatlijst bevat medio 2025 &gt; 240 stoffen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17920" y="1280160"/>
            <a:ext cx="5486400" cy="2286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217920" y="1371600"/>
            <a:ext cx="54864" cy="21031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46520" y="1417320"/>
            <a:ext cx="5120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003366"/>
                </a:solidFill>
                <a:latin typeface="Segoe UI"/>
              </a:defRPr>
            </a:pPr>
            <a:r>
              <a:t>Art. 33 — Verplichtingen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46520" y="1783080"/>
            <a:ext cx="512064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SVHC &gt; 0,1% in voorwerp → ontvanger informeren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Consumenten hebben recht op informatie binnen 45 dagen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Art. 7(2): Notificatie aan ECHA bij &gt; 1 ton/jaar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Weg naar Bijlage XIV (autorisatielijst) via Kandidaatlijst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Sunset date → stof alleen nog met autorisatie</a:t>
            </a:r>
          </a:p>
        </p:txBody>
      </p:sp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457200" y="3840480"/>
          <a:ext cx="11247120" cy="19202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1371600"/>
                <a:gridCol w="3200400"/>
                <a:gridCol w="3931920"/>
              </a:tblGrid>
              <a:tr h="320039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Stof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CAS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Reden SVHC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Status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Chroom-6 verbindingen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Divers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CMR (carc. cat. 1B)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Bijlage XIV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Bisfenol A (BPA)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80-05-7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Endocriene stoornis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Kandidaatlijst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Lood (Pb)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7439-92-1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Reprotox cat. 1A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Kandidaatlijst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Asbest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Divers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Carcinogeen cat. 1A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Bijlage XVII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44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PFAS (bepaalde)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Divers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vPvB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Kandidaatlijst / restrictie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Segoe UI"/>
              </a:defRPr>
            </a:pPr>
            <a:r>
              <a:t>Evaluatie door ECHA</a:t>
            </a:r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7215" y="45720"/>
            <a:ext cx="1371600" cy="914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8F9FA"/>
          </a:solidFill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40" y="6446520"/>
            <a:ext cx="777240" cy="365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6464808"/>
            <a:ext cx="685800" cy="3383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6473952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374151"/>
                </a:solidFill>
                <a:latin typeface="Segoe UI"/>
              </a:defRPr>
            </a:pPr>
            <a:r>
              <a:t>JvG Consultancy | Safety • Governance • Advisory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77295" y="6473952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  <a:latin typeface="Segoe UI"/>
              </a:defRPr>
            </a:pPr>
            <a:r>
              <a:t>12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1280160"/>
            <a:ext cx="5486400" cy="2743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57200" y="1371600"/>
            <a:ext cx="54864" cy="2560320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1417320"/>
            <a:ext cx="5120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3B82F6"/>
                </a:solidFill>
                <a:latin typeface="Segoe UI"/>
              </a:defRPr>
            </a:pPr>
            <a:r>
              <a:t>Dossierbeoordeling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783080"/>
            <a:ext cx="512064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Compliance checks: controle technische volledigheid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Testvoorstelbeoordeling: noodzaak dierproeven (art. 40)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Derden hebben 45 dagen tijd voor alternatieve data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ECHA kan aanvullende informatie eisen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Doel: onnodige dierproeven voorkomen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17920" y="1280160"/>
            <a:ext cx="5486400" cy="2743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217920" y="1371600"/>
            <a:ext cx="54864" cy="25603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46520" y="1417320"/>
            <a:ext cx="5120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003366"/>
                </a:solidFill>
                <a:latin typeface="Segoe UI"/>
              </a:defRPr>
            </a:pPr>
            <a:r>
              <a:t>Stoffenbeoordeling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46520" y="1783080"/>
            <a:ext cx="512064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Lidstaten selecteren stoffen voor verdere beoordeling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Criteria: vermoeden onaanvaardbare risico's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Hoge volumes (hoge tonnagebands)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Structuurverwantschap met bekende probleemstoffen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Exposure van kwetsbare populaties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57200" y="4389120"/>
            <a:ext cx="11247120" cy="1645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57200" y="4480560"/>
            <a:ext cx="54864" cy="146304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85800" y="4526280"/>
            <a:ext cx="108813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F59E0B"/>
                </a:solidFill>
                <a:latin typeface="Segoe UI"/>
              </a:defRPr>
            </a:pPr>
            <a:r>
              <a:t>Verplichtingen voor bedrijven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5800" y="4892040"/>
            <a:ext cx="1088136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Registratiedossiers up-to-date houden (art. 22, UO 2020/1435)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Coöperatief omgaan met testvoorstellen: alternatieven binnen 45 dagen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Voldoen aan besluiten: aanvullende tests of risicobeheersing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Bij veranderingen (volume, gevaren, toepassingen): dossier bijwerken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Segoe UI"/>
              </a:defRPr>
            </a:pPr>
            <a:r>
              <a:t>Autorisatie — Bijlage XIV</a:t>
            </a:r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7215" y="45720"/>
            <a:ext cx="1371600" cy="914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8F9FA"/>
          </a:solidFill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40" y="6446520"/>
            <a:ext cx="777240" cy="365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6464808"/>
            <a:ext cx="685800" cy="3383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6473952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374151"/>
                </a:solidFill>
                <a:latin typeface="Segoe UI"/>
              </a:defRPr>
            </a:pPr>
            <a:r>
              <a:t>JvG Consultancy | Safety • Governance • Advisory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77295" y="6473952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  <a:latin typeface="Segoe UI"/>
              </a:defRPr>
            </a:pPr>
            <a:r>
              <a:t>13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1280160"/>
            <a:ext cx="5486400" cy="2286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57200" y="1371600"/>
            <a:ext cx="54864" cy="2103120"/>
          </a:xfrm>
          <a:prstGeom prst="rect">
            <a:avLst/>
          </a:prstGeom>
          <a:solidFill>
            <a:srgbClr val="FF6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1417320"/>
            <a:ext cx="5120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FF6D00"/>
                </a:solidFill>
                <a:latin typeface="Segoe UI"/>
              </a:defRPr>
            </a:pPr>
            <a:r>
              <a:t>Wanneer is autorisatie nodig?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783080"/>
            <a:ext cx="512064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Stof staat op Bijlage XIV (autorisatielijst)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Vanaf sunset date: alleen gebruiken met autorisatie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Aanvraag minimaal 18 maanden vóór sunset date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Autorisatie is tijdelijk: 5 — 15 jaar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17920" y="1280160"/>
            <a:ext cx="5486400" cy="2286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217920" y="1371600"/>
            <a:ext cx="54864" cy="21031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46520" y="1417320"/>
            <a:ext cx="5120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003366"/>
                </a:solidFill>
                <a:latin typeface="Segoe UI"/>
              </a:defRPr>
            </a:pPr>
            <a:r>
              <a:t>Aanvraagproces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46520" y="1783080"/>
            <a:ext cx="512064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1. Verifieer stof op Bijlage XIV + sunset date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2. Onderzoek alternatieven (Substitution Plan)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3. Stel analyserapport op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4. Dien aanvraag in via REACH-IT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5. ECHA advies → Europese Commissie beslist</a:t>
            </a:r>
          </a:p>
        </p:txBody>
      </p:sp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457200" y="3840480"/>
          <a:ext cx="5486400" cy="1600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</a:tblGrid>
              <a:tr h="320040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Post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Kosten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Voorbereiding analyserapport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€50.000 — €150.000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ECHA-verwerkingsbijdrage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Tot €70.000+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Doorlooptijd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18 — 36 maanden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Betrokkenheid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5 — 15 jaar (verlenging mogelijk)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</a:tbl>
          </a:graphicData>
        </a:graphic>
      </p:graphicFrame>
      <p:sp>
        <p:nvSpPr>
          <p:cNvPr id="19" name="Rounded Rectangle 18"/>
          <p:cNvSpPr/>
          <p:nvPr/>
        </p:nvSpPr>
        <p:spPr>
          <a:xfrm>
            <a:off x="6217920" y="3840480"/>
            <a:ext cx="5486400" cy="2286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217920" y="3931920"/>
            <a:ext cx="54864" cy="2103120"/>
          </a:xfrm>
          <a:prstGeom prst="rect">
            <a:avLst/>
          </a:prstGeom>
          <a:solidFill>
            <a:srgbClr val="00A8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46520" y="3977640"/>
            <a:ext cx="5120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00A859"/>
                </a:solidFill>
                <a:latin typeface="Segoe UI"/>
              </a:defRPr>
            </a:pPr>
            <a:r>
              <a:t>Substitutie: het doel van autorisatie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46520" y="4343400"/>
            <a:ext cx="512064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Aantonen dat risico's adequaat beheerst zijn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Onderzoeken of geschikte alternatieven bestaan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Substitutieplan opstellen als alternatieven bestaan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Motiveren waarom alternatieven niet worden toegepast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Segoe UI"/>
              </a:defRPr>
            </a:pPr>
            <a:r>
              <a:t>Restrictie — Bijlage XVII</a:t>
            </a:r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7215" y="45720"/>
            <a:ext cx="1371600" cy="914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8F9FA"/>
          </a:solidFill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40" y="6446520"/>
            <a:ext cx="777240" cy="365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6464808"/>
            <a:ext cx="685800" cy="3383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6473952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374151"/>
                </a:solidFill>
                <a:latin typeface="Segoe UI"/>
              </a:defRPr>
            </a:pPr>
            <a:r>
              <a:t>JvG Consultancy | Safety • Governance • Advisory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77295" y="6473952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  <a:latin typeface="Segoe UI"/>
              </a:defRPr>
            </a:pPr>
            <a:r>
              <a:t>14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1280160"/>
            <a:ext cx="5303520" cy="1828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57200" y="1371600"/>
            <a:ext cx="54864" cy="16459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1417320"/>
            <a:ext cx="4937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003366"/>
                </a:solidFill>
                <a:latin typeface="Segoe UI"/>
              </a:defRPr>
            </a:pPr>
            <a:r>
              <a:t>Wat is restrictie?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783080"/>
            <a:ext cx="493776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Beperking/verbod op vervaardiging, handel en gebruik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Kan betrekking hebben op: stof, mengsel, voorwerp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Specifieke toepassingen of gebruiksvormen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Uitgebreid instrument ter bescherming gezondheid/milieu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17920" y="1280160"/>
            <a:ext cx="5303520" cy="1828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217920" y="1371600"/>
            <a:ext cx="54864" cy="1645920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46520" y="1417320"/>
            <a:ext cx="4937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3B82F6"/>
                </a:solidFill>
                <a:latin typeface="Segoe UI"/>
              </a:defRPr>
            </a:pPr>
            <a:r>
              <a:t>Restrictieproces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46520" y="1783080"/>
            <a:ext cx="493776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Lidstaat dient restrictiedossier in bij ECHA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Openbare raadpleging: 6 maanden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RAC + SEAC brengen advies uit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Europese Commissie neemt definitief besluit</a:t>
            </a:r>
          </a:p>
        </p:txBody>
      </p:sp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457200" y="3474720"/>
          <a:ext cx="11247120" cy="22402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/>
                <a:gridCol w="4114800"/>
                <a:gridCol w="4846320"/>
              </a:tblGrid>
              <a:tr h="320039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Stof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Type restrictie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Kenmerken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Chroom-6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Verbod (uitzonderingen)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Diverse overgangsregelingen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Asbest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Verbod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Verbod sinds 2005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PFAS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Universele restrictie (voorgesteld)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In behandeling sinds 2023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Lood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Verbod (toepassingsafhankelijk)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Max. concentratie 0,1%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CMR cat. 1A/1B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Verbod in consumentenproducten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Uitzonderingen met toestemming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45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Nikkel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Beperking migratielimiet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Max. 0,5 µg/cm²/week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Segoe UI"/>
              </a:defRPr>
            </a:pPr>
            <a:r>
              <a:t>Veiligheidsinformatiebladen (SDS)</a:t>
            </a:r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7215" y="45720"/>
            <a:ext cx="1371600" cy="914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8F9FA"/>
          </a:solidFill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40" y="6446520"/>
            <a:ext cx="777240" cy="365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6464808"/>
            <a:ext cx="685800" cy="3383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6473952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374151"/>
                </a:solidFill>
                <a:latin typeface="Segoe UI"/>
              </a:defRPr>
            </a:pPr>
            <a:r>
              <a:t>JvG Consultancy | Safety • Governance • Advisory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77295" y="6473952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  <a:latin typeface="Segoe UI"/>
              </a:defRPr>
            </a:pPr>
            <a:r>
              <a:t>15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457200" y="1280160"/>
          <a:ext cx="5029200" cy="54406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1520"/>
                <a:gridCol w="4297680"/>
              </a:tblGrid>
              <a:tr h="320039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Sectie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Inhoud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1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Identificatie stof/mengsel en vennootschap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2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Mogelijke gevaren (classificatie, H/P-zinnen)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3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Samenstelling en bestanddelen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4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Eerste-hulpmaatregelen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5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Brandblusmaatregelen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6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Maatregelen bij onopzettelijke vrijgifte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7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Hanteren en opslaan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8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Blootstellingsbeheersing / PBM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9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Fysische en chemische eigenschappen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10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Stabiliteit en reactiviteit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11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Toxicologische informatie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12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Ecologische informatie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13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Afvoer van de stof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14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Vervoerinformatie (ADR/RID/IMDG)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15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Voorschriften (regelgeving)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55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16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Overige informatie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</a:tbl>
          </a:graphicData>
        </a:graphic>
      </p:graphicFrame>
      <p:sp>
        <p:nvSpPr>
          <p:cNvPr id="11" name="Rounded Rectangle 10"/>
          <p:cNvSpPr/>
          <p:nvPr/>
        </p:nvSpPr>
        <p:spPr>
          <a:xfrm>
            <a:off x="5943600" y="1280160"/>
            <a:ext cx="5760720" cy="2286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943600" y="1371600"/>
            <a:ext cx="54864" cy="2103120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172200" y="1417320"/>
            <a:ext cx="53949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3B82F6"/>
                </a:solidFill>
                <a:latin typeface="Segoe UI"/>
              </a:defRPr>
            </a:pPr>
            <a:r>
              <a:t>Uitgebreid SDS (eSDS)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72200" y="1783080"/>
            <a:ext cx="539496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Verplicht bij ≥ 10 ton/jaar + gevaarlijk (of PBT/vPvB)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Bevat blootstellingsscenario's (exposure scenarios)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Operationele voorwaarden en risicobeheersmaatregelen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DNEL/DMEL (mens) en PNEC (milieu) waarden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Advies downstream gebruiker over risicobeheersing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943600" y="3840480"/>
            <a:ext cx="5760720" cy="2286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5943600" y="3931920"/>
            <a:ext cx="54864" cy="2103120"/>
          </a:xfrm>
          <a:prstGeom prst="rect">
            <a:avLst/>
          </a:prstGeom>
          <a:solidFill>
            <a:srgbClr val="00A8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172200" y="3977640"/>
            <a:ext cx="53949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00A859"/>
                </a:solidFill>
                <a:latin typeface="Segoe UI"/>
              </a:defRPr>
            </a:pPr>
            <a:r>
              <a:t>Wanneer is een SDS verplicht?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172200" y="4343400"/>
            <a:ext cx="539496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Stof/mengsel geclassificeerd als gevaarlijk (CLP)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PBT- of vPvB-stof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Stof op Kandidaatlijst (SVHC) in concentratie ≥ 0,1%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Nieuw format: Verordening EU 2020/878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Bijwerken bij nieuwe informatie of gewijzigde classificatie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Segoe UI"/>
              </a:defRPr>
            </a:pPr>
            <a:r>
              <a:t>Data-deling &amp; Consortiums</a:t>
            </a:r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7215" y="45720"/>
            <a:ext cx="1371600" cy="914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8F9FA"/>
          </a:solidFill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40" y="6446520"/>
            <a:ext cx="777240" cy="365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6464808"/>
            <a:ext cx="685800" cy="3383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6473952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374151"/>
                </a:solidFill>
                <a:latin typeface="Segoe UI"/>
              </a:defRPr>
            </a:pPr>
            <a:r>
              <a:t>JvG Consultancy | Safety • Governance • Advisory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77295" y="6473952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  <a:latin typeface="Segoe UI"/>
              </a:defRPr>
            </a:pPr>
            <a:r>
              <a:t>16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1280160"/>
            <a:ext cx="5303520" cy="2560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57200" y="1371600"/>
            <a:ext cx="54864" cy="23774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1417320"/>
            <a:ext cx="4937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003366"/>
                </a:solidFill>
                <a:latin typeface="Segoe UI"/>
              </a:defRPr>
            </a:pPr>
            <a:r>
              <a:t>SIEF — Substance Information Exchange Forum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783080"/>
            <a:ext cx="493776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Verplicht forum voor alle registranten dezelfde stof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Doel: gegevens delen, dubbel werk voorkomen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Dierproeven zoveel mogelijk delen/vermijden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Opt-in of opt-out voor specifieke studies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Vertrouwelijkheidsregime voor bedrijfsgevoelige data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17920" y="1280160"/>
            <a:ext cx="5303520" cy="2560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217920" y="1371600"/>
            <a:ext cx="54864" cy="2377440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46520" y="1417320"/>
            <a:ext cx="4937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3B82F6"/>
                </a:solidFill>
                <a:latin typeface="Segoe UI"/>
              </a:defRPr>
            </a:pPr>
            <a:r>
              <a:t>LoA — Letter of Access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46520" y="1783080"/>
            <a:ext cx="493776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Document waarmee een bedrijf toegang krijgt tot data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Verkregen van lead registrant of consortium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Bevat: toxicologische, ecotoxicologische data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Kostenbesparing: data niet zelf genereren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Essentieel voor bedrijven zonder eigen dataset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57200" y="4206240"/>
            <a:ext cx="5303520" cy="2011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57200" y="4297680"/>
            <a:ext cx="54864" cy="1828800"/>
          </a:xfrm>
          <a:prstGeom prst="rect">
            <a:avLst/>
          </a:prstGeom>
          <a:solidFill>
            <a:srgbClr val="00A8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85800" y="4343400"/>
            <a:ext cx="4937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00A859"/>
                </a:solidFill>
                <a:latin typeface="Segoe UI"/>
              </a:defRPr>
            </a:pPr>
            <a:r>
              <a:t>Gezamenlijke indiening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5800" y="4709160"/>
            <a:ext cx="493776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Lead registrant dient gezamenlijk dossier in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Co-registranten verwijzen naar lead dossier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Besparing op testkosten en dossieropstelling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Consortiumlidmaatschap: €15.000 — €40.000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217920" y="4206240"/>
            <a:ext cx="5303520" cy="2011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6217920" y="4297680"/>
            <a:ext cx="54864" cy="182880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46520" y="4343400"/>
            <a:ext cx="4937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F59E0B"/>
                </a:solidFill>
                <a:latin typeface="Segoe UI"/>
              </a:defRPr>
            </a:pPr>
            <a:r>
              <a:t>Voordelen consortium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46520" y="4709160"/>
            <a:ext cx="493776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Kostenbesparing door data-deling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Toegang tot bestaande toxicologische datasets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Gezamenlijke chemische veiligheidsbeoordeling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Expertise en ondersteuning bij indiening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Segoe UI"/>
              </a:defRPr>
            </a:pPr>
            <a:r>
              <a:t>SCIP Database</a:t>
            </a:r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7215" y="45720"/>
            <a:ext cx="1371600" cy="914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8F9FA"/>
          </a:solidFill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40" y="6446520"/>
            <a:ext cx="777240" cy="365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6464808"/>
            <a:ext cx="685800" cy="3383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6473952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374151"/>
                </a:solidFill>
                <a:latin typeface="Segoe UI"/>
              </a:defRPr>
            </a:pPr>
            <a:r>
              <a:t>JvG Consultancy | Safety • Governance • Advisory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77295" y="6473952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  <a:latin typeface="Segoe UI"/>
              </a:defRPr>
            </a:pPr>
            <a:r>
              <a:t>17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1280160"/>
            <a:ext cx="5486400" cy="2743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57200" y="1371600"/>
            <a:ext cx="54864" cy="25603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1417320"/>
            <a:ext cx="5120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003366"/>
                </a:solidFill>
                <a:latin typeface="Segoe UI"/>
              </a:defRPr>
            </a:pPr>
            <a:r>
              <a:t>Wat is SCIP?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783080"/>
            <a:ext cx="512064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Substances of Concern In articles as such or in complex objects (Products)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EU-database met SVHC's in voorwerpen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Beheerd door ECHA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Doel: circulaire economie — stoffen van zorg traceerbaar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Onderdeel van afvalbeleid: weten wat er in afval zit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17920" y="1280160"/>
            <a:ext cx="5486400" cy="2743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217920" y="1371600"/>
            <a:ext cx="54864" cy="2560320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46520" y="1417320"/>
            <a:ext cx="5120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3B82F6"/>
                </a:solidFill>
                <a:latin typeface="Segoe UI"/>
              </a:defRPr>
            </a:pPr>
            <a:r>
              <a:t>Wie moet melden?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46520" y="1783080"/>
            <a:ext cx="512064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Producenten van voorwerpen met SVHC &gt; 0,1%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Importeurs van voorwerpen met SVHC &gt; 0,1%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Assemblateurs van complexe objecten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Leveranciers van voorwerpen (art. 33 verplichting)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NIET: producenten/importeurs stoffen/mengsels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57200" y="4389120"/>
            <a:ext cx="2560320" cy="12801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48640" y="4389120"/>
            <a:ext cx="2377440" cy="54864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94360" y="4526280"/>
            <a:ext cx="22860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800" b="1">
                <a:solidFill>
                  <a:srgbClr val="003366"/>
                </a:solidFill>
                <a:latin typeface="Segoe UI"/>
              </a:defRPr>
            </a:pPr>
            <a:r>
              <a:t>SCIP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94360" y="5166360"/>
            <a:ext cx="2286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>
                <a:solidFill>
                  <a:srgbClr val="374151"/>
                </a:solidFill>
                <a:latin typeface="Segoe UI"/>
              </a:defRPr>
            </a:pPr>
            <a:r>
              <a:t>Database naam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3383280" y="4389120"/>
            <a:ext cx="2560320" cy="12801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3474720" y="4389120"/>
            <a:ext cx="2377440" cy="54864"/>
          </a:xfrm>
          <a:prstGeom prst="rect">
            <a:avLst/>
          </a:prstGeom>
          <a:solidFill>
            <a:srgbClr val="FF6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3520440" y="4526280"/>
            <a:ext cx="22860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800" b="1">
                <a:solidFill>
                  <a:srgbClr val="FF6D00"/>
                </a:solidFill>
                <a:latin typeface="Segoe UI"/>
              </a:defRPr>
            </a:pPr>
            <a:r>
              <a:t>&gt; 0,1%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520440" y="5166360"/>
            <a:ext cx="2286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>
                <a:solidFill>
                  <a:srgbClr val="374151"/>
                </a:solidFill>
                <a:latin typeface="Segoe UI"/>
              </a:defRPr>
            </a:pPr>
            <a:r>
              <a:t>SVHC drempelwaarde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4389120"/>
            <a:ext cx="2560320" cy="12801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400800" y="4389120"/>
            <a:ext cx="2377440" cy="54864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46520" y="4526280"/>
            <a:ext cx="22860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800" b="1">
                <a:solidFill>
                  <a:srgbClr val="3B82F6"/>
                </a:solidFill>
                <a:latin typeface="Segoe UI"/>
              </a:defRPr>
            </a:pPr>
            <a:r>
              <a:t>ECHA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446520" y="5166360"/>
            <a:ext cx="2286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>
                <a:solidFill>
                  <a:srgbClr val="374151"/>
                </a:solidFill>
                <a:latin typeface="Segoe UI"/>
              </a:defRPr>
            </a:pPr>
            <a:r>
              <a:t>Beheerder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9235440" y="4389120"/>
            <a:ext cx="2560320" cy="12801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9326880" y="4389120"/>
            <a:ext cx="2377440" cy="54864"/>
          </a:xfrm>
          <a:prstGeom prst="rect">
            <a:avLst/>
          </a:prstGeom>
          <a:solidFill>
            <a:srgbClr val="00A8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9372600" y="4526280"/>
            <a:ext cx="22860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800" b="1">
                <a:solidFill>
                  <a:srgbClr val="00A859"/>
                </a:solidFill>
                <a:latin typeface="Segoe UI"/>
              </a:defRPr>
            </a:pPr>
            <a:r>
              <a:t>2021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372600" y="5166360"/>
            <a:ext cx="2286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>
                <a:solidFill>
                  <a:srgbClr val="374151"/>
                </a:solidFill>
                <a:latin typeface="Segoe UI"/>
              </a:defRPr>
            </a:pPr>
            <a:r>
              <a:t>Meldplicht ingegaan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Segoe UI"/>
              </a:defRPr>
            </a:pPr>
            <a:r>
              <a:t>UK REACH — Post-Brexit Verschillen</a:t>
            </a:r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7215" y="45720"/>
            <a:ext cx="1371600" cy="914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8F9FA"/>
          </a:solidFill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40" y="6446520"/>
            <a:ext cx="777240" cy="365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6464808"/>
            <a:ext cx="685800" cy="3383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6473952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374151"/>
                </a:solidFill>
                <a:latin typeface="Segoe UI"/>
              </a:defRPr>
            </a:pPr>
            <a:r>
              <a:t>JvG Consultancy | Safety • Governance • Advisory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77295" y="6473952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  <a:latin typeface="Segoe UI"/>
              </a:defRPr>
            </a:pPr>
            <a:r>
              <a:t>18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457200" y="1280160"/>
          <a:ext cx="11247120" cy="22402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/>
                <a:gridCol w="4480560"/>
                <a:gridCol w="4480560"/>
              </a:tblGrid>
              <a:tr h="320039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Aspect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EU REACH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UK REACH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Bevoegde instantie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ECHA (Helsinki)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HSE (Health and Safety Executive)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IT-systeem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REACH-IT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UK REACH IT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Database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ECHA-databases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UK REACH substance database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Registratie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EU-registratie geldt in EU/EER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UK-registratie nodig voor UK-markt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CLP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EU CLP (EG 1272/2008)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UK CLP (gewijzigde versie)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45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Kandidaatlijst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EU Kandidaatlijst (240+ stoffen)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UK Kandidaatlijst (overname EU-lijst)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</a:tbl>
          </a:graphicData>
        </a:graphic>
      </p:graphicFrame>
      <p:sp>
        <p:nvSpPr>
          <p:cNvPr id="11" name="Rounded Rectangle 10"/>
          <p:cNvSpPr/>
          <p:nvPr/>
        </p:nvSpPr>
        <p:spPr>
          <a:xfrm>
            <a:off x="457200" y="4114800"/>
            <a:ext cx="11247120" cy="640080"/>
          </a:xfrm>
          <a:prstGeom prst="roundRect">
            <a:avLst/>
          </a:prstGeom>
          <a:solidFill>
            <a:srgbClr val="FFFBEB"/>
          </a:solidFill>
          <a:ln w="31750">
            <a:solidFill>
              <a:srgbClr val="F59E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4206240"/>
            <a:ext cx="108813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i="1">
                <a:solidFill>
                  <a:srgbClr val="1F2937"/>
                </a:solidFill>
                <a:latin typeface="Segoe UI"/>
              </a:defRPr>
            </a:pPr>
            <a:r>
              <a:t>⚠️ Voor de UK-markt is een aparte UK REACH-registratie vereist — EU-registratie geldt NIET in het VK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7200" y="5029200"/>
            <a:ext cx="11247120" cy="11887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57200" y="5120640"/>
            <a:ext cx="54864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5800" y="5166360"/>
            <a:ext cx="108813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003366"/>
                </a:solidFill>
                <a:latin typeface="Segoe UI"/>
              </a:defRPr>
            </a:pPr>
            <a:r>
              <a:t>Praktische implicaties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5800" y="5532120"/>
            <a:ext cx="108813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Bedrijven die in zowel EU als VK leveren: dubbele registratie nodig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UK REACH IT portaal: submit.ukreacht.com — Nederlandse helpdesk: chemischestoffengoedgeregeld.nl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Segoe UI"/>
              </a:defRPr>
            </a:pPr>
            <a:r>
              <a:t>Phoenix Metals — Case Study</a:t>
            </a:r>
          </a:p>
          <a:p>
            <a:pPr>
              <a:defRPr sz="1400">
                <a:solidFill>
                  <a:srgbClr val="BBCCDD"/>
                </a:solidFill>
                <a:latin typeface="Segoe UI"/>
              </a:defRPr>
            </a:pPr>
            <a:r>
              <a:t>Vanadium-elektrolyten uit staalslakken</a:t>
            </a:r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7215" y="45720"/>
            <a:ext cx="1371600" cy="914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8F9FA"/>
          </a:solidFill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40" y="6446520"/>
            <a:ext cx="777240" cy="365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6464808"/>
            <a:ext cx="685800" cy="3383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6473952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374151"/>
                </a:solidFill>
                <a:latin typeface="Segoe UI"/>
              </a:defRPr>
            </a:pPr>
            <a:r>
              <a:t>JvG Consultancy | Safety • Governance • Advisory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77295" y="6473952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  <a:latin typeface="Segoe UI"/>
              </a:defRPr>
            </a:pPr>
            <a:r>
              <a:t>19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1280160"/>
            <a:ext cx="5303520" cy="2286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57200" y="1371600"/>
            <a:ext cx="54864" cy="21031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1417320"/>
            <a:ext cx="4937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003366"/>
                </a:solidFill>
                <a:latin typeface="Segoe UI"/>
              </a:defRPr>
            </a:pPr>
            <a:r>
              <a:t>Over Phoenix Metals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783080"/>
            <a:ext cx="493776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Vervaardigt vanadium-elektrolyten uit staalslakken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Toepassing: batterijopslag (VRFB — Vanadium Redox Flow)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Locatie: IJmuiden (staalindustrie cluster)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Pilot plant: huidige productie &lt; 1 ton/jaar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Opschaling: Demonstrator (1-10t) en Commercieel (&gt;10t)</a:t>
            </a:r>
          </a:p>
        </p:txBody>
      </p:sp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457200" y="3840480"/>
          <a:ext cx="11247120" cy="19202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/>
                <a:gridCol w="1828800"/>
                <a:gridCol w="4572000"/>
                <a:gridCol w="3931920"/>
              </a:tblGrid>
              <a:tr h="320039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Fase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Periode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Activiteiten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Mijlpaal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1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Maand 1-2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Stoffeninventarisatie, volumebepaling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Inventarisatie compleet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2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Maand 3-6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Data-verzameling, SIEF, LoA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Dataset compleet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3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Maand 7-10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CSR, blootstellingsscenario's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CSR gereed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4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Maand 11-12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IUCLID, indiening ECHA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Dossier ingediend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44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5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Maand 13-15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SDS-update, training, monitoring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Volledig compliant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5" name="Table 14"/>
          <p:cNvGraphicFramePr>
            <a:graphicFrameLocks noGrp="1"/>
          </p:cNvGraphicFramePr>
          <p:nvPr/>
        </p:nvGraphicFramePr>
        <p:xfrm>
          <a:off x="6217920" y="1280160"/>
          <a:ext cx="5303520" cy="22402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0400"/>
                <a:gridCol w="2103120"/>
              </a:tblGrid>
              <a:tr h="320039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Post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Bereik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Externe toxicoloog/consultant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€50.000 — €80.000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Consortiumlidmaatschap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€15.000 — €40.000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ECHA-registratiebijdrage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€10.000 — €30.000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Aanvullende testen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€20.000 — €100.000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Interne kosten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€25.000 — €40.000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45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Totaal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€120.000 — €290.000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Segoe UI"/>
              </a:defRPr>
            </a:pPr>
            <a:r>
              <a:t>Tonnage Scenario's — Phoenix Metals</a:t>
            </a:r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7215" y="45720"/>
            <a:ext cx="1371600" cy="914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8F9FA"/>
          </a:solidFill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40" y="6446520"/>
            <a:ext cx="777240" cy="365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6464808"/>
            <a:ext cx="685800" cy="3383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6473952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374151"/>
                </a:solidFill>
                <a:latin typeface="Segoe UI"/>
              </a:defRPr>
            </a:pPr>
            <a:r>
              <a:t>JvG Consultancy | Safety • Governance • Advisory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77295" y="6473952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  <a:latin typeface="Segoe UI"/>
              </a:defRPr>
            </a:pPr>
            <a:r>
              <a:t>20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1280160"/>
            <a:ext cx="3474720" cy="34747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57200" y="1371600"/>
            <a:ext cx="54864" cy="3291840"/>
          </a:xfrm>
          <a:prstGeom prst="rect">
            <a:avLst/>
          </a:prstGeom>
          <a:solidFill>
            <a:srgbClr val="00A8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1417320"/>
            <a:ext cx="31089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00A859"/>
                </a:solidFill>
                <a:latin typeface="Segoe UI"/>
              </a:defRPr>
            </a:pPr>
            <a:r>
              <a:t>Pilot Plant (&lt; 1 ton/jaar)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783080"/>
            <a:ext cx="310896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Geen directe registratieplicht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Downstream-gebruiker verplichtingen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SDS opvolgen, RI&amp;E, PBM, WIK-kaarten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Kosten: minimaal (intern HSE)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Risico: LAAG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Aanbeveling: begin voorbereiding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297680" y="1280160"/>
            <a:ext cx="3474720" cy="34747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297680" y="1371600"/>
            <a:ext cx="54864" cy="329184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26280" y="1417320"/>
            <a:ext cx="31089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F59E0B"/>
                </a:solidFill>
                <a:latin typeface="Segoe UI"/>
              </a:defRPr>
            </a:pPr>
            <a:r>
              <a:t>Demonstrator (1-10 ton/jaar)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26280" y="1783080"/>
            <a:ext cx="310896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JA — registratieplicht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Annex VII (basisgegevens)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Geen CSR, wel safe use richtlijnen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Kosten: €15.000 — €50.000 per stof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Risico: GEMIDDELD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Start 12 maanden vóór drempel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138160" y="1280160"/>
            <a:ext cx="3474720" cy="34747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138160" y="1371600"/>
            <a:ext cx="54864" cy="3291840"/>
          </a:xfrm>
          <a:prstGeom prst="rect">
            <a:avLst/>
          </a:prstGeom>
          <a:solidFill>
            <a:srgbClr val="FF6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366760" y="1417320"/>
            <a:ext cx="31089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FF6D00"/>
                </a:solidFill>
                <a:latin typeface="Segoe UI"/>
              </a:defRPr>
            </a:pPr>
            <a:r>
              <a:t>3a — Commercieel (10-100 t/j)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66760" y="1783080"/>
            <a:ext cx="310896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JA — Annex VII+VIII, CSR verplicht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Kosten: €50K–€150K | Doorlooptijd: 12–18m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CSR + blootstellingsscenario's + eSDS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Risico: HOOG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Consortium aanbevolen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Start 12–18m vóór productie</a:t>
            </a:r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457200" y="5120640"/>
          <a:ext cx="11247120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/>
                <a:gridCol w="3200400"/>
                <a:gridCol w="5760720"/>
              </a:tblGrid>
              <a:tr h="320040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Scenario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Phoenix Metals rol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Verplichting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Pilot (&lt; 1 t/j)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Downstream gebruiker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SDS opvolgen, RI&amp;E, PBM, WIK-kaarten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Demonstrator (1-10 t/j)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Registrant (vanadium)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REACH-registratie + downstream hulpstoffen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Commercieel (&gt; 10 t/j)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Registrant met CSA/CSR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Volledige REACH + eSDS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731520"/>
            <a:ext cx="8229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1"/>
            </a:pPr>
            <a:r>
              <a:t>Tonnage Scenario's (vervolg) — Phoenix Metals</a:t>
            </a:r>
          </a:p>
          <a:p/>
          <a:p>
            <a:pPr>
              <a:defRPr b="1" sz="1400"/>
            </a:pPr>
            <a:r>
              <a:t>3b — Commercieel (100-1.000 t/j)</a:t>
            </a:r>
          </a:p>
          <a:p>
            <a:pPr>
              <a:defRPr sz="1100"/>
            </a:pPr>
            <a:r>
              <a:t>• Annex VII + VIII + IX, uitgebreide CSR</a:t>
            </a:r>
          </a:p>
          <a:p>
            <a:pPr>
              <a:defRPr sz="1100"/>
            </a:pPr>
            <a:r>
              <a:t>• Kosten: €150.000 — €500.000 per stof</a:t>
            </a:r>
          </a:p>
          <a:p>
            <a:pPr>
              <a:defRPr sz="1100"/>
            </a:pPr>
            <a:r>
              <a:t>• Doorlooptijd: 18–36 maanden</a:t>
            </a:r>
          </a:p>
          <a:p>
            <a:pPr>
              <a:defRPr sz="1100"/>
            </a:pPr>
            <a:r>
              <a:t>• Risico: HOOG</a:t>
            </a:r>
          </a:p>
          <a:p>
            <a:pPr>
              <a:defRPr sz="1100"/>
            </a:pPr>
            <a:r>
              <a:t>• Consortium essentieel</a:t>
            </a:r>
          </a:p>
          <a:p/>
          <a:p>
            <a:pPr>
              <a:defRPr b="1" sz="1400"/>
            </a:pPr>
            <a:r>
              <a:t>3c — Commercieel (&gt;1.000 t/j)</a:t>
            </a:r>
          </a:p>
          <a:p>
            <a:pPr>
              <a:defRPr sz="1100"/>
            </a:pPr>
            <a:r>
              <a:t>• Annex VII + VIII + IX + X, volledige CSR</a:t>
            </a:r>
          </a:p>
          <a:p>
            <a:pPr>
              <a:defRPr sz="1100"/>
            </a:pPr>
            <a:r>
              <a:t>• Kosten: €500.000 — €2.000.000+ per stof</a:t>
            </a:r>
          </a:p>
          <a:p>
            <a:pPr>
              <a:defRPr sz="1100"/>
            </a:pPr>
            <a:r>
              <a:t>• Doorlooptijd: 24–48 maanden</a:t>
            </a:r>
          </a:p>
          <a:p>
            <a:pPr>
              <a:defRPr sz="1100"/>
            </a:pPr>
            <a:r>
              <a:t>• Risico: ZEER HOOG</a:t>
            </a:r>
          </a:p>
          <a:p>
            <a:pPr>
              <a:defRPr sz="1100"/>
            </a:pPr>
            <a:r>
              <a:t>• Consortium + SIEF leiderschap aanbevolen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Segoe UI"/>
              </a:defRPr>
            </a:pPr>
            <a:r>
              <a:t>Chemicaliënregister — Phoenix Metals</a:t>
            </a:r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7215" y="45720"/>
            <a:ext cx="1371600" cy="914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8F9FA"/>
          </a:solidFill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40" y="6446520"/>
            <a:ext cx="777240" cy="365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6464808"/>
            <a:ext cx="685800" cy="3383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6473952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374151"/>
                </a:solidFill>
                <a:latin typeface="Segoe UI"/>
              </a:defRPr>
            </a:pPr>
            <a:r>
              <a:t>JvG Consultancy | Safety • Governance • Advisory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77295" y="6473952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  <a:latin typeface="Segoe UI"/>
              </a:defRPr>
            </a:pPr>
            <a:r>
              <a:t>21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457200" y="1280160"/>
          <a:ext cx="11247120" cy="22402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"/>
                <a:gridCol w="2286000"/>
                <a:gridCol w="1371600"/>
                <a:gridCol w="640080"/>
                <a:gridCol w="914400"/>
                <a:gridCol w="731520"/>
                <a:gridCol w="4846320"/>
              </a:tblGrid>
              <a:tr h="320039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#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Chemische stof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CAS-nummer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ADR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Volume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SVHC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REACH-status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1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Sodium hydroxide, 50%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1310-73-2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8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100 l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Nee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Geregistreerd (leverancier)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2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Sulfuric acid, 75%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7664-93-9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8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30 l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Nee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Geregistreerd (leverancier)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3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Sulfuric acid, 50%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7664-93-9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8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70 l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Nee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Geregistreerd (leverancier)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4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Sulfuric acid, 25%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7664-93-9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8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100 l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Nee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Geregistreerd (leverancier)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5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Aluminum sulfate 18H₂O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7784-31-8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N/A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5 kg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Nee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Geregistreerd (leverancier)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45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6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Calcium oxide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1305-78-8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N/A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10 kg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Nee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Geregistreerd (leverancier)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</a:tbl>
          </a:graphicData>
        </a:graphic>
      </p:graphicFrame>
      <p:sp>
        <p:nvSpPr>
          <p:cNvPr id="11" name="Rounded Rectangle 10"/>
          <p:cNvSpPr/>
          <p:nvPr/>
        </p:nvSpPr>
        <p:spPr>
          <a:xfrm>
            <a:off x="457200" y="4114800"/>
            <a:ext cx="11247120" cy="640080"/>
          </a:xfrm>
          <a:prstGeom prst="roundRect">
            <a:avLst/>
          </a:prstGeom>
          <a:solidFill>
            <a:srgbClr val="FFFBEB"/>
          </a:solidFill>
          <a:ln w="31750">
            <a:solidFill>
              <a:srgbClr val="F59E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4206240"/>
            <a:ext cx="108813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i="1">
                <a:solidFill>
                  <a:srgbClr val="1F2937"/>
                </a:solidFill>
                <a:latin typeface="Segoe UI"/>
              </a:defRPr>
            </a:pPr>
            <a:r>
              <a:t>✅ Alle 6 chemicaliën zijn geregistreerd door leveranciers — Phoenix Metals heeft downstream-gebruikersverplichtingen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7200" y="5029200"/>
            <a:ext cx="11247120" cy="11887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57200" y="5120640"/>
            <a:ext cx="54864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5800" y="5166360"/>
            <a:ext cx="108813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003366"/>
                </a:solidFill>
                <a:latin typeface="Segoe UI"/>
              </a:defRPr>
            </a:pPr>
            <a:r>
              <a:t>Downstream-gebruikersverplichtingen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5800" y="5532120"/>
            <a:ext cx="108813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SDS opvolgen en beschikbaar houden voor werknemers | RI&amp;E TOX uitvoeren | PBM voorzien | WIK-kaarten up-to-date houden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20624" y="594360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 b="1">
                <a:solidFill>
                  <a:srgbClr val="007BC0"/>
                </a:solidFill>
                <a:latin typeface="Calibri"/>
              </a:defRPr>
            </a:pPr>
            <a:r>
              <a:t>📋 Dubbele classificatie: CLP GHS-code (werkplek) + ADR Klasse/UN-nr (transport) — beide verplicht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Segoe UI"/>
              </a:defRPr>
            </a:pPr>
            <a:r>
              <a:t>Actuele Ontwikkelingen 2025</a:t>
            </a:r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7215" y="45720"/>
            <a:ext cx="1371600" cy="914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8F9FA"/>
          </a:solidFill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40" y="6446520"/>
            <a:ext cx="777240" cy="365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6464808"/>
            <a:ext cx="685800" cy="3383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6473952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374151"/>
                </a:solidFill>
                <a:latin typeface="Segoe UI"/>
              </a:defRPr>
            </a:pPr>
            <a:r>
              <a:t>JvG Consultancy | Safety • Governance • Advisory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77295" y="6473952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  <a:latin typeface="Segoe UI"/>
              </a:defRPr>
            </a:pPr>
            <a:r>
              <a:t>22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1280160"/>
            <a:ext cx="5303520" cy="2286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57200" y="1371600"/>
            <a:ext cx="54864" cy="2103120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1417320"/>
            <a:ext cx="4937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3B82F6"/>
                </a:solidFill>
                <a:latin typeface="Segoe UI"/>
              </a:defRPr>
            </a:pPr>
            <a:r>
              <a:t>CLP Updates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783080"/>
            <a:ext cx="493776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Nieuwe gevaarsklassen geïntroduceerd (2024-2025)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Endocriene stoornissen: versterkte classificatie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PFAS: specifieke classificatie-eisen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Digitale etikettering pilot gestart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Nanomaterialen: verfijnde criteria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17920" y="1280160"/>
            <a:ext cx="5303520" cy="2286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217920" y="1371600"/>
            <a:ext cx="54864" cy="2103120"/>
          </a:xfrm>
          <a:prstGeom prst="rect">
            <a:avLst/>
          </a:prstGeom>
          <a:solidFill>
            <a:srgbClr val="FF6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46520" y="1417320"/>
            <a:ext cx="4937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FF6D00"/>
                </a:solidFill>
                <a:latin typeface="Segoe UI"/>
              </a:defRPr>
            </a:pPr>
            <a:r>
              <a:t>ECHA Enforcement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46520" y="1783080"/>
            <a:ext cx="493776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Verhoogde handhavingsactiviteiten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Focus op downstream-gebruikers compliance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SCIP database: steeds meer meldingen verwacht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REACH compliance checks opgevoerd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PFAS restrictievoorstellen in behandeling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57200" y="3840480"/>
            <a:ext cx="5303520" cy="2286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57200" y="3931920"/>
            <a:ext cx="54864" cy="2103120"/>
          </a:xfrm>
          <a:prstGeom prst="rect">
            <a:avLst/>
          </a:prstGeom>
          <a:solidFill>
            <a:srgbClr val="00A8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85800" y="3977640"/>
            <a:ext cx="4937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00A859"/>
                </a:solidFill>
                <a:latin typeface="Segoe UI"/>
              </a:defRPr>
            </a:pPr>
            <a:r>
              <a:t>Sustainability &amp; Circulair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5800" y="4343400"/>
            <a:ext cx="493776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Green Deal: chemicaliënbeleid versterkt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CSS (Chemicals Strategy for Sustainability)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Essential use concept geïntroduceerd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Circulaire economie: nadruk op stofbeheersing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Generic risk approach voor consumentenproducten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217920" y="3840480"/>
            <a:ext cx="5303520" cy="2286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6217920" y="3931920"/>
            <a:ext cx="54864" cy="210312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46520" y="3977640"/>
            <a:ext cx="4937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F59E0B"/>
                </a:solidFill>
                <a:latin typeface="Segoe UI"/>
              </a:defRPr>
            </a:pPr>
            <a:r>
              <a:t>Belangrijke data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46520" y="4343400"/>
            <a:ext cx="493776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PFAS universele restrictie: verwachte beslissing 2025-2026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CLP verordening update: implementatie 2025-2027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Nieuwe Kandidaatlijst updates: 2x per jaar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IUCLID 6 updates: continue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REACH review: gepland evaluatie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Segoe UI"/>
              </a:defRPr>
            </a:pPr>
            <a:r>
              <a:t>Key Takeaways</a:t>
            </a:r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7215" y="45720"/>
            <a:ext cx="1371600" cy="914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8F9FA"/>
          </a:solidFill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40" y="6446520"/>
            <a:ext cx="777240" cy="365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6464808"/>
            <a:ext cx="685800" cy="3383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6473952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374151"/>
                </a:solidFill>
                <a:latin typeface="Segoe UI"/>
              </a:defRPr>
            </a:pPr>
            <a:r>
              <a:t>JvG Consultancy | Safety • Governance • Advisory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77295" y="6473952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  <a:latin typeface="Segoe UI"/>
              </a:defRPr>
            </a:pPr>
            <a:r>
              <a:t>23</a:t>
            </a:r>
          </a:p>
        </p:txBody>
      </p:sp>
      <p:sp>
        <p:nvSpPr>
          <p:cNvPr id="10" name="Oval 9"/>
          <p:cNvSpPr/>
          <p:nvPr/>
        </p:nvSpPr>
        <p:spPr>
          <a:xfrm>
            <a:off x="640080" y="1325880"/>
            <a:ext cx="457200" cy="457200"/>
          </a:xfrm>
          <a:prstGeom prst="ellipse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0080" y="1371600"/>
            <a:ext cx="457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Segoe UI"/>
              </a:defRPr>
            </a:pPr>
            <a: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71600" y="1353312"/>
            <a:ext cx="100584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1F2937"/>
                </a:solidFill>
                <a:latin typeface="Segoe UI"/>
              </a:defRPr>
            </a:pPr>
            <a:r>
              <a:t>REACH is de belangrijkste EU-verordening voor chemische stoffen — "no data, no market"</a:t>
            </a:r>
          </a:p>
        </p:txBody>
      </p:sp>
      <p:sp>
        <p:nvSpPr>
          <p:cNvPr id="13" name="Oval 12"/>
          <p:cNvSpPr/>
          <p:nvPr/>
        </p:nvSpPr>
        <p:spPr>
          <a:xfrm>
            <a:off x="640080" y="2057400"/>
            <a:ext cx="457200" cy="457200"/>
          </a:xfrm>
          <a:prstGeom prst="ellipse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0080" y="2103120"/>
            <a:ext cx="457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Segoe UI"/>
              </a:defRPr>
            </a:pPr>
            <a: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71600" y="2084832"/>
            <a:ext cx="100584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1F2937"/>
                </a:solidFill>
                <a:latin typeface="Segoe UI"/>
              </a:defRPr>
            </a:pPr>
            <a:r>
              <a:t>Registratieplicht geldt vanaf 1 ton/jaar — kosten stijgen exponentieel met tonnage</a:t>
            </a:r>
          </a:p>
        </p:txBody>
      </p:sp>
      <p:sp>
        <p:nvSpPr>
          <p:cNvPr id="16" name="Oval 15"/>
          <p:cNvSpPr/>
          <p:nvPr/>
        </p:nvSpPr>
        <p:spPr>
          <a:xfrm>
            <a:off x="640080" y="2788920"/>
            <a:ext cx="457200" cy="457200"/>
          </a:xfrm>
          <a:prstGeom prst="ellipse">
            <a:avLst/>
          </a:prstGeom>
          <a:solidFill>
            <a:srgbClr val="FF6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2834640"/>
            <a:ext cx="457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Segoe UI"/>
              </a:defRPr>
            </a:pPr>
            <a: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371600" y="2816352"/>
            <a:ext cx="100584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1F2937"/>
                </a:solidFill>
                <a:latin typeface="Segoe UI"/>
              </a:defRPr>
            </a:pPr>
            <a:r>
              <a:t>SVHC's (240+) vereisen extra communicatie, notificatie en mogelijk autorisatie</a:t>
            </a:r>
          </a:p>
        </p:txBody>
      </p:sp>
      <p:sp>
        <p:nvSpPr>
          <p:cNvPr id="19" name="Oval 18"/>
          <p:cNvSpPr/>
          <p:nvPr/>
        </p:nvSpPr>
        <p:spPr>
          <a:xfrm>
            <a:off x="640080" y="3520440"/>
            <a:ext cx="457200" cy="457200"/>
          </a:xfrm>
          <a:prstGeom prst="ellipse">
            <a:avLst/>
          </a:prstGeom>
          <a:solidFill>
            <a:srgbClr val="00A8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566160"/>
            <a:ext cx="457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Segoe UI"/>
              </a:defRPr>
            </a:pPr>
            <a: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71600" y="3547872"/>
            <a:ext cx="100584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1F2937"/>
                </a:solidFill>
                <a:latin typeface="Segoe UI"/>
              </a:defRPr>
            </a:pPr>
            <a:r>
              <a:t>Phoenix Metals pilot (&lt; 1t): geen registratieplicht, maar voorbereiding is essentieel</a:t>
            </a:r>
          </a:p>
        </p:txBody>
      </p:sp>
      <p:sp>
        <p:nvSpPr>
          <p:cNvPr id="22" name="Oval 21"/>
          <p:cNvSpPr/>
          <p:nvPr/>
        </p:nvSpPr>
        <p:spPr>
          <a:xfrm>
            <a:off x="640080" y="4251960"/>
            <a:ext cx="457200" cy="457200"/>
          </a:xfrm>
          <a:prstGeom prst="ellipse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297680"/>
            <a:ext cx="457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Segoe UI"/>
              </a:defRPr>
            </a:pPr>
            <a:r>
              <a:t>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371600" y="4279392"/>
            <a:ext cx="100584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1F2937"/>
                </a:solidFill>
                <a:latin typeface="Segoe UI"/>
              </a:defRPr>
            </a:pPr>
            <a:r>
              <a:t>Bij opschaling (≥ 1t): REACH-registratie nodig — budget €25.000 — €290.000 afhankelijk van scenario</a:t>
            </a:r>
          </a:p>
        </p:txBody>
      </p:sp>
      <p:sp>
        <p:nvSpPr>
          <p:cNvPr id="25" name="Oval 24"/>
          <p:cNvSpPr/>
          <p:nvPr/>
        </p:nvSpPr>
        <p:spPr>
          <a:xfrm>
            <a:off x="640080" y="4983480"/>
            <a:ext cx="457200" cy="457200"/>
          </a:xfrm>
          <a:prstGeom prst="ellipse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" y="5029200"/>
            <a:ext cx="457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Segoe UI"/>
              </a:defRPr>
            </a:pPr>
            <a:r>
              <a:t>6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371600" y="5010912"/>
            <a:ext cx="100584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1F2937"/>
                </a:solidFill>
                <a:latin typeface="Segoe UI"/>
              </a:defRPr>
            </a:pPr>
            <a:r>
              <a:t>Alle 6 chemicaliën op het terrein zijn geregistreerd door leveranciers — downstream-verplichtingen gelden</a:t>
            </a:r>
          </a:p>
        </p:txBody>
      </p:sp>
      <p:sp>
        <p:nvSpPr>
          <p:cNvPr id="28" name="Oval 27"/>
          <p:cNvSpPr/>
          <p:nvPr/>
        </p:nvSpPr>
        <p:spPr>
          <a:xfrm>
            <a:off x="640080" y="5715000"/>
            <a:ext cx="457200" cy="457200"/>
          </a:xfrm>
          <a:prstGeom prst="ellipse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" y="5760720"/>
            <a:ext cx="457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Segoe UI"/>
              </a:defRPr>
            </a:pPr>
            <a:r>
              <a:t>7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371600" y="5742432"/>
            <a:ext cx="100584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1F2937"/>
                </a:solidFill>
                <a:latin typeface="Segoe UI"/>
              </a:defRPr>
            </a:pPr>
            <a:r>
              <a:t>Consortium-aansluiting bespaart kosten en tijd — start voorbereiding minimaal 12 maanden vóór drempel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62895" y="457200"/>
            <a:ext cx="1371600" cy="12344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14400" y="1828800"/>
            <a:ext cx="91440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000" b="1">
                <a:solidFill>
                  <a:srgbClr val="FFFFFF"/>
                </a:solidFill>
                <a:latin typeface="Segoe UI"/>
              </a:defRPr>
            </a:pPr>
            <a:r>
              <a:t>Vragen &amp; Discussie</a:t>
            </a:r>
          </a:p>
        </p:txBody>
      </p:sp>
      <p:sp>
        <p:nvSpPr>
          <p:cNvPr id="5" name="Rectangle 4"/>
          <p:cNvSpPr/>
          <p:nvPr/>
        </p:nvSpPr>
        <p:spPr>
          <a:xfrm>
            <a:off x="914400" y="2834640"/>
            <a:ext cx="3657600" cy="54864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3200400"/>
            <a:ext cx="91440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FFFFFF"/>
                </a:solidFill>
                <a:latin typeface="Segoe UI"/>
              </a:defRPr>
            </a:pPr>
            <a:r>
              <a:t>JvG Consultancy</a:t>
            </a:r>
          </a:p>
          <a:p>
            <a:pPr>
              <a:defRPr sz="1600">
                <a:solidFill>
                  <a:srgbClr val="BBCCDD"/>
                </a:solidFill>
                <a:latin typeface="Segoe UI"/>
              </a:defRPr>
            </a:pPr>
            <a:r>
              <a:t>Safety • Governance • Advisory</a:t>
            </a:r>
          </a:p>
          <a:p>
            <a:pPr>
              <a:defRPr sz="1200"/>
            </a:pPr>
          </a:p>
          <a:p>
            <a:pPr>
              <a:defRPr sz="1300">
                <a:solidFill>
                  <a:srgbClr val="99AABB"/>
                </a:solidFill>
                <a:latin typeface="Segoe UI"/>
              </a:defRPr>
            </a:pPr>
            <a:r>
              <a:t>ECHA — REACH: echa.europa.eu/regulations/reach</a:t>
            </a:r>
          </a:p>
          <a:p>
            <a:pPr>
              <a:defRPr sz="1300">
                <a:solidFill>
                  <a:srgbClr val="99AABB"/>
                </a:solidFill>
                <a:latin typeface="Segoe UI"/>
              </a:defRPr>
            </a:pPr>
            <a:r>
              <a:t>NL Helpdesk: chemischestoffengoedgeregeld.nl</a:t>
            </a:r>
          </a:p>
          <a:p>
            <a:pPr>
              <a:defRPr sz="1300">
                <a:solidFill>
                  <a:srgbClr val="99AABB"/>
                </a:solidFill>
                <a:latin typeface="Segoe UI"/>
              </a:defRPr>
            </a:pPr>
            <a:r>
              <a:t>Vanadium Consortium: vanadiumconsortium.com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TierVerify — Bronverificatie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800"/>
              </a:spcAft>
            </a:pPr>
            <a:r>
              <a:rPr sz="1800"/>
              <a:t>Tier 1: Phoenix Metals interne data</a:t>
            </a:r>
          </a:p>
          <a:p>
            <a:pPr>
              <a:spcAft>
                <a:spcPts val="800"/>
              </a:spcAft>
            </a:pPr>
            <a:r>
              <a:rPr sz="1800"/>
              <a:t>Tier 2: REACH (EC 1907/2006), CLP (EC 1272/2008)</a:t>
            </a:r>
          </a:p>
          <a:p>
            <a:pPr>
              <a:spcAft>
                <a:spcPts val="800"/>
              </a:spcAft>
            </a:pPr>
            <a:r>
              <a:rPr sz="1800"/>
              <a:t>Tier 3: ECHA, REACH Scanner</a:t>
            </a:r>
          </a:p>
          <a:p>
            <a:pPr>
              <a:spcBef>
                <a:spcPts val="1200"/>
              </a:spcBef>
            </a:pPr>
            <a:r>
              <a:rPr sz="2000" b="1"/>
              <a:t>✅ Alle bronnen geverifieerd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