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Permit to Work (TRA, LOTO, LMRA)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TR-303-02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Permit to Work (TRA, LOTO, LMRA)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TR-303-02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behalve Office Staff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het Permit to Work (PtW) systeem uitleggen en correct toepassen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een TRA-formulier stap-voor-stap invullen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LOTO 8-stappenprocedure en kunt deze uitvoeren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voert een LMRA uit met de 5 standaardvragen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de hiërarchie van beheersmaatregelen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rollen (aanvrager, goedkeurder, uitvoerder) in het PtW-proces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PtW is het fundamentele veiligheidssysteem voor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 meeste ernstige incidenten ontstaan bij werkzaamheden ZONDER geldig vergunning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TRA, LOTO en LMRA zijn de drie pijlers die samen het risico beheersen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vereist formele systemen voor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vanadiumverwerking met giftige en bijtende stoffen = hoog risico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Arbowet art. 3 — Algemene plicht tot zorg voor veiligheid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art. 3.5 — Explosieve atmosferen (LOTO bij onderhoud)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art. 7.4a — Voorkoming van ongevallen met gevaarlijke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— Vereist formele systemen voor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NEN-EN-ISO 45001 — Systeemnorm voor arbeidsomstandigheden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Bedrijfsvoorschriften Phoenix Metals — VR-400 serie (PtW/TRA/LOTO)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📄  CONCEPT: Wat is Permit to Work?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Formeel document dat toestemming geeft voor specifieke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Bevat: beschrijving werk, locatie, risico's, maatregelen, geldigheidsduur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Vereist handtekeningen: aanvrager, goedkeurder, uitvoerder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Niemand mag werken ZONDER geldig PtW voor risicovolle taken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PtW is GEEN vrijbrief — het is een beheersmaatregel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UITLEG: Wanneer is PtW vereist?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Hete werkzaamheden (lassen, slijpen, snijden)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Werkzaamheden in besloten ruimten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Werkzaamheden op hoogte (&gt; 2,5 meter)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Onderhoud aan procesinstallaties (met gevaarlijke stoffen)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Grondwerkzaamheden (kabels/leidingen)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Elektrisch werk aan hoogspanning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Werken met chemische stoffen (V₂O₅, H₂SO₄, NaOH)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VOORBEELD: PtW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Onderhoud aan de V₂O₅-reactor → PtW + LOTO + TRA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Filterwissel in stoffilter → PtW + stofexplosie-TRA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Lassen aan leidingwerk → PtW + hete werkzaamheden + brandwacht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Inspectie in silo → PtW + besloten ruimte + gasmeting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Reparatie transportband → PtW + LOTO + mechanische vergrendeling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 bij PtW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PtW achteraf invullen ('als het al af is...')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PtW te algemeen formulieren ('onderhoud installatie')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PtW laten verlopen zonder verlenging of afsluiting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Aanpassingen aan werkzaamheden zonder PtW-update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PtW doorschuiven naar volgende shift zonder overdracht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Werken buiten de scope van het PtW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👥  PtW Rollen — Aanvrager, Goedkeurder, Uitvoerder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AANVRAGER: initieert PtW, beschrijft werkzaamheden, identificeert 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GOEDKEURDER: beoordeelt risico's, controleert maatregelen, geeft toestemming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UITVOERDER: voert werkzaamheden uit volgens PtW, houdt zich aan voorwaarden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BELANGRIJK: deze rollen mogen NIET door dezelfde persoon worden vervuld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Vier-ogen-principe: aanvrager en goedkeurder zijn verschillende personen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TRA — Task Risk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 = gestructureerde risicoanalyse VÓÓR de start van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Systematisch identificeren van gevaren en beheersmaatregelen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verplicht bij risicovolle werkzaamheden (in combinatie met PtW)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Laatste-check principe: ook als er al een RI&amp;E is, altijd eigen TRA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 is een TEAM-oefening — niet alleen de aanvrager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TRA — Stap-voor-stap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1: Beschrijf de werkzaamheden (wat, waar, wanneer, wie)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2: Identificeer de gevaren (wat kan er misgaan?)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3: Beoordeel het risico (kans × effect = risicoscore)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4: Bepaal beheersmaatregelen (hiërarchie toepassen!)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5: Communiceer aan alle betrokkenen (toolbox meeting)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6: Implementeer maatregelen VÓÓR start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7: Monitor tijdens uitvoering (LMRA!)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8: Evaluatie na afronding (lessen voor volgende keer)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TRA — Risicomatrix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KANS: 1 (onwaarschijnlijk) tot 5 (waarschijnlijk)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EFFECT: 1 (verwaarloosbaar) tot 5 (catastrofaal)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RISICO = KANS × EFFECT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Laag (1-6): werk kan starten met standaardmaatregelen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Medium (7-12): aanvullende maatregelen vereist, goedkeuring leidinggevende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Hoog (13-19): werk MAG NIET starten — aanvullende maatregelen + MT-goedkeuring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Zeer hoog (20-25): STOP — werkverbod tot risico op acceptabel niveau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Risicomatrix — Visualisatie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Kans ↓ / Effect →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1 Verwaarloosbaar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2 Gering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3 Gemiddeld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4 Ernstig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5 Catastrofaal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 Waarschijnlijk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25Z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 Waarschijnlijk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4L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8M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12H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16H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20Z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 Soms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15H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 Onwaarschijnlijk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2L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4L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6M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8M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 Zeldzaam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5M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Hiërarchie van beheersmaatregelen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ELIMINATIE — Haal het gevaar weg (bestaat de taak wel nodig?)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SUBSTITUTIE — Vervang door minder gevaarlijk alternatief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TECHNISCHE MAATREGELEN — Ventilatie, afscherming, LEV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ORGANISATORISCHE MAATREGELEN — Procedures, taakrotatie, signalering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PBM's — Laatste middel! (helm, bril, handschoenen, adembescherming)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van boven naar beneden toepassen — PBM's zijn NOOIT de eerste keuze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🔒  LOTO — Lock Out / Tag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LOTO = procedure om installaties energievrij te maken en te vergrendelen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Doel: voorkom ongewilde opstart tijdens onderhoudswerkzaamheden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energiebronnen: elektrisch, hydraulisch, pneumatisch, thermisch, chemisch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verplicht bij onderhoud aan procesinstallaties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medewerker hangt ZIJN eigen slot op de vergrendeling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LOTO — 8-stappen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1: Identificeer alle energiebronnen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2: Informeer alle betrokkenen (operator, onderhoud, leidinggevende)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3: Sluit de installatie af (normale shutdown-procedure)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4: Isoleer alle energiebronnen (schakelaars uit, kleppen dicht,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5: Plaats eigen slot en tag op elk isatiepunt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6: Verifieer energievrij — PROEF_START! (proberen op te starten)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7: Voer werkzaamheden uit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STAP 8: Verwijder slot en tag — ALLEEN door eigenaar! — start op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LOTO — Belangrijke regels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medewerker die werkt = ELKE medewerker hangt een slot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Eén persoon = één slot per isatiepunt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Slot VERWIJDEREN = ALLEEN door de eigenaar (nooit door een collega!)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Tags: naam, datum, reden, afdeling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Groeps-LOTO: LOTO-box met meerdere sloten + supervisie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shift-overdracht: LOTO-formeel overdragen, NIET laten hangen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LOTO — Energiebronnen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Elektrisch: motoren, pompen, besturingssystemen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Hydraulisch: persen, kleppen, cylinders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Pneumatisch: perslucht, transport, sturing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Thermisch: hete leidingen, reactoren, H₂SO₄-circuits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Chemisch: V₂O₅-poeder, H₂SO₄, NaOH in leidingen/tanks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Mechanisch: opgeslagen energie (veren, tegengewichten, transportbanden)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Zwaartekracht: hangende lasten, poeder in silo's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✅  LMRA — Last Minute Risk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LMRA = laatste check VÓÓR de start van de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Uitgevoerd door de UITVOERDER op de WERKPLEK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Beantwoord 5 vragen — bij één 'NEE': STOP en herbeoordeel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LMRA is PERSOONLIJK — je beoordeelt JOUW veiligheid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shift, elke taak, elke keer opnieuw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LMRA — De 5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Ben ik fysiek en mentaal in staat om dit werk veilig uit te voeren?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Heb ik de juiste gereedschappen, materialen en PBM's?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Is de werkplek veilig ingericht (afzetting, signalering, ventilatie)?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Ken ik de procedure en de risico's van deze taak?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Zijn de afspraken met collega's en leidinggevende duidelijk?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⏰  LMRA — Wanneer uitvoeren?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Voor elke nieuwe taak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Bij start van elke shift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Na wijziging van werkplek of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Na pauze of onderbreking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Bij wijzigende omstandigheden (weer, storing, nieuw team)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NOOIT overslaan — zelfs niet bij 'routine'-werkzaamheden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🔗  PtW + TRA + LOTO + LMRA — De complete keten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PtW → formele toestemming en kader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 → gestructureerde risicoanalyse met 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LOTO → energievrij maken en vergrendelen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LMRA → laatste persoonlijke check op de werkplek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stappen vereist voor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Geen stap overslaan — elke stap heeft een unieke bijdrage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PtW + TRA + LOTO + LMRA — Wanneer wat?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Situatie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PtW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TRA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LOTO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LMRA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Risicovol onderhoud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Hete werkzaamheden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Besloten ruimte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Routine-inspectie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Werken op 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 werk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Phoenix Metals — Specifieke werkzaamheden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V₂O₅-reactor onderhoud → PtW + TRA (giftig, bijtend) + LOTO (chemisch, elektrisch) + LMRA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H₂SO₄-leiding reparatie → PtW + TRA (bijtend) + LOTO (chemisch) + LMRA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Filterwissel → PtW + TRA (stofexplosie) + LOTO (pneumatisch) + LMRA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Silo-inspectie → PtW + TRA (besloten ruimte, stof) + LOTO (mechanisch) + LMRA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Transportband reparatie → PtW + TRA (mechanisch) + LOTO (elektrisch, mechanisch) + LMRA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Elektrisch LOTO — Specifieke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een bevoegd elektrisch persoon (BEP) betrekken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Hoofdschakelaar vergrendelen + taggen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Spanningvrij meten na uitschakelen (5-punts meting)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Aardingsschakelaar plaatsen bij hoogspanning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Documentatie: LOTO-formulier met schema van isatiepunten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☠️  Chemisch LOTO — Specifieke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Leidingen spoelen/ontluchten vóór opening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Dubbele afschakeling (twee kleppen in serie + tussentap)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Blind flensen plaatsen bij open leidingen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Gasmeting uitvoeren vóór betreding (O₂, H₂S, VL's)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V₂O₅-poeder: volledig leegloop + reiniging + afzuiging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PtW = formele toestemming voor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TRA = gestructureerde risicoanalyse in 8 stappen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LOTO = energievrij maken + vergrendelen (8-stappen)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LMRA = 5 persoonlijke vragen, ALTIJD, ELKE taak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Hiërarchie beheersmaatregelen: eliminatie → substitutie → technisch → organisatorisch → PBM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Drie rollen: aanvrager, goedkeurder, uitvoerder (nooit dezelfde persoon!)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Bij Phoenix Metals: ALLE stoffen zijn gevaarlijk — ALTIJD TRA+LOTO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LMRA bij twijfel? STOP! — Je mag ALTIJD weigeren onveilig werk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Arbowet art. 3 — Algemene zorgplicht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Arbobesluit art. 3.5 — Explosieve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Seveso III Richtlijn 2012/18/EU — Safety Management System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NEN-EN-ISO 45001:2018 — Arbeidsomstandigheden managementsysteem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OSHA 29 CFR 1910.147 — The control of hazardous energy (LOTO referentie)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NEN-EN 14986 — Veiligheid van machines (energie-isolatie)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NEN 3140 — Bedrijfsvoering van elektrische installaties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ISSA — Guidelines on Permit to Work systems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UK HSE — Safe maintenance: Permit to Work (referentie)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Bedrijfsvoorschriften Phoenix Metals — VR-400 serie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PtW — Soorten vergunningen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Algemene werkvergunning: standaard risicovolle 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Hete werkzaamheden vergunning: lassen, slijpen, snijden (brandpreventie)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Besloten ruimte vergunning: betreding van besloten ruimtes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Elektrische werkvergunning: hoogspanning en laagspanning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Graafvergunning: grondwerkzaamheden (kabels, leidingen)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Complex PtW: combinatie van bovenstaande (bijv. onderhoud reactor)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🔄  PtW — Levenscyclus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AANVRAAG: initiator vult PtW-formulier 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BEoordeling: goedkeurder beoordeelt risico's en 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GOEDKEURING: handtekening goedkeurder (na akkoord)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COMMUNICATIE: toolbox meeting met alle uitvoerders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UITVOERING: werkzaamheden starten volgens PtW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MONITORING: tussentijdse checks (LMRA, supervisie)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AFSLUITING: werkzaamheden klaar, PtW formeel gesloten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8. EVALUATIE: lessen voor volgende keer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⏰  PtW — Verlenging en wijziging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PtW heeft een maximale geldigheidsduur (meestal 1 shift of 8 uur)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Verlenging: goedekeuring vereist vóór afloop, NIET achteraf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Wijziging in scope: NIEUW PtW vereist als werkzaamheden veranderen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Shift-overdracht: formeel overdragen met nieuwe handtekeningen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 een PtW laten verlopen zonder afsluiting of verlenging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Weigereingsrecht: goedkeurder MAG weigeren bij onvoldoende maatregelen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TRA — Gevarenidentificatie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Fysieke gevaren: vallen, struikelen, slaan, snijden, beknelling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Chemische gevaren: blootstelling V₂O₅, H₂SO₄, NaOH, stofexplosie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Elektrische gevaren: spanning, statische elektriciteit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Thermische gevaren: hete oppervlakken, brand, koude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Mechanische gevaren: roterende delen, druk, vacuüm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Ergonomische gevaren: tillen, ongunstige werkhouding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Omgevingsfactoren: lawaai, trillingen, straling, weer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TRA — Tools en hulpmiddelen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TRA-formulier Phoenix Metals (digitaal via veiligheidsplatform)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What-if methode: 'Wat als dit misgaat?' per werkstap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Checklist gevaren per type (fysiek, chemisch, elektrisch,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HI-waarden (Hazard Index) voor objectieve risicoscores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Bow-tie analyse voor complexe risico's (bijv. stofexplosie)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Historische data: eerdere incidenten en near-misses bij dezelfde taak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🔐  LOTO — Uitzonderingen en speciale situaties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Groeps-LOTO: meerdere medewerkers aan één installatie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LOTO-box: alle individuele sloten in een box met één hoofdslo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Supervisie: verantwoordelijke bewaart het hoofdslo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Complex LOTO: meerdere energiebronnen, meerdere installatie-onderdelen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→ LOTO-plan: schema met alle isolatiepunten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Shift-overdracht LOTO: formeel overdragen met documentatie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NOOIT: LOTO van een collega verwijderen (ALTIJD eigenaar!)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LOTO — Apparatuur en middelen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Persoonlijke sloten: uniek per medewerker, genummerd, 1 sleutel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Tags: naam, datum, reden, contactgegeven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Multi-lock hasp: stelt meerdere sloten toe op één isolatiepunt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LOTO-box: voor groeps-LOTO met maximaal 12 sloten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Blind flensen: voor chemische isolatie (tussen dubbele kleppen)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Lockout-klemmen: voor elektrische schakelaars en zekeringen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Statusbord: overzicht van alle actieve LOTO's per installatie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🤝  LMRA — Psychologische veiligheid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LMRA werkt ALLEEN in een cultuur van psychologische veiligheid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Medewerkers moeten 'NEE' durven zeggen zonder angst voor repercussies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Leidinggevende reactie bij 'NEE': 'Dank dat je het aangeeft, wat hebben we nodig?'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NOOIT: 'We doen het toch', 'We hebben geen tijd', 'Ach, het valt wel mee'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Stopwerkbevoegdheid: ELKE medewerker mag onveilig werk STOPPEN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no-blame cultuur = randvoorwaarde voor succes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🛑  Stopwerkbevoegdheid — Iedereen mag STOP zeggen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DEFINITIE: elke medewerker heeft het recht om onveilig werk te stoppen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Gebaseerd op: Arbowet medewerkingsplicht + ISO 45001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Procedure: observeer gevaar → spreek aan → stop werkzaamheden → meld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Geen consequenties voor het gebruiken van stopwerkbevoegdheid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Wel: rapportage en follow-up door leidinggevende en HSE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'If in doubt, STOP!' — het is jouw recht en plicht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PtW bij aannemers — Extra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Aannemers MOETEN instructie krijgen over Phoenix Metals PtW-systeem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Geldige VCA* of VCA** vereist voor alle aannemers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Aannemer-LOTO: eigen sloten of Phoenix Metals-sloten (afspraken!)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Begeleiding: Phoenix Metals-buddy bij alle aannemerswerkzaamheden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Taak: toezicht op naleving PtW door aannemers = verantwoordelijkheid opdrachtgever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Evaluatie: na afloop beoordeling van aannemer-veiligheidsprestaties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Noem de 3 rollen in het PtW-proces en hun verantwoordelijkheden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Wat zijn de 8 stappen van de LOTO-procedure?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Wat zijn de 5 LMRA-vragen?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Wanneer is een TRA verplicht?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Wat is de hiërarchie van beheersmaatregelen (boven naar beneden)?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Mag je een collega's LOTO-slot verwijderen? Waarom (niet)?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Wat doe je als je bij een LMRA één keer 'NEE' antwoordt?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