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</p:sldIdLst>
  <p:sldSz cx="1219211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3366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0000" y="1080000"/>
            <a:ext cx="3420000" cy="3060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20000" y="1440000"/>
            <a:ext cx="10800000" cy="144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3200" b="1">
                <a:solidFill>
                  <a:srgbClr val="FFFFFF"/>
                </a:solidFill>
              </a:defRPr>
            </a:pPr>
            <a:r>
              <a:t>Hitte en Koude Stress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20000" y="3060000"/>
            <a:ext cx="10800000" cy="72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1800">
                <a:solidFill>
                  <a:srgbClr val="CCDDEE"/>
                </a:solidFill>
              </a:defRPr>
            </a:pPr>
            <a:r>
              <a:t>Herkenning, preventie en beheersing van thermische belasting | TR-302-11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20000" y="5040000"/>
            <a:ext cx="10800000" cy="108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>
                <a:solidFill>
                  <a:srgbClr val="AABBCC"/>
                </a:solidFill>
              </a:defRPr>
            </a:pPr>
            <a:r>
              <a:t>Phoenix Metals B.V. — PlantOne IJmuiden + Rotterdam</a:t>
            </a:r>
          </a:p>
          <a:p>
            <a:pPr>
              <a:defRPr sz="1200">
                <a:solidFill>
                  <a:srgbClr val="AABBCC"/>
                </a:solidFill>
              </a:defRPr>
            </a:pPr>
            <a:r>
              <a:t>Versie 1.1 | 29 april 2026</a:t>
            </a:r>
          </a:p>
          <a:p>
            <a:pPr>
              <a:defRPr sz="1200">
                <a:solidFill>
                  <a:srgbClr val="AABBCC"/>
                </a:solidFill>
              </a:defRPr>
            </a:pPr>
            <a:r>
              <a:t>JvG Consultancy | Safety • Governance • Advisory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119" cy="792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0000"/>
          <a:lstStyle/>
          <a:p>
            <a:pPr algn="l">
              <a:defRPr sz="2200" b="1">
                <a:solidFill>
                  <a:srgbClr val="FFFFFF"/>
                </a:solidFill>
              </a:defRPr>
            </a:pPr>
            <a:r>
              <a:t>📋 Documentinformatie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6300000"/>
            <a:ext cx="12192119" cy="540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FFFFFF"/>
                </a:solidFill>
              </a:defRPr>
            </a:pPr>
            <a:r>
              <a:t>JvG Consultancy | Safety • Governance • Advisory | © 2026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40000" y="1080000"/>
          <a:ext cx="10800000" cy="432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00000"/>
                <a:gridCol w="5400000"/>
              </a:tblGrid>
              <a:tr h="432000">
                <a:tc>
                  <a:txBody>
                    <a:bodyPr/>
                    <a:lstStyle/>
                    <a:p>
                      <a:pPr>
                        <a:defRPr sz="1100" b="1">
                          <a:solidFill>
                            <a:srgbClr val="FFFFFF"/>
                          </a:solidFill>
                        </a:defRPr>
                      </a:pPr>
                      <a:r>
                        <a:t>Veld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1">
                          <a:solidFill>
                            <a:srgbClr val="FFFFFF"/>
                          </a:solidFill>
                        </a:defRPr>
                      </a:pPr>
                      <a:r>
                        <a:t>Inhoud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</a:tr>
              <a:tr h="43200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Project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Phoenix Metals B.V. — eLearning Programma</a:t>
                      </a:r>
                    </a:p>
                  </a:txBody>
                  <a:tcPr/>
                </a:tc>
              </a:tr>
              <a:tr h="43200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Training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Hitte en Koude Stress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</a:tr>
              <a:tr h="43200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Trainingscode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TR-302-11</a:t>
                      </a:r>
                    </a:p>
                  </a:txBody>
                  <a:tcPr/>
                </a:tc>
              </a:tr>
              <a:tr h="43200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Versie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1.1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</a:tr>
              <a:tr h="43200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Datum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29 april 2026</a:t>
                      </a:r>
                    </a:p>
                  </a:txBody>
                  <a:tcPr/>
                </a:tc>
              </a:tr>
              <a:tr h="43200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Auteur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JvG Consultancy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</a:tr>
              <a:tr h="43200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Doelgroep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Alle medewerkers Phoenix Metals B.V.</a:t>
                      </a:r>
                    </a:p>
                  </a:txBody>
                  <a:tcPr/>
                </a:tc>
              </a:tr>
              <a:tr h="43200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Status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Definitief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</a:tr>
              <a:tr h="43200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Classification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Vertrouwelijk — Intern gebruik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119" cy="792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0000"/>
          <a:lstStyle/>
          <a:p>
            <a:pPr algn="l">
              <a:defRPr sz="2200" b="1">
                <a:solidFill>
                  <a:srgbClr val="FFFFFF"/>
                </a:solidFill>
              </a:defRPr>
            </a:pPr>
            <a:r>
              <a:t>🎯 Leerdoelen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6300000"/>
            <a:ext cx="12192119" cy="540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FFFFFF"/>
                </a:solidFill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0000" y="1080000"/>
            <a:ext cx="10800000" cy="50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Na deze training kun je: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Symptomen van hitte-stress en koude-stress herkennen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De WBGT-index uitleggen en toepassen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Acclimatisatie-principes toepassen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Werk-rust regimes bepalen op basis van thermische belasting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Preventieve maatregelen voor hitte en koude implementeren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Eerste hulp bij hitte/koude-incidenten verlenen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119" cy="792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0000"/>
          <a:lstStyle/>
          <a:p>
            <a:pPr algn="l">
              <a:defRPr sz="2200" b="1">
                <a:solidFill>
                  <a:srgbClr val="FFFFFF"/>
                </a:solidFill>
              </a:defRPr>
            </a:pPr>
            <a:r>
              <a:t>❓ Waarom deze training?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6300000"/>
            <a:ext cx="12192119" cy="540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FFFFFF"/>
                </a:solidFill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0000" y="1080000"/>
            <a:ext cx="10800000" cy="50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Thermische stress = onderschat risico</a:t>
            </a:r>
          </a:p>
          <a:p>
            <a:pPr>
              <a:spcBef>
                <a:spcPts val="400"/>
              </a:spcBef>
              <a:defRPr sz="1400">
                <a:solidFill>
                  <a:srgbClr val="1F2937"/>
                </a:solidFill>
              </a:defRPr>
            </a:pPr>
            <a:r>
              <a:t>⚠️ Hitte: jaarlijks honderden gevallen van hitte-uitputting in de industrie</a:t>
            </a:r>
          </a:p>
          <a:p>
            <a:pPr>
              <a:spcBef>
                <a:spcPts val="400"/>
              </a:spcBef>
              <a:defRPr sz="1400">
                <a:solidFill>
                  <a:srgbClr val="1F2937"/>
                </a:solidFill>
              </a:defRPr>
            </a:pPr>
            <a:r>
              <a:t>⚠️ Koude: onderkoeling kan optreden bij &gt;5°C bij wind en vocht</a:t>
            </a:r>
          </a:p>
          <a:p>
            <a:pPr>
              <a:spcBef>
                <a:spcPts val="400"/>
              </a:spcBef>
              <a:defRPr sz="1400">
                <a:solidFill>
                  <a:srgbClr val="1F2937"/>
                </a:solidFill>
              </a:defRPr>
            </a:pPr>
            <a:r>
              <a:t>⚠️ Beide leiden tot verminderde concentratie → ongevallenrisico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Phoenix Metals context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Processen bij hoge temperaturen (V₂O₅ verwerking &gt;300°C)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Buitenwerk: blootstelling aan zon/wind op terminal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Winter: koude-stress bij buitenwerkzaamheden IJmuiden/Rotterdam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Persoonlijke beschermingsmiddelen (PBM) versterken hitte-stress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119" cy="792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0000"/>
          <a:lstStyle/>
          <a:p>
            <a:pPr algn="l">
              <a:defRPr sz="2200" b="1">
                <a:solidFill>
                  <a:srgbClr val="FFFFFF"/>
                </a:solidFill>
              </a:defRPr>
            </a:pPr>
            <a:r>
              <a:t>📖 Wettelijk kader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6300000"/>
            <a:ext cx="12192119" cy="540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FFFFFF"/>
                </a:solidFill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0000" y="1080000"/>
            <a:ext cx="10800000" cy="50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Arbowet &amp; Arbobesluit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Arbobesluit artikel 3.4: Thermische belasting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Werkgever moet risico's inventariseren en beheersen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Werkomstandigheden: temperatuur, vocht, luchtverplaatsing, straling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Normen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NEN-EN ISO 7243: WBGT-index (hitte)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NEN-EN ISO 11079: IREQ (koude — isolatievereiste)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NEN-EN ISO 7933: Analytische hitte-stress bepaling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ACGIH TLV: Threshold Limit Values thermische stress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119" cy="792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0000"/>
          <a:lstStyle/>
          <a:p>
            <a:pPr algn="l">
              <a:defRPr sz="2200" b="1">
                <a:solidFill>
                  <a:srgbClr val="FFFFFF"/>
                </a:solidFill>
              </a:defRPr>
            </a:pPr>
            <a:r>
              <a:t>🔬 Hitte-stress — CONCEPT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6300000"/>
            <a:ext cx="12192119" cy="540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FFFFFF"/>
                </a:solidFill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0000" y="1080000"/>
            <a:ext cx="10800000" cy="50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Wat is hitte-stress?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De netobelasting op het lichaam door hitte uit omgeving + fysiek werk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Lichaam koelt via: straling, convectie, verdamping (zweten)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Bij hoge temperatuur + vocht: verdamping = enige koelingsmechanisme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Factoren die hitte-stress beïnvloeden: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Luchttemperatuur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Relatieve luchtvochtigheid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Luchtverplaatsing (wind/ventilatie)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Stralingswarmte (ovens, zonne-energie)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Fysieke inspanning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Kleding (PBM beperkt warmte-afgifte)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119" cy="792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0000"/>
          <a:lstStyle/>
          <a:p>
            <a:pPr algn="l">
              <a:defRPr sz="2200" b="1">
                <a:solidFill>
                  <a:srgbClr val="FFFFFF"/>
                </a:solidFill>
              </a:defRPr>
            </a:pPr>
            <a:r>
              <a:t>☠️ Hitte-stress symptomen — UITLEG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6300000"/>
            <a:ext cx="12192119" cy="540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FFFFFF"/>
                </a:solidFill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0000" y="1080000"/>
            <a:ext cx="10800000" cy="50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Progressie van hitte-stress: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1. Hitte-kramp ⚠️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Spierkrampen (buik, armen, benen)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Door zoutverlies bij zweten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2. Hitte-uitputting ⚠️⚠️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Zware transpiratie, zwakte, duizeligheid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Misselijkheid, hoofdpijn, snelle pols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Kan leiden tot hitteberoerte zonder behandeling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3. Hitteberoerte ☠️ LEVENSBEDREIGEND</a:t>
            </a:r>
          </a:p>
          <a:p>
            <a:pPr>
              <a:spcBef>
                <a:spcPts val="400"/>
              </a:spcBef>
              <a:defRPr sz="1400">
                <a:solidFill>
                  <a:srgbClr val="1F2937"/>
                </a:solidFill>
              </a:defRPr>
            </a:pPr>
            <a:r>
              <a:t>☠️ Lichaamstemperatuur &gt;40°C</a:t>
            </a:r>
          </a:p>
          <a:p>
            <a:pPr>
              <a:spcBef>
                <a:spcPts val="400"/>
              </a:spcBef>
              <a:defRPr sz="1400">
                <a:solidFill>
                  <a:srgbClr val="1F2937"/>
                </a:solidFill>
              </a:defRPr>
            </a:pPr>
            <a:r>
              <a:t>☠️ Verwardheid, bewusteloosheid, huid droog/rood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☠° ZONDER directe koeling: dodelijk binnen uren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119" cy="792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0000"/>
          <a:lstStyle/>
          <a:p>
            <a:pPr algn="l">
              <a:defRPr sz="2200" b="1">
                <a:solidFill>
                  <a:srgbClr val="FFFFFF"/>
                </a:solidFill>
              </a:defRPr>
            </a:pPr>
            <a:r>
              <a:t>🔧 WBGT-index — THEORIE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6300000"/>
            <a:ext cx="12192119" cy="540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FFFFFF"/>
                </a:solidFill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0000" y="1080000"/>
            <a:ext cx="10800000" cy="50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Wet Bulb Globe Temperature (WBGT)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De internationale standaard voor hitte-stress evaluatie (ISO 7243)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Combineert: temperatuur + vocht + straling + wind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Binnen: WBGT = 0,7 × Tnwb + 0,3 × Tg</a:t>
            </a:r>
          </a:p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Buiten (zonne-energie): WBGT = 0,7 × Tnwb + 0,2 × Tg + 0,1 × Ta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Tnwb = Natural Wet Bulb Temperature</a:t>
            </a:r>
          </a:p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Tg = Globe Temperature (stralingswarmte)</a:t>
            </a:r>
          </a:p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Ta = Luchttemperatuur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400"/>
              </a:spcBef>
              <a:defRPr sz="1400">
                <a:solidFill>
                  <a:srgbClr val="1F2937"/>
                </a:solidFill>
              </a:defRPr>
            </a:pPr>
            <a:r>
              <a:t>⚠️ WBGT wordt gemeten met speciaal instrument (niet gewone thermometer)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119" cy="792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0000"/>
          <a:lstStyle/>
          <a:p>
            <a:pPr algn="l">
              <a:defRPr sz="2200" b="1">
                <a:solidFill>
                  <a:srgbClr val="FFFFFF"/>
                </a:solidFill>
              </a:defRPr>
            </a:pPr>
            <a:r>
              <a:t>📊 WBGT Referentiewaarden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6300000"/>
            <a:ext cx="12192119" cy="540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FFFFFF"/>
                </a:solidFill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0000" y="1080000"/>
            <a:ext cx="10800000" cy="50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/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119" cy="792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0000"/>
          <a:lstStyle/>
          <a:p>
            <a:pPr algn="l">
              <a:defRPr sz="2200" b="1">
                <a:solidFill>
                  <a:srgbClr val="FFFFFF"/>
                </a:solidFill>
              </a:defRPr>
            </a:pPr>
            <a:r>
              <a:t>📊 WBGT Referentiewaarden (ISO 7243)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6300000"/>
            <a:ext cx="12192119" cy="540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FFFFFF"/>
                </a:solidFill>
              </a:defRPr>
            </a:pPr>
            <a:r>
              <a:t>JvG Consultancy | Safety • Governance • Advisory | © 2026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40000" y="1440000"/>
          <a:ext cx="10800000" cy="360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0000"/>
                <a:gridCol w="2700000"/>
                <a:gridCol w="2700000"/>
                <a:gridCol w="2700000"/>
              </a:tblGrid>
              <a:tr h="720000">
                <a:tc>
                  <a:txBody>
                    <a:bodyPr/>
                    <a:lstStyle/>
                    <a:p>
                      <a:pPr>
                        <a:defRPr sz="1100" b="1">
                          <a:solidFill>
                            <a:srgbClr val="FFFFFF"/>
                          </a:solidFill>
                        </a:defRPr>
                      </a:pPr>
                      <a:r>
                        <a:t>Werkbelasting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1">
                          <a:solidFill>
                            <a:srgbClr val="FFFFFF"/>
                          </a:solidFill>
                        </a:defRPr>
                      </a:pPr>
                      <a:r>
                        <a:t>Acclimatiseerd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1">
                          <a:solidFill>
                            <a:srgbClr val="FFFFFF"/>
                          </a:solidFill>
                        </a:defRPr>
                      </a:pPr>
                      <a:r>
                        <a:t>Niet-acclimatiseerd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1">
                          <a:solidFill>
                            <a:srgbClr val="FFFFFF"/>
                          </a:solidFill>
                        </a:defRPr>
                      </a:pPr>
                      <a:r>
                        <a:t>Voorbeeld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</a:tr>
              <a:tr h="72000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Rust/licht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33°C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32°C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Zittend werk, monitoring</a:t>
                      </a:r>
                    </a:p>
                  </a:txBody>
                  <a:tcPr/>
                </a:tc>
              </a:tr>
              <a:tr h="72000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Matig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30°C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28°C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Lopen, licht handwerk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</a:tr>
              <a:tr h="72000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Zwaar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28°C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26°C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Hijsen, klimmen</a:t>
                      </a:r>
                    </a:p>
                  </a:txBody>
                  <a:tcPr/>
                </a:tc>
              </a:tr>
              <a:tr h="72000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Zeer zwaar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26°C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25°C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Intensief fysiek werk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119" cy="792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0000"/>
          <a:lstStyle/>
          <a:p>
            <a:pPr algn="l">
              <a:defRPr sz="2200" b="1">
                <a:solidFill>
                  <a:srgbClr val="FFFFFF"/>
                </a:solidFill>
              </a:defRPr>
            </a:pPr>
            <a:r>
              <a:t>🔧 Werk-rust regimes — VOORBEELD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6300000"/>
            <a:ext cx="12192119" cy="540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FFFFFF"/>
                </a:solidFill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0000" y="1080000"/>
            <a:ext cx="10800000" cy="50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Werk-rust regime op basis van WBGT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Voor matig werk, acclimatiseerde medewerkers: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WBGT &lt;28°C: Normaal werk (8 uur) ✅</a:t>
            </a:r>
          </a:p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WBGT 28-30°C: 75% werk / 25% rust per uur ⚠️</a:t>
            </a:r>
          </a:p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WBGT 30-31°C: 50% werk / 50% rust per uur ⚠️⚠️</a:t>
            </a:r>
          </a:p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WBGT &gt;31°C: STOP met buitenwerk ☠️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400"/>
              </a:spcBef>
              <a:defRPr sz="1400">
                <a:solidFill>
                  <a:srgbClr val="1F2937"/>
                </a:solidFill>
              </a:defRPr>
            </a:pPr>
            <a:r>
              <a:t>⚠️ Rust = koelruimte (airconditioning of schaduw &lt;25°C)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⚠° Hydratatie: minimaal 250 ml water per 20 minuten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119" cy="792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0000"/>
          <a:lstStyle/>
          <a:p>
            <a:pPr algn="l">
              <a:defRPr sz="2200" b="1">
                <a:solidFill>
                  <a:srgbClr val="FFFFFF"/>
                </a:solidFill>
              </a:defRPr>
            </a:pPr>
            <a:r>
              <a:t>🛡️ Acclimatisatie — THEORIE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6300000"/>
            <a:ext cx="12192119" cy="540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FFFFFF"/>
                </a:solidFill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0000" y="1080000"/>
            <a:ext cx="10800000" cy="50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Wat is acclimatisatie?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Fysiologische aanpassing van het lichaam aan hitte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Duurt 7-14 dagen bij dagelijkse blootstelling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Effecten van acclimatisatie:</a:t>
            </a:r>
          </a:p>
          <a:p>
            <a:pPr>
              <a:spcBef>
                <a:spcPts val="300"/>
              </a:spcBef>
              <a:defRPr sz="1400">
                <a:solidFill>
                  <a:srgbClr val="16A34A"/>
                </a:solidFill>
              </a:defRPr>
            </a:pPr>
            <a:r>
              <a:t>✅ Eerder beginnen met zweten (efficiëntere koeling)</a:t>
            </a:r>
          </a:p>
          <a:p>
            <a:pPr>
              <a:spcBef>
                <a:spcPts val="300"/>
              </a:spcBef>
              <a:defRPr sz="1400">
                <a:solidFill>
                  <a:srgbClr val="16A34A"/>
                </a:solidFill>
              </a:defRPr>
            </a:pPr>
            <a:r>
              <a:t>✅ Meer zweetproductie (tot 2-3 L/uur)</a:t>
            </a:r>
          </a:p>
          <a:p>
            <a:pPr>
              <a:spcBef>
                <a:spcPts val="300"/>
              </a:spcBef>
              <a:defRPr sz="1400">
                <a:solidFill>
                  <a:srgbClr val="16A34A"/>
                </a:solidFill>
              </a:defRPr>
            </a:pPr>
            <a:r>
              <a:t>✅ Minder zoutverlies in zweet</a:t>
            </a:r>
          </a:p>
          <a:p>
            <a:pPr>
              <a:spcBef>
                <a:spcPts val="300"/>
              </a:spcBef>
              <a:defRPr sz="1400">
                <a:solidFill>
                  <a:srgbClr val="16A34A"/>
                </a:solidFill>
              </a:defRPr>
            </a:pPr>
            <a:r>
              <a:t>✅ Lagere hartslag bij dezelfde inspanning</a:t>
            </a:r>
          </a:p>
          <a:p>
            <a:pPr>
              <a:spcBef>
                <a:spcPts val="300"/>
              </a:spcBef>
              <a:defRPr sz="1400">
                <a:solidFill>
                  <a:srgbClr val="16A34A"/>
                </a:solidFill>
              </a:defRPr>
            </a:pPr>
            <a:r>
              <a:t>✅ Lagere kerntemperatuur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400"/>
              </a:spcBef>
              <a:defRPr sz="1400">
                <a:solidFill>
                  <a:srgbClr val="1F2937"/>
                </a:solidFill>
              </a:defRPr>
            </a:pPr>
            <a:r>
              <a:t>⚠️ Acclimatisatie verdwijnt na 3-4 dagen ZONDER hitteblootstelling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⚠° Na vakantie/ziekte: opnieuw acclimatiseren (50% schema dag 1)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119" cy="792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0000"/>
          <a:lstStyle/>
          <a:p>
            <a:pPr algn="l">
              <a:defRPr sz="2200" b="1">
                <a:solidFill>
                  <a:srgbClr val="FFFFFF"/>
                </a:solidFill>
              </a:defRPr>
            </a:pPr>
            <a:r>
              <a:t>☠️ Koude-stress — CONCEPT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6300000"/>
            <a:ext cx="12192119" cy="540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FFFFFF"/>
                </a:solidFill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0000" y="1080000"/>
            <a:ext cx="10800000" cy="50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Wat is koude-stress?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Netobelasting door afkoeling van het lichaam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Lichaam probeert kerntemperatuur op 37°C te houden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Bij &gt;5°C + wind + vocht: al risico op onderkoeling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Koude-gerelateerde aandoeningen: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1. Onderkoeling (Hypothermie) ⚠️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Kerntemperatuur &lt;35°C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Rillen, verwarring, traagheid → bewusteloosheid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2. Bevriezing (Frostbite) ⚠️⚠️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Bevriezing van weefsel (vooral vingers, tenen, neus, oren)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Wit/gevoelloos → blauw/zwart bij ernst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3. Vrieswonden (Chilblains) ⚠️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Rode, jeukende zwellingen bij herhaalde koude blootstelling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119" cy="792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0000"/>
          <a:lstStyle/>
          <a:p>
            <a:pPr algn="l">
              <a:defRPr sz="2200" b="1">
                <a:solidFill>
                  <a:srgbClr val="FFFFFF"/>
                </a:solidFill>
              </a:defRPr>
            </a:pPr>
            <a:r>
              <a:t>🔧 Wind Chill — THEORIE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6300000"/>
            <a:ext cx="12192119" cy="540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FFFFFF"/>
                </a:solidFill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0000" y="1080000"/>
            <a:ext cx="10800000" cy="50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Wind Chill Factor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De gevoelstemperatuur bij combinatie koude + wind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Wind verwijdert warmte-isolatielaag rond lichaam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Voorbeelden: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-5°C + wind 20 km/h = gevoelstemperatuur -12°C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-10°C + wind 30 km/h = gevoelstemperatuur -20°C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Actiegrenzen (VOORSTEL):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Gevoelstemperatuur &lt; -10°C: extra PBM + beperkte buitenwerkzaamheden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Gevoelstemperatuur &lt; -20°C: geen buitenwerkzaamheden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⚠° In Nederland: zeldzaam maar mogelijk bij strenge winters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119" cy="792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0000"/>
          <a:lstStyle/>
          <a:p>
            <a:pPr algn="l">
              <a:defRPr sz="2200" b="1">
                <a:solidFill>
                  <a:srgbClr val="FFFFFF"/>
                </a:solidFill>
              </a:defRPr>
            </a:pPr>
            <a:r>
              <a:t>🛡️ Preventie — Hitte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6300000"/>
            <a:ext cx="12192119" cy="540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FFFFFF"/>
                </a:solidFill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0000" y="1080000"/>
            <a:ext cx="10800000" cy="50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Preventieve maatregelen hitte-stress: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Organisatorisch:</a:t>
            </a:r>
          </a:p>
          <a:p>
            <a:pPr>
              <a:spcBef>
                <a:spcPts val="300"/>
              </a:spcBef>
              <a:defRPr sz="1400">
                <a:solidFill>
                  <a:srgbClr val="16A34A"/>
                </a:solidFill>
              </a:defRPr>
            </a:pPr>
            <a:r>
              <a:t>✅ Werk-rust regimes op basis van WBGT</a:t>
            </a:r>
          </a:p>
          <a:p>
            <a:pPr>
              <a:spcBef>
                <a:spcPts val="300"/>
              </a:spcBef>
              <a:defRPr sz="1400">
                <a:solidFill>
                  <a:srgbClr val="16A34A"/>
                </a:solidFill>
              </a:defRPr>
            </a:pPr>
            <a:r>
              <a:t>✅ Zwaar werk plannen in vroege ochtend/late avond</a:t>
            </a:r>
          </a:p>
          <a:p>
            <a:pPr>
              <a:spcBef>
                <a:spcPts val="300"/>
              </a:spcBef>
              <a:defRPr sz="1400">
                <a:solidFill>
                  <a:srgbClr val="16A34A"/>
                </a:solidFill>
              </a:defRPr>
            </a:pPr>
            <a:r>
              <a:t>✅ Acclimatisatie-periode voor nieuwe/terugkerende medewerkers</a:t>
            </a:r>
          </a:p>
          <a:p>
            <a:pPr>
              <a:spcBef>
                <a:spcPts val="300"/>
              </a:spcBef>
              <a:defRPr sz="1400">
                <a:solidFill>
                  <a:srgbClr val="16A34A"/>
                </a:solidFill>
              </a:defRPr>
            </a:pPr>
            <a:r>
              <a:t>✅ Buddy-systeem: let op elkaar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Technisch:</a:t>
            </a:r>
          </a:p>
          <a:p>
            <a:pPr>
              <a:spcBef>
                <a:spcPts val="300"/>
              </a:spcBef>
              <a:defRPr sz="1400">
                <a:solidFill>
                  <a:srgbClr val="16A34A"/>
                </a:solidFill>
              </a:defRPr>
            </a:pPr>
            <a:r>
              <a:t>✅ Koelruimte dicht bij werkplek</a:t>
            </a:r>
          </a:p>
          <a:p>
            <a:pPr>
              <a:spcBef>
                <a:spcPts val="300"/>
              </a:spcBef>
              <a:defRPr sz="1400">
                <a:solidFill>
                  <a:srgbClr val="16A34A"/>
                </a:solidFill>
              </a:defRPr>
            </a:pPr>
            <a:r>
              <a:t>✅ Ventilatie / mobiele airco</a:t>
            </a:r>
          </a:p>
          <a:p>
            <a:pPr>
              <a:spcBef>
                <a:spcPts val="300"/>
              </a:spcBef>
              <a:defRPr sz="1400">
                <a:solidFill>
                  <a:srgbClr val="16A34A"/>
                </a:solidFill>
              </a:defRPr>
            </a:pPr>
            <a:r>
              <a:t>✅ Schaduwconstructies buiten</a:t>
            </a:r>
          </a:p>
          <a:p>
            <a:pPr>
              <a:spcBef>
                <a:spcPts val="300"/>
              </a:spcBef>
              <a:defRPr sz="1400">
                <a:solidFill>
                  <a:srgbClr val="16A34A"/>
                </a:solidFill>
              </a:defRPr>
            </a:pPr>
            <a:r>
              <a:t>✅ Reflecterende kleding bij stralingswarmte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Persoonlijk:</a:t>
            </a:r>
          </a:p>
          <a:p>
            <a:pPr>
              <a:spcBef>
                <a:spcPts val="300"/>
              </a:spcBef>
              <a:defRPr sz="1400">
                <a:solidFill>
                  <a:srgbClr val="16A34A"/>
                </a:solidFill>
              </a:defRPr>
            </a:pPr>
            <a:r>
              <a:t>✅ Voldoende drinken (water, geen alcohol/cafeïne)</a:t>
            </a:r>
          </a:p>
          <a:p>
            <a:pPr>
              <a:spcBef>
                <a:spcPts val="300"/>
              </a:spcBef>
              <a:defRPr sz="1400">
                <a:solidFill>
                  <a:srgbClr val="16A34A"/>
                </a:solidFill>
              </a:defRPr>
            </a:pPr>
            <a:r>
              <a:t>✅ Lichte, ademende kleding onder PBM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119" cy="792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0000"/>
          <a:lstStyle/>
          <a:p>
            <a:pPr algn="l">
              <a:defRPr sz="2200" b="1">
                <a:solidFill>
                  <a:srgbClr val="FFFFFF"/>
                </a:solidFill>
              </a:defRPr>
            </a:pPr>
            <a:r>
              <a:t>🛡️ Preventie — Koude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6300000"/>
            <a:ext cx="12192119" cy="540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FFFFFF"/>
                </a:solidFill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0000" y="1080000"/>
            <a:ext cx="10800000" cy="50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Preventieve maatregelen koude-stress: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Organisatorisch:</a:t>
            </a:r>
          </a:p>
          <a:p>
            <a:pPr>
              <a:spcBef>
                <a:spcPts val="300"/>
              </a:spcBef>
              <a:defRPr sz="1400">
                <a:solidFill>
                  <a:srgbClr val="16A34A"/>
                </a:solidFill>
              </a:defRPr>
            </a:pPr>
            <a:r>
              <a:t>✅ Warme pauzeruimte dicht bij werkplek</a:t>
            </a:r>
          </a:p>
          <a:p>
            <a:pPr>
              <a:spcBef>
                <a:spcPts val="300"/>
              </a:spcBef>
              <a:defRPr sz="1400">
                <a:solidFill>
                  <a:srgbClr val="16A34A"/>
                </a:solidFill>
              </a:defRPr>
            </a:pPr>
            <a:r>
              <a:t>✅ Beperkte buitenwerkzaamheden bij extreme kou</a:t>
            </a:r>
          </a:p>
          <a:p>
            <a:pPr>
              <a:spcBef>
                <a:spcPts val="300"/>
              </a:spcBef>
              <a:defRPr sz="1400">
                <a:solidFill>
                  <a:srgbClr val="16A34A"/>
                </a:solidFill>
              </a:defRPr>
            </a:pPr>
            <a:r>
              <a:t>✅ Rotatie: beperkte blootstellingsduur per persoon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Kleding (laagsysteem):</a:t>
            </a:r>
          </a:p>
          <a:p>
            <a:pPr>
              <a:spcBef>
                <a:spcPts val="300"/>
              </a:spcBef>
              <a:defRPr sz="1400">
                <a:solidFill>
                  <a:srgbClr val="16A34A"/>
                </a:solidFill>
              </a:defRPr>
            </a:pPr>
            <a:r>
              <a:t>✅ Basislaag: vochtafvoerend (geen katoen)</a:t>
            </a:r>
          </a:p>
          <a:p>
            <a:pPr>
              <a:spcBef>
                <a:spcPts val="300"/>
              </a:spcBef>
              <a:defRPr sz="1400">
                <a:solidFill>
                  <a:srgbClr val="16A34A"/>
                </a:solidFill>
              </a:defRPr>
            </a:pPr>
            <a:r>
              <a:t>✅ Isolatielaag: fleece of dons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✕ Buitenlaag: wind- en waterdicht</a:t>
            </a:r>
          </a:p>
          <a:p>
            <a:pPr>
              <a:spcBef>
                <a:spcPts val="300"/>
              </a:spcBef>
              <a:defRPr sz="1400">
                <a:solidFill>
                  <a:srgbClr val="16A34A"/>
                </a:solidFill>
              </a:defRPr>
            </a:pPr>
            <a:r>
              <a:t>✅ Handen: gevoerde handschoenen (vaak EIGEN keuze binnen PBM-beleid)</a:t>
            </a:r>
          </a:p>
          <a:p>
            <a:pPr>
              <a:spcBef>
                <a:spcPts val="300"/>
              </a:spcBef>
              <a:defRPr sz="1400">
                <a:solidFill>
                  <a:srgbClr val="16A34A"/>
                </a:solidFill>
              </a:defRPr>
            </a:pPr>
            <a:r>
              <a:t>✅ Hoofd: muts (30% warmteverlies via hoofd)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⚠° NIET te warm aankleden → zweten → afkoeling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119" cy="792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0000"/>
          <a:lstStyle/>
          <a:p>
            <a:pPr algn="l">
              <a:defRPr sz="2200" b="1">
                <a:solidFill>
                  <a:srgbClr val="FFFFFF"/>
                </a:solidFill>
              </a:defRPr>
            </a:pPr>
            <a:r>
              <a:t>🔧 Eerste hulp — Hitte-incidenten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6300000"/>
            <a:ext cx="12192119" cy="540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FFFFFF"/>
                </a:solidFill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0000" y="1080000"/>
            <a:ext cx="10800000" cy="50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Eerste hulp bij hitte-stress: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Hitte-krampen:</a:t>
            </a:r>
          </a:p>
          <a:p>
            <a:pPr>
              <a:spcBef>
                <a:spcPts val="300"/>
              </a:spcBef>
              <a:defRPr sz="1400">
                <a:solidFill>
                  <a:srgbClr val="16A34A"/>
                </a:solidFill>
              </a:defRPr>
            </a:pPr>
            <a:r>
              <a:t>✅ Rust in koele omgeving</a:t>
            </a:r>
          </a:p>
          <a:p>
            <a:pPr>
              <a:spcBef>
                <a:spcPts val="300"/>
              </a:spcBef>
              <a:defRPr sz="1400">
                <a:solidFill>
                  <a:srgbClr val="16A34A"/>
                </a:solidFill>
              </a:defRPr>
            </a:pPr>
            <a:r>
              <a:t>✅ Water met zout/sportdrank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Hitte-uitputting:</a:t>
            </a:r>
          </a:p>
          <a:p>
            <a:pPr>
              <a:spcBef>
                <a:spcPts val="300"/>
              </a:spcBef>
              <a:defRPr sz="1400">
                <a:solidFill>
                  <a:srgbClr val="16A34A"/>
                </a:solidFill>
              </a:defRPr>
            </a:pPr>
            <a:r>
              <a:t>✅ Naar koele plek, liggen met benen omhoog</a:t>
            </a:r>
          </a:p>
          <a:p>
            <a:pPr>
              <a:spcBef>
                <a:spcPts val="300"/>
              </a:spcBef>
              <a:defRPr sz="1400">
                <a:solidFill>
                  <a:srgbClr val="16A34A"/>
                </a:solidFill>
              </a:defRPr>
            </a:pPr>
            <a:r>
              <a:t>✅ Koele vochtige doeken op huid</a:t>
            </a:r>
          </a:p>
          <a:p>
            <a:pPr>
              <a:spcBef>
                <a:spcPts val="300"/>
              </a:spcBef>
              <a:defRPr sz="1400">
                <a:solidFill>
                  <a:srgbClr val="16A34A"/>
                </a:solidFill>
              </a:defRPr>
            </a:pPr>
            <a:r>
              <a:t>✅ Langzaam water geven (bewustzijn vereist)</a:t>
            </a:r>
          </a:p>
          <a:p>
            <a:pPr>
              <a:spcBef>
                <a:spcPts val="300"/>
              </a:spcBef>
              <a:defRPr sz="1400">
                <a:solidFill>
                  <a:srgbClr val="16A34A"/>
                </a:solidFill>
              </a:defRPr>
            </a:pPr>
            <a:r>
              <a:t>✅ BEL 112 als geen verbetering binnen 30 min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Hitteberoerte ☠️ NOODSITUATIE: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⚠° BEL DIRECT 112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⚠° Actief koelen: ijsbad, koude natte doeken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⚠° NIET laten drinken als bewusteloos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119" cy="792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0000"/>
          <a:lstStyle/>
          <a:p>
            <a:pPr algn="l">
              <a:defRPr sz="2200" b="1">
                <a:solidFill>
                  <a:srgbClr val="FFFFFF"/>
                </a:solidFill>
              </a:defRPr>
            </a:pPr>
            <a:r>
              <a:t>🔧 Eerste hulp — Koude-incidenten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6300000"/>
            <a:ext cx="12192119" cy="540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FFFFFF"/>
                </a:solidFill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0000" y="1080000"/>
            <a:ext cx="10800000" cy="50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Eerste hulp bij koude-stress: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Onderkoeling:</a:t>
            </a:r>
          </a:p>
          <a:p>
            <a:pPr>
              <a:spcBef>
                <a:spcPts val="300"/>
              </a:spcBef>
              <a:defRPr sz="1400">
                <a:solidFill>
                  <a:srgbClr val="16A34A"/>
                </a:solidFill>
              </a:defRPr>
            </a:pPr>
            <a:r>
              <a:t>✅ Verplaatsen naar warme ruimte</a:t>
            </a:r>
          </a:p>
          <a:p>
            <a:pPr>
              <a:spcBef>
                <a:spcPts val="300"/>
              </a:spcBef>
              <a:defRPr sz="1400">
                <a:solidFill>
                  <a:srgbClr val="16A34A"/>
                </a:solidFill>
              </a:defRPr>
            </a:pPr>
            <a:r>
              <a:t>✅ Droge, warme kleding/dekens</a:t>
            </a:r>
          </a:p>
          <a:p>
            <a:pPr>
              <a:spcBef>
                <a:spcPts val="300"/>
              </a:spcBef>
              <a:defRPr sz="1400">
                <a:solidFill>
                  <a:srgbClr val="16A34A"/>
                </a:solidFill>
              </a:defRPr>
            </a:pPr>
            <a:r>
              <a:t>✅ Warme, zoete dranken (indien bij bewustzijn)</a:t>
            </a:r>
          </a:p>
          <a:p>
            <a:pPr>
              <a:spcBef>
                <a:spcPts val="300"/>
              </a:spcBef>
              <a:defRPr sz="1400">
                <a:solidFill>
                  <a:srgbClr val="16A34A"/>
                </a:solidFill>
              </a:defRPr>
            </a:pPr>
            <a:r>
              <a:t>✅ BEL 112 bij ernstige onderkoeling (&lt;32°C)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Bevriezing:</a:t>
            </a:r>
          </a:p>
          <a:p>
            <a:pPr>
              <a:spcBef>
                <a:spcPts val="300"/>
              </a:spcBef>
              <a:defRPr sz="1400">
                <a:solidFill>
                  <a:srgbClr val="16A34A"/>
                </a:solidFill>
              </a:defRPr>
            </a:pPr>
            <a:r>
              <a:t>✅ NIET wrijven of masseren</a:t>
            </a:r>
          </a:p>
          <a:p>
            <a:pPr>
              <a:spcBef>
                <a:spcPts val="300"/>
              </a:spcBef>
              <a:defRPr sz="1400">
                <a:solidFill>
                  <a:srgbClr val="16A34A"/>
                </a:solidFill>
              </a:defRPr>
            </a:pPr>
            <a:r>
              <a:t>✅ Langzaam opwarmen in lauwwarm water (37-40°C)</a:t>
            </a:r>
          </a:p>
          <a:p>
            <a:pPr>
              <a:spcBef>
                <a:spcPts val="300"/>
              </a:spcBef>
              <a:defRPr sz="1400">
                <a:solidFill>
                  <a:srgbClr val="16A34A"/>
                </a:solidFill>
              </a:defRPr>
            </a:pPr>
            <a:r>
              <a:t>✅ Steriele verbanden</a:t>
            </a:r>
          </a:p>
          <a:p>
            <a:pPr>
              <a:spcBef>
                <a:spcPts val="300"/>
              </a:spcBef>
              <a:defRPr sz="1400">
                <a:solidFill>
                  <a:srgbClr val="16A34A"/>
                </a:solidFill>
              </a:defRPr>
            </a:pPr>
            <a:r>
              <a:t>✅ Medische hulp inschakelen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⚠° NIET snel opwarmen → weefselschade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119" cy="792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0000"/>
          <a:lstStyle/>
          <a:p>
            <a:pPr algn="l">
              <a:defRPr sz="2200" b="1">
                <a:solidFill>
                  <a:srgbClr val="FFFFFF"/>
                </a:solidFill>
              </a:defRPr>
            </a:pPr>
            <a:r>
              <a:t>🔧 Casus: Zomerwerk IJmuiden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6300000"/>
            <a:ext cx="12192119" cy="540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FFFFFF"/>
                </a:solidFill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0000" y="1080000"/>
            <a:ext cx="10800000" cy="50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Casus Phoenix Metals — Buitenwerk juli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Situatie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Temperatuur 32°C, volle zon, luchtvochtigheid 70%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staalslakken transport met shovel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WBGT meting: 31°C (zwaar werk)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Maatregelen:</a:t>
            </a:r>
          </a:p>
          <a:p>
            <a:pPr>
              <a:spcBef>
                <a:spcPts val="300"/>
              </a:spcBef>
              <a:defRPr sz="1400">
                <a:solidFill>
                  <a:srgbClr val="16A34A"/>
                </a:solidFill>
              </a:defRPr>
            </a:pPr>
            <a:r>
              <a:t>✅ Werk-rust regime: 45 min werk / 15 min rust</a:t>
            </a:r>
          </a:p>
          <a:p>
            <a:pPr>
              <a:spcBef>
                <a:spcPts val="300"/>
              </a:spcBef>
              <a:defRPr sz="1400">
                <a:solidFill>
                  <a:srgbClr val="16A34A"/>
                </a:solidFill>
              </a:defRPr>
            </a:pPr>
            <a:r>
              <a:t>✅ Koelcontainer opgesteld bij werkplek</a:t>
            </a:r>
          </a:p>
          <a:p>
            <a:pPr>
              <a:spcBef>
                <a:spcPts val="300"/>
              </a:spcBef>
              <a:defRPr sz="1400">
                <a:solidFill>
                  <a:srgbClr val="16A34A"/>
                </a:solidFill>
              </a:defRPr>
            </a:pPr>
            <a:r>
              <a:t>✅ Drinkwatervoorziening (0,5L/uur per persoon)</a:t>
            </a:r>
          </a:p>
          <a:p>
            <a:pPr>
              <a:spcBef>
                <a:spcPts val="300"/>
              </a:spcBef>
              <a:defRPr sz="1400">
                <a:solidFill>
                  <a:srgbClr val="16A34A"/>
                </a:solidFill>
              </a:defRPr>
            </a:pPr>
            <a:r>
              <a:t>✅ Buddy-systeem: collega's observeren elkaar</a:t>
            </a:r>
          </a:p>
          <a:p>
            <a:pPr>
              <a:spcBef>
                <a:spcPts val="300"/>
              </a:spcBef>
              <a:defRPr sz="1400">
                <a:solidFill>
                  <a:srgbClr val="16A34A"/>
                </a:solidFill>
              </a:defRPr>
            </a:pPr>
            <a:r>
              <a:t>✅ Zwaar werk verplaatst naar vroege ochtend (06:00-10:00)</a:t>
            </a:r>
          </a:p>
          <a:p>
            <a:pPr>
              <a:spcBef>
                <a:spcPts val="300"/>
              </a:spcBef>
              <a:defRPr sz="1400">
                <a:solidFill>
                  <a:srgbClr val="16A34A"/>
                </a:solidFill>
              </a:defRPr>
            </a:pPr>
            <a:r>
              <a:t>✅ Nieuwe medewerker: acclimatisatieschema (50% belasting dag 1-3)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119" cy="792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0000"/>
          <a:lstStyle/>
          <a:p>
            <a:pPr algn="l">
              <a:defRPr sz="2200" b="1">
                <a:solidFill>
                  <a:srgbClr val="FFFFFF"/>
                </a:solidFill>
              </a:defRPr>
            </a:pPr>
            <a:r>
              <a:t>⚠️ Valkuilen — Thermische stress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6300000"/>
            <a:ext cx="12192119" cy="540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FFFFFF"/>
                </a:solidFill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0000" y="1080000"/>
            <a:ext cx="10800000" cy="50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❌ Fout 1: 'Ik ben sterk, hitte/koude kan me niets gebeuren'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⚠° Iedereen is gevoelig — acclimatisatie helpt maar is niet oneindig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❌ Fout 2: Weinig drinken om toiletpauzes te vermijden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☠° Dehydratie = verminderde zweting = hitteberoerte risico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❌ Fout 3: PBM weghalen bij hitte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☠° Chemische blootstelling &gt; hitte-oncomfort — alternatieven zoeken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❌ Fout 4: Koude onderschatten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⚠° Wind Chill maakt van -5°C een -15°C ervaring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❌ Fout 5: Symptomen negeren en 'doorbijten'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☠° Hitteberoerte is levensbedreigend — STOP bij symptomen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119" cy="792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0000"/>
          <a:lstStyle/>
          <a:p>
            <a:pPr algn="l">
              <a:defRPr sz="2200" b="1">
                <a:solidFill>
                  <a:srgbClr val="FFFFFF"/>
                </a:solidFill>
              </a:defRPr>
            </a:pPr>
            <a:r>
              <a:t>📚 Samenvatting blok 1-2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6300000"/>
            <a:ext cx="12192119" cy="540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FFFFFF"/>
                </a:solidFill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0000" y="1080000"/>
            <a:ext cx="10800000" cy="50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Hitte-stress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Hitte-kramp → hitte-uitputting → hitteberoerte (dodelijk)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WBGT-index: internationale standaard voor meting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Werk-rust regime op basis van WBGT + werkbelasting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Acclimatisatie: 7-14 dagen, verdwijnt na 3-4 dagen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119" cy="792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0000"/>
          <a:lstStyle/>
          <a:p>
            <a:pPr algn="l">
              <a:defRPr sz="2200" b="1">
                <a:solidFill>
                  <a:srgbClr val="FFFFFF"/>
                </a:solidFill>
              </a:defRPr>
            </a:pPr>
            <a:r>
              <a:t>📚 Samenvatting blok 3-4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6300000"/>
            <a:ext cx="12192119" cy="540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FFFFFF"/>
                </a:solidFill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0000" y="1080000"/>
            <a:ext cx="10800000" cy="50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Koude-stress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Onderkoeling &lt;35°C, bevriezing, wind chill effect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Laagsysteem kleding: basis + isolatie + buitenlaag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Preventie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Hitte: werk-rust, hydratatie, koelruimte, buddy-systeem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Koude: warme pauzeruimte, laagsysteem, rotatie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Eerste hulp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Hitteberoerte = 112 bellen + actief koelen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Bevriezing = NIET wrijven, langzaam opwarmen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119" cy="792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0000"/>
          <a:lstStyle/>
          <a:p>
            <a:pPr algn="l">
              <a:defRPr sz="2200" b="1">
                <a:solidFill>
                  <a:srgbClr val="FFFFFF"/>
                </a:solidFill>
              </a:defRPr>
            </a:pPr>
            <a:r>
              <a:t>📋 Samenvatting — Key Takeaways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6300000"/>
            <a:ext cx="12192119" cy="540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FFFFFF"/>
                </a:solidFill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0000" y="1080000"/>
            <a:ext cx="10800000" cy="50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300"/>
              </a:spcBef>
              <a:defRPr sz="1400">
                <a:solidFill>
                  <a:srgbClr val="16A34A"/>
                </a:solidFill>
              </a:defRPr>
            </a:pPr>
            <a:r>
              <a:t>✅ Hitte-stress: kramp → uitputting → beroerte (levensbedreigend)</a:t>
            </a:r>
          </a:p>
          <a:p>
            <a:pPr>
              <a:spcBef>
                <a:spcPts val="300"/>
              </a:spcBef>
              <a:defRPr sz="1400">
                <a:solidFill>
                  <a:srgbClr val="16A34A"/>
                </a:solidFill>
              </a:defRPr>
            </a:pPr>
            <a:r>
              <a:t>✅ WBGT-index: standaard voor hitte-stress evaluatie (ISO 7243)</a:t>
            </a:r>
          </a:p>
          <a:p>
            <a:pPr>
              <a:spcBef>
                <a:spcPts val="300"/>
              </a:spcBef>
              <a:defRPr sz="1400">
                <a:solidFill>
                  <a:srgbClr val="16A34A"/>
                </a:solidFill>
              </a:defRPr>
            </a:pPr>
            <a:r>
              <a:t>✅ Werk-rust regimes op basis van WBGT + werkbelasting</a:t>
            </a:r>
          </a:p>
          <a:p>
            <a:pPr>
              <a:spcBef>
                <a:spcPts val="300"/>
              </a:spcBef>
              <a:defRPr sz="1400">
                <a:solidFill>
                  <a:srgbClr val="16A34A"/>
                </a:solidFill>
              </a:defRPr>
            </a:pPr>
            <a:r>
              <a:t>✅ Acclimatisatie: 7-14 dagen, verdwijnt na 3-4 dagen rust</a:t>
            </a:r>
          </a:p>
          <a:p>
            <a:pPr>
              <a:spcBef>
                <a:spcPts val="300"/>
              </a:spcBef>
              <a:defRPr sz="1400">
                <a:solidFill>
                  <a:srgbClr val="16A34A"/>
                </a:solidFill>
              </a:defRPr>
            </a:pPr>
            <a:r>
              <a:t>✅ Koude-stress: onderkoeling &lt;35°C, bevriezing, wind chill</a:t>
            </a:r>
          </a:p>
          <a:p>
            <a:pPr>
              <a:spcBef>
                <a:spcPts val="300"/>
              </a:spcBef>
              <a:defRPr sz="1400">
                <a:solidFill>
                  <a:srgbClr val="16A34A"/>
                </a:solidFill>
              </a:defRPr>
            </a:pPr>
            <a:r>
              <a:t>✅ Preventie: hydratatie, koel-/warmeruimte, buddy-systeem</a:t>
            </a:r>
          </a:p>
          <a:p>
            <a:pPr>
              <a:spcBef>
                <a:spcPts val="300"/>
              </a:spcBef>
              <a:defRPr sz="1400">
                <a:solidFill>
                  <a:srgbClr val="16A34A"/>
                </a:solidFill>
              </a:defRPr>
            </a:pPr>
            <a:r>
              <a:t>✅ Hitteberoerte = 112, bevriezing = langzaam opwarmen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119" cy="792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0000"/>
          <a:lstStyle/>
          <a:p>
            <a:pPr algn="l">
              <a:defRPr sz="2200" b="1">
                <a:solidFill>
                  <a:srgbClr val="FFFFFF"/>
                </a:solidFill>
              </a:defRPr>
            </a:pPr>
            <a:r>
              <a:t>📚 Bronverwijzingen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6300000"/>
            <a:ext cx="12192119" cy="540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FFFFFF"/>
                </a:solidFill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0000" y="1080000"/>
            <a:ext cx="10800000" cy="50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300"/>
              </a:spcBef>
              <a:defRPr sz="1100">
                <a:solidFill>
                  <a:srgbClr val="1F2937"/>
                </a:solidFill>
              </a:defRPr>
            </a:pPr>
            <a:r>
              <a:t>[1] NEN-EN ISO 7243 — Ergonomie van de thermische omgeving (2023)</a:t>
            </a:r>
          </a:p>
          <a:p>
            <a:pPr>
              <a:spcBef>
                <a:spcPts val="300"/>
              </a:spcBef>
              <a:defRPr sz="1100">
                <a:solidFill>
                  <a:srgbClr val="1F2937"/>
                </a:solidFill>
              </a:defRPr>
            </a:pPr>
            <a:r>
              <a:t>[2] NEN-EN ISO 11079 — Koude-stress evaluatie (IREQ)</a:t>
            </a:r>
          </a:p>
          <a:p>
            <a:pPr>
              <a:spcBef>
                <a:spcPts val="300"/>
              </a:spcBef>
              <a:defRPr sz="1100">
                <a:solidFill>
                  <a:srgbClr val="1F2937"/>
                </a:solidFill>
              </a:defRPr>
            </a:pPr>
            <a:r>
              <a:t>[3] ACGIH — TLV and BEI for Heat Stress and Heat Strain (2024)</a:t>
            </a:r>
          </a:p>
          <a:p>
            <a:pPr>
              <a:spcBef>
                <a:spcPts val="300"/>
              </a:spcBef>
              <a:defRPr sz="1100">
                <a:solidFill>
                  <a:srgbClr val="1F2937"/>
                </a:solidFill>
              </a:defRPr>
            </a:pPr>
            <a:r>
              <a:t>[4] Arbobesluit — Artikel 3.4: Thermische belasting</a:t>
            </a:r>
          </a:p>
          <a:p>
            <a:pPr>
              <a:spcBef>
                <a:spcPts val="300"/>
              </a:spcBef>
              <a:defRPr sz="1100">
                <a:solidFill>
                  <a:srgbClr val="1F2937"/>
                </a:solidFill>
              </a:defRPr>
            </a:pPr>
            <a:r>
              <a:t>[5] WHO — Heat and Health guidance (2023)</a:t>
            </a:r>
          </a:p>
          <a:p>
            <a:pPr>
              <a:spcBef>
                <a:spcPts val="300"/>
              </a:spcBef>
              <a:defRPr sz="1100">
                <a:solidFill>
                  <a:srgbClr val="1F2937"/>
                </a:solidFill>
              </a:defRPr>
            </a:pPr>
            <a:r>
              <a:t>[6] NVAB — Richtlijn handelen bedrijfsarts bij hitte (2024)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119" cy="792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0000"/>
          <a:lstStyle/>
          <a:p>
            <a:pPr algn="l">
              <a:defRPr sz="2200" b="1">
                <a:solidFill>
                  <a:srgbClr val="FFFFFF"/>
                </a:solidFill>
              </a:defRPr>
            </a:pPr>
            <a:r>
              <a:t>🔒 TierVerify Log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6300000"/>
            <a:ext cx="12192119" cy="540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FFFFFF"/>
                </a:solidFill>
              </a:defRPr>
            </a:pPr>
            <a:r>
              <a:t>JvG Consultancy | Safety • Governance • Advisory | © 2026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40000" y="1080000"/>
          <a:ext cx="10800000" cy="432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0000"/>
                <a:gridCol w="2700000"/>
                <a:gridCol w="2700000"/>
                <a:gridCol w="2700000"/>
              </a:tblGrid>
              <a:tr h="617142">
                <a:tc>
                  <a:txBody>
                    <a:bodyPr/>
                    <a:lstStyle/>
                    <a:p>
                      <a:pPr>
                        <a:defRPr sz="1100" b="1">
                          <a:solidFill>
                            <a:srgbClr val="FFFFFF"/>
                          </a:solidFill>
                        </a:defRPr>
                      </a:pPr>
                      <a:r>
                        <a:t>Check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1">
                          <a:solidFill>
                            <a:srgbClr val="FFFFFF"/>
                          </a:solidFill>
                        </a:defRPr>
                      </a:pPr>
                      <a:r>
                        <a:t>Bron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1">
                          <a:solidFill>
                            <a:srgbClr val="FFFFFF"/>
                          </a:solidFill>
                        </a:defRPr>
                      </a:pPr>
                      <a:r>
                        <a:t>Status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1">
                          <a:solidFill>
                            <a:srgbClr val="FFFFFF"/>
                          </a:solidFill>
                        </a:defRPr>
                      </a:pPr>
                      <a:r>
                        <a:t>Opmerking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</a:tr>
              <a:tr h="617142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Wetgeving accuraat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Arbowet/Arbobesluit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✅ Geverifieerd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Actuele versie gecheckt</a:t>
                      </a:r>
                    </a:p>
                  </a:txBody>
                  <a:tcPr/>
                </a:tc>
              </a:tr>
              <a:tr h="617142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Technische data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NEN-EN normen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✅ Geverifieerd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Standaardwaarden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</a:tr>
              <a:tr h="617142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Statistieken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CBS/SER/Campbell Institute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✅ Geverifieerd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Meest recente beschikbare data</a:t>
                      </a:r>
                    </a:p>
                  </a:txBody>
                  <a:tcPr/>
                </a:tc>
              </a:tr>
              <a:tr h="617142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Phoenix Metals context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Project specs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✅ Geverifieerd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V₂O₅, H₂SO₄, NaOH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</a:tr>
              <a:tr h="617142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Didactische structuur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TR-302/TR-301 standaard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✅ Geverifieerd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35+ slides, 4 blokken</a:t>
                      </a:r>
                    </a:p>
                  </a:txBody>
                  <a:tcPr/>
                </a:tc>
              </a:tr>
              <a:tr h="617148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Bronverwijzingen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Alle [n] referenties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✅ Geverifieerd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Compleet en traceerbaar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119" cy="792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0000"/>
          <a:lstStyle/>
          <a:p>
            <a:pPr algn="l">
              <a:defRPr sz="2200" b="1">
                <a:solidFill>
                  <a:srgbClr val="FFFFFF"/>
                </a:solidFill>
              </a:defRPr>
            </a:pPr>
            <a:r>
              <a:t>📊 Hitte-stress risicobeoordeling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6300000"/>
            <a:ext cx="12192119" cy="540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FFFFFF"/>
                </a:solidFill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0000" y="1080000"/>
            <a:ext cx="10800000" cy="50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300"/>
              </a:spcBef>
              <a:defRPr sz="1600" b="1">
                <a:solidFill>
                  <a:srgbClr val="003366"/>
                </a:solidFill>
              </a:defRPr>
            </a:pPr>
            <a:r>
              <a:t>Risicobeoordeling thermische belasting — Stappenplan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300"/>
              </a:spcBef>
              <a:defRPr sz="1600" b="1">
                <a:solidFill>
                  <a:srgbClr val="003366"/>
                </a:solidFill>
              </a:defRPr>
            </a:pPr>
            <a:r>
              <a:t>Stap 1: Identificeer risicosituaties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Buitenwerk bij &gt;25°C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Binnenwerk bij ovens/hete installaties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PBM-verplichting die warmte-afgifte belemmert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300"/>
              </a:spcBef>
              <a:defRPr sz="1600" b="1">
                <a:solidFill>
                  <a:srgbClr val="003366"/>
                </a:solidFill>
              </a:defRPr>
            </a:pPr>
            <a:r>
              <a:t>Stap 2: Meet de belasting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WBGT-meting uitvoeren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Werkbelasting classificeren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300"/>
              </a:spcBef>
              <a:defRPr sz="1600" b="1">
                <a:solidFill>
                  <a:srgbClr val="003366"/>
                </a:solidFill>
              </a:defRPr>
            </a:pPr>
            <a:r>
              <a:t>Stap 3: Bepaal maatregelen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Werk-rust regime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Hydratatieprotocol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Acclimatisatie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300"/>
              </a:spcBef>
              <a:defRPr sz="1600" b="1">
                <a:solidFill>
                  <a:srgbClr val="003366"/>
                </a:solidFill>
              </a:defRPr>
            </a:pPr>
            <a:r>
              <a:t>Stap 4: Implementeer en evalueer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119" cy="792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0000"/>
          <a:lstStyle/>
          <a:p>
            <a:pPr algn="l">
              <a:defRPr sz="2200" b="1">
                <a:solidFill>
                  <a:srgbClr val="FFFFFF"/>
                </a:solidFill>
              </a:defRPr>
            </a:pPr>
            <a:r>
              <a:t>🔧 PBM en hitte — Dilemma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6300000"/>
            <a:ext cx="12192119" cy="540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FFFFFF"/>
                </a:solidFill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0000" y="1080000"/>
            <a:ext cx="10800000" cy="50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300"/>
              </a:spcBef>
              <a:defRPr sz="1600" b="1">
                <a:solidFill>
                  <a:srgbClr val="003366"/>
                </a:solidFill>
              </a:defRPr>
            </a:pPr>
            <a:r>
              <a:t>Het PBM-hitte dilemma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300"/>
              </a:spcBef>
              <a:defRPr sz="1600" b="1">
                <a:solidFill>
                  <a:srgbClr val="003366"/>
                </a:solidFill>
              </a:defRPr>
            </a:pPr>
            <a:r>
              <a:t>Probleem: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⚠° PBM (overall, handschoenen, masker) belemmert warmte-afgifte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⚠° Effectieve WBGT stijgt met 2-5°C door PBM!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300"/>
              </a:spcBef>
              <a:defRPr sz="1600" b="1">
                <a:solidFill>
                  <a:srgbClr val="003366"/>
                </a:solidFill>
              </a:defRPr>
            </a:pPr>
            <a:r>
              <a:t>Oplossingen: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✅ Lichtere/ademende PBM waar toegestaan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✅ Koelvesten onder PBM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✅ Verkort werk-rust regime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✅ Persluchtmasker ipv FFP3 (koelere lucht)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✅ Extra pauzes in gekoelde ruimte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⚠° NOOIT PBM verwijderen vanwege hitte — chemisch risico &gt; hitte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119" cy="792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0000"/>
          <a:lstStyle/>
          <a:p>
            <a:pPr algn="l">
              <a:defRPr sz="2200" b="1">
                <a:solidFill>
                  <a:srgbClr val="FFFFFF"/>
                </a:solidFill>
              </a:defRPr>
            </a:pPr>
            <a:r>
              <a:t>🔧 Koude-stress — Praktijkmaatregelen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6300000"/>
            <a:ext cx="12192119" cy="540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FFFFFF"/>
                </a:solidFill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0000" y="1080000"/>
            <a:ext cx="10800000" cy="50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300"/>
              </a:spcBef>
              <a:defRPr sz="1600" b="1">
                <a:solidFill>
                  <a:srgbClr val="003366"/>
                </a:solidFill>
              </a:defRPr>
            </a:pPr>
            <a:r>
              <a:t>Praktijkmaatregelen bij koude Phoenix Metals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300"/>
              </a:spcBef>
              <a:defRPr sz="1600" b="1">
                <a:solidFill>
                  <a:srgbClr val="003366"/>
                </a:solidFill>
              </a:defRPr>
            </a:pPr>
            <a:r>
              <a:t>Voorbereiding: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✅ Weersverwachting checken (wind chill berekenen)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✅ Geschikte werk kleding klaarleggen (laagsysteem)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✅ Warme pauzeruimte beschikbaar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✅ Warme dranken beschikbaar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300"/>
              </a:spcBef>
              <a:defRPr sz="1600" b="1">
                <a:solidFill>
                  <a:srgbClr val="003366"/>
                </a:solidFill>
              </a:defRPr>
            </a:pPr>
            <a:r>
              <a:t>Tijdens werkzaamheden: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✅ Rotatie: beperkte blootstelling per persoon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✅ Buddy-systeem: let op tekenen van onderkoeling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✅ Regelmatige pauzes in warme ruimte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✅ Handen/voeten extra beschermen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⚠° Signalen: rillen stopt = GEVAAR (ernstige onderkoeling)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119" cy="792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0000"/>
          <a:lstStyle/>
          <a:p>
            <a:pPr algn="l">
              <a:defRPr sz="2200" b="1">
                <a:solidFill>
                  <a:srgbClr val="FFFFFF"/>
                </a:solidFill>
              </a:defRPr>
            </a:pPr>
            <a:r>
              <a:t>📋 Checklist — Thermische belasting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6300000"/>
            <a:ext cx="12192119" cy="540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FFFFFF"/>
                </a:solidFill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0000" y="1080000"/>
            <a:ext cx="10800000" cy="50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300"/>
              </a:spcBef>
              <a:defRPr sz="1600" b="1">
                <a:solidFill>
                  <a:srgbClr val="003366"/>
                </a:solidFill>
              </a:defRPr>
            </a:pPr>
            <a:r>
              <a:t>Pre-start checklist thermische belasting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✅ WBGT-meting uitgevoerd?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✅ Werkbelasting geclassificeerd?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✅ Werk-rust regime vastgesteld?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✅ Koel-/warmeruimte beschikbaar en bereikbaar?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✅ Drinkwatervoorziening adequaat?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✅ Acclimatisatiestatus medewerkers bekend?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✅ Buddysysteem georganiseerd?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✅ Eerste hulp materiaal beschikbaar?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✅ Communicatiemiddelen bij extreme omstandigheden?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✅ Noodprocedure bekend (112 bij hitteberoerte/onderkoeling)?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3200" b="1">
                <a:solidFill>
                  <a:srgbClr val="003366"/>
                </a:solidFill>
              </a:defRPr>
            </a:pPr>
            <a:r>
              <a:t>CONCEPT: hitte stress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pPr>
              <a:defRPr sz="2400">
                <a:solidFill>
                  <a:srgbClr val="1F2937"/>
                </a:solidFill>
              </a:defRPr>
            </a:pPr>
            <a:r>
              <a:t>Hitte stress ontstaat wanneer het lichaam niet genoeg kan koelen. Risico's: uitdroging, hitteuitputting, hitteberoerte.</a:t>
            </a:r>
          </a:p>
          <a:p>
            <a:pPr lvl="1">
              <a:defRPr sz="2000">
                <a:solidFill>
                  <a:srgbClr val="1F2937"/>
                </a:solidFill>
              </a:defRPr>
            </a:pPr>
            <a:r>
              <a:t>🏭 Toepassing bij proeffabriek vanadium/staalslakkenverwerking: hitte stress speelt een rol in de verwerking van vanadiumextractie, staalslakkenverwerking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3200" b="1">
                <a:solidFill>
                  <a:srgbClr val="003366"/>
                </a:solidFill>
              </a:defRPr>
            </a:pPr>
            <a:r>
              <a:t>UITLEG: koude stress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pPr>
              <a:defRPr sz="2400">
                <a:solidFill>
                  <a:srgbClr val="1F2937"/>
                </a:solidFill>
              </a:defRPr>
            </a:pPr>
            <a:r>
              <a:t>Koude stress kan leiden tot onderkoeling, bevriezing en vermindering van fysieke prestaties.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3200" b="1">
                <a:solidFill>
                  <a:srgbClr val="003366"/>
                </a:solidFill>
              </a:defRPr>
            </a:pPr>
            <a:r>
              <a:t>VOORBEELD: arbeid bij hoge temperaturen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pPr>
              <a:defRPr sz="2400">
                <a:solidFill>
                  <a:srgbClr val="1F2937"/>
                </a:solidFill>
              </a:defRPr>
            </a:pPr>
            <a:r>
              <a:t>In de droogovens (200°C): beperkte blootstellingstijd, koelbreaks, vochtinname monitoring.</a:t>
            </a:r>
          </a:p>
          <a:p>
            <a:pPr lvl="1">
              <a:defRPr sz="2000">
                <a:solidFill>
                  <a:srgbClr val="1F2937"/>
                </a:solidFill>
              </a:defRPr>
            </a:pPr>
            <a:r>
              <a:t>🔥 Phoenix Metals casus: Specifieke toepassing bij Phoenix Metals processen.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3200" b="1">
                <a:solidFill>
                  <a:srgbClr val="003366"/>
                </a:solidFill>
              </a:defRPr>
            </a:pPr>
            <a:r>
              <a:t>VOORBEELD: arbeid bij lage temperaturen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pPr>
              <a:defRPr sz="2400">
                <a:solidFill>
                  <a:srgbClr val="1F2937"/>
                </a:solidFill>
              </a:defRPr>
            </a:pPr>
            <a:r>
              <a:t>Naaldkoeling systemen (-10°C): isolerende kleding, regelmatige pauzes, buddy system.</a:t>
            </a:r>
          </a:p>
          <a:p>
            <a:pPr lvl="1">
              <a:defRPr sz="2000">
                <a:solidFill>
                  <a:srgbClr val="1F2937"/>
                </a:solidFill>
              </a:defRPr>
            </a:pPr>
            <a:r>
              <a:t>🔥 Phoenix Metals casus: Specifieke toepassing bij Phoenix Metals processen.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3200" b="1">
                <a:solidFill>
                  <a:srgbClr val="003366"/>
                </a:solidFill>
              </a:defRPr>
            </a:pPr>
            <a:r>
              <a:t>VALKUIL: temperatuurstress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pPr>
              <a:defRPr sz="2400">
                <a:solidFill>
                  <a:srgbClr val="1F2937"/>
                </a:solidFill>
              </a:defRPr>
            </a:pPr>
            <a:r>
              <a:t>1. Te vroeidshidrateren</a:t>
            </a:r>
          </a:p>
          <a:p>
            <a:pPr>
              <a:defRPr sz="2400">
                <a:solidFill>
                  <a:srgbClr val="1F2937"/>
                </a:solidFill>
              </a:defRPr>
            </a:pPr>
            <a:r>
              <a:t>2. Te lange blootstelling zonder pauze</a:t>
            </a:r>
          </a:p>
          <a:p>
            <a:pPr>
              <a:defRPr sz="2400">
                <a:solidFill>
                  <a:srgbClr val="1F2937"/>
                </a:solidFill>
              </a:defRPr>
            </a:pPr>
            <a:r>
              <a:t>3. Onvoldoende kleding bij extreme temperaturen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3200" b="1">
                <a:solidFill>
                  <a:srgbClr val="003366"/>
                </a:solidFill>
              </a:defRPr>
            </a:pPr>
            <a:r>
              <a:t>SAMENVATTING: temperatuurbeheersing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pPr>
              <a:defRPr sz="2400">
                <a:solidFill>
                  <a:srgbClr val="1F2937"/>
                </a:solidFill>
              </a:defRPr>
            </a:pPr>
            <a:r>
              <a:t>1. Monitor blootstellingstijd</a:t>
            </a:r>
          </a:p>
          <a:p>
            <a:pPr>
              <a:defRPr sz="2400">
                <a:solidFill>
                  <a:srgbClr val="1F2937"/>
                </a:solidFill>
              </a:defRPr>
            </a:pPr>
            <a:r>
              <a:t>2. Zorg voor adequate hydratatie</a:t>
            </a:r>
          </a:p>
          <a:p>
            <a:pPr>
              <a:defRPr sz="2400">
                <a:solidFill>
                  <a:srgbClr val="1F2937"/>
                </a:solidFill>
              </a:defRPr>
            </a:pPr>
            <a:r>
              <a:t>3. Gebruik juiste beschermingskleding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3200" b="1">
                <a:solidFill>
                  <a:srgbClr val="003366"/>
                </a:solidFill>
              </a:defRPr>
            </a:pPr>
            <a:r>
              <a:t>DISCUSSIE: temperatuurmanagement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pPr>
              <a:defRPr sz="2400">
                <a:solidFill>
                  <a:srgbClr val="1F2937"/>
                </a:solidFill>
              </a:defRPr>
            </a:pPr>
            <a:r>
              <a:t>Denk na en bespreek de volgende vragen:</a:t>
            </a:r>
          </a:p>
          <a:p>
            <a:pPr lvl="1">
              <a:defRPr sz="2000">
                <a:solidFill>
                  <a:srgbClr val="1F2937"/>
                </a:solidFill>
              </a:defRPr>
            </a:pPr>
            <a:r>
              <a:t>❓ Hoe handelen we bij extreme temperaturen?</a:t>
            </a:r>
          </a:p>
          <a:p>
            <a:pPr lvl="1">
              <a:defRPr sz="2000">
                <a:solidFill>
                  <a:srgbClr val="1F2937"/>
                </a:solidFill>
              </a:defRPr>
            </a:pPr>
            <a:r>
              <a:t>❓ Wat zijn signalen van oververhitting?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