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  <a:r>
              <a:t>Vergaderrapport</a:t>
            </a: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opname_1787752695380.webm</a:t>
            </a:r>
          </a:p>
          <a:p>
            <a:pPr>
              <a:spcAft>
                <a:spcPts val="600"/>
              </a:spcAft>
              <a:defRPr b="0" sz="1600">
                <a:solidFill>
                  <a:srgbClr val="1F2937"/>
                </a:solidFill>
                <a:latin typeface="Segoe UI"/>
              </a:defRPr>
            </a:pPr>
            <a:r>
              <a:t>26-08-2026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1" sz="1400">
                <a:solidFill>
                  <a:srgbClr val="1F2937"/>
                </a:solidFill>
                <a:latin typeface="Segoe UI"/>
              </a:defRPr>
            </a:pPr>
            <a:r>
              <a:t>JvG Consultancy —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Samenvatting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In deze vergadering, vermoedelijk tussen een vergunningadviseur/engineer (Stijn), een collega-projectleider en een adviseur, staat de voorbereiding van een omgevingsvergunning/melding voor een opslaglocatie met gevaarlijke stoffen centraal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Er wordt een checklist van benodigde gegevens doorgenomen: coördinaten van opslagvoorzieningen met kaartje, maximale hoeveelheden opgeslagen stoffen, een reeds uitgevoerde PGS 15-toets, en plattegrondtekeningen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De tekeningen (plotplans) worden door het engineeringteam gemaakt en begin volgende week verwacht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Voor opslag in tanks wordt besproken welke tanks welke stoffen bevatten, inclusief capaciteiten; de PGS 31-toets vervalt vooralsnog omdat PGS 31-goedgekeurde tanks aangeschaft worden — men wacht af of de vraag later alsnog komt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Koelinstallaties (airco's, frigide/frigo-koeling) blijken niet aanwezig als gesloten systeem, dus dat gegeven vervalt ook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Over toetsingen en berekeningen wordt besloten beide uit te voeren, mede omdat het resultaat later als nulmeting kan dienen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Verder wordt een memo met beschrijving van activiteiten opgesteld ten behoeve van de melding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Over Tata Steel wordt kort opgemerkt dat het 'relativeren' 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Deelnemers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1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0"/>
                <a:gridCol w="4000000"/>
                <a:gridCol w="4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Naam/Rol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Functie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Bijdrage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voorzitter/adviseur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Vergunningsexpert / gespreksleider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Leidt de checklist af, stelt deadlines vast, vat beslissingen samen, zal alles uitschrijven en toesturen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Stijn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Projectleider / engineer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Beantwoordt technische vragen over PGS 15/31, tanks, koelinstallaties; bepaalt of toetsen worden uitgevoerd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collega (Peter?)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Adviseur/engineer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Wijst op het grijze gebied tussen PGS 15-opslag en dag-/gebruiksvoorraad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Benodigde gegevens voor vergunning/melding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Coördinaten opslagvoorzieningen met kaartje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Maximale hoeveelheden opgeslagen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PGS 15-toets reeds uitgevoerd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Opslag gevaarlijke stoffen in tanks / PGS 31 (neutraal)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Overzicht tanks, stoffen en capaciteiten door OPS/engineering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PGS 31-toets vervalt vooralsnog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PGS 31-goedgekeurde tanks worden aangeschaft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Koelinstallaties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Geen gesloten koelinstallatiesysteem aanwezig (geen airco's/frigo-koeling als systeem)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Onderdeel komt te vervallen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Toetsingen en berekeningen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Beide toetsingen worden uitgevoerd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Resultaat kan later als nulmeting dienen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Geen nieuwe toetsingstraject qua timing nodig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Onderwerpen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HAZOP-studie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Ongeveer drie dagen werk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Rapport binnen twee weken na start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Financieel begroot: ca. 1500 euro binnen totaal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📌 Planning en deadlines (positief)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3 september: alle data, tekeningen, memo activiteitenbeschrijving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Semi-pitch door voorzitter en Stijn voorafgaand aan OD-meeting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HAZOP en LOPA richting oktober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Beslissingen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24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000"/>
                <a:gridCol w="4000000"/>
                <a:gridCol w="4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Beslissing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Door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Rationale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PGS 31-toets vervalt vooralsnog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Stijn → De voorzitter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PGS 31-goedgekeurde tanks worden aangeschaft; vraag mogelijk later alsnog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Koelinstallaties-gegeven komt te vervallen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Stijn → De voorzitter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Geen gesloten koelinstallatiesysteem aanwezig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Beide toetsingen/berekeningen laten uitvoeren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voorzitter → Stijn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Kans dat vraag later terugkomt; resultaat bruikbaar als nulmeting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HAZOP-studie snel starten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voorzitter/collega → Stijn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Rapport binnen twee weken sluit aan op planning; begroot ca. 1500 euro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Deadline 3 september voor alle aanleveringen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voorzitter → Team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Timing richting aanvraag/melding eind september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Actiepunten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0000" y="1200000"/>
          <a:ext cx="12000000" cy="36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0000"/>
                <a:gridCol w="3000000"/>
                <a:gridCol w="3000000"/>
                <a:gridCol w="3000000"/>
              </a:tblGrid>
              <a:tr h="400000"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Eigenaar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Deadline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200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Prioriteit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Overzichtstekeningen/plotplans opleveren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Engineeringteam (OPS)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 september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Overzicht tanks, stoffen en capaciteiten aanleveren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Stijn / OPS-engineers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 september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Korte memo met beschrijving van activiteiten opstellen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Voorzitter samen met Stijn en engineeringteam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 september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Beide toetsingen/berekeningen laten uitvoeren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Stijn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Semi-pitch voorbereiden voorafgaand aan OD-meeting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Voorzitter en Stijn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 de geplande meeting (rond begin september)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Planning met OD oppakken en inplannen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Voorzitter/team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niet gespecificeerd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HAZOP-studie starten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Team/HAZOP-facilitator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Binnenkort; rapport binnen 2 weken na start (richting oktober voor LOPA)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hoog</a:t>
                      </a:r>
                    </a:p>
                  </a:txBody>
                  <a:tcPr anchor="ctr">
                    <a:solidFill>
                      <a:srgbClr val="F8F9FA"/>
                    </a:solidFill>
                  </a:tcPr>
                </a:tc>
              </a:tr>
              <a:tr h="400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Alle besproken acties uitschrijven en toesturen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 voorzitter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Vandaag/aanstaand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medium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Risico's &amp; Vervolgstappen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⚠️ Risico's: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Bevoegd gezag kan PGS 31-toets alsnog opeisen, wat tot vertraging bij de aanvraag kan leiden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Grijs gebied tussen PGS 15-opslag en gebruiksdagvoorraad kan discussie met bevoegd gezag geven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Stijn is deels afwezig (donderdag/vrijdag volgende week, weekendjes weg op 3, 4 en 7 september), wat de 3 september-deadline onder druk kan zetten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Financiële begroting HAZOP (ca. 1500 euro) is een persoonlijke schatting, geen vastgesteld budget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➡️ Vervolgstappen: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1. Alle gegevens en tekeningen uiterlijk 3 september aanleveren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2. Memo activiteitenbeschrijving opstellen voor de melding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3. Meeting met OD inplannen na voorbereiding semi-pitch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4. HAZOP-studie starten; rapport binnen twee weken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5. LOPA richting oktober; aanvraag/melding eind september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0000" y="100000"/>
            <a:ext cx="120000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Vergadereffectiviteit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400" y="50000"/>
            <a:ext cx="1371600" cy="1229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2000">
                <a:solidFill>
                  <a:srgbClr val="1F2937"/>
                </a:solidFill>
                <a:latin typeface="Segoe UI"/>
              </a:defRPr>
            </a:pPr>
            <a:r>
              <a:t>Score: 7/10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✅ Sterke 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Gestructureerde afhandeling van de checklist met duidelijke beslissingen per punt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Concreet afgesproken deadlines (3 september, eind september)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Duidelijke samenvatting en actie-uitschrijving aan het eind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</a:t>
            </a:r>
          </a:p>
          <a:p>
            <a:pPr>
              <a:spcAft>
                <a:spcPts val="600"/>
              </a:spcAft>
              <a:defRPr b="1" sz="1600">
                <a:solidFill>
                  <a:srgbClr val="1F2937"/>
                </a:solidFill>
                <a:latin typeface="Segoe UI"/>
              </a:defRPr>
            </a:pPr>
            <a:r>
              <a:t>🔧 Verbeterpunten: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Beperkte transcriptiekwaliteit maakt sommige besluiten ambigu; toekomstige documentatie directer vastleggen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Besluitvorming rond PGS 31 blijft conditioneel; eigenaar voor opvolging bij latere vraag ontbreekt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Segoe UI"/>
              </a:defRPr>
            </a:pPr>
            <a:r>
              <a:t>•    • Beschikbaarheid van Stijn rond de deadline niet expliciet afgedekt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00000" y="1500000"/>
            <a:ext cx="110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003366"/>
                </a:solidFill>
                <a:latin typeface="Segoe UI"/>
              </a:defRPr>
            </a:pPr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0400" y="200000"/>
            <a:ext cx="1371600" cy="12298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0000" y="1000000"/>
            <a:ext cx="12000000" cy="6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b="1" sz="3200">
                <a:solidFill>
                  <a:srgbClr val="1F2937"/>
                </a:solidFill>
                <a:latin typeface="Segoe UI"/>
              </a:defRPr>
            </a:pPr>
            <a:r>
              <a:t>JvG Consultancy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2000">
                <a:solidFill>
                  <a:srgbClr val="1F2937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spcAft>
                <a:spcPts val="600"/>
              </a:spcAft>
              <a:defRPr b="0" sz="1000">
                <a:solidFill>
                  <a:srgbClr val="1F2937"/>
                </a:solidFill>
                <a:latin typeface="Segoe UI"/>
              </a:defRPr>
            </a:pPr>
          </a:p>
          <a:p>
            <a:pPr>
              <a:spcAft>
                <a:spcPts val="600"/>
              </a:spcAft>
              <a:defRPr b="0" sz="1200">
                <a:solidFill>
                  <a:srgbClr val="1F2937"/>
                </a:solidFill>
                <a:latin typeface="Segoe UI"/>
              </a:defRPr>
            </a:pPr>
            <a:r>
              <a:t>Generated: 26-08-2026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