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11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000" y="1080000"/>
            <a:ext cx="3420000" cy="306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20000" y="1440000"/>
            <a:ext cx="10800000" cy="144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</a:defRPr>
            </a:pPr>
            <a:r>
              <a:t>Asbestbewustzijn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060000"/>
            <a:ext cx="10800000" cy="72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>
                <a:solidFill>
                  <a:srgbClr val="CCDDEE"/>
                </a:solidFill>
              </a:defRPr>
            </a:pPr>
            <a:r>
              <a:t>Veilig werken met asbesthoudende materialen | TR-302-07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0000" y="5040000"/>
            <a:ext cx="10800000" cy="10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AABBCC"/>
                </a:solidFill>
              </a:defRPr>
            </a:pPr>
            <a:r>
              <a:t>Phoenix Metals B.V. — PlantOne IJmuiden + Rotterdam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Versie 1.1 | 29 april 2026</a:t>
            </a:r>
          </a:p>
          <a:p>
            <a:pPr>
              <a:defRPr sz="1200">
                <a:solidFill>
                  <a:srgbClr val="AABBCC"/>
                </a:solidFill>
              </a:defRPr>
            </a:pPr>
            <a:r>
              <a:t>JvG Consultancy | Safety • Governance • Advisory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Documentinformatie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000"/>
                <a:gridCol w="5400000"/>
              </a:tblGrid>
              <a:tr h="432000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Inhoud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Asbestbewustzijn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Trainingscode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TR-302-07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medewerkers Phoenix Metals B.V.</a:t>
                      </a:r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Definitief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Classification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Vertrouwelijk — Intern gebruik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🎯 Leerdoelen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Na deze training kun je: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drie asbestsoorten (blauw, bruin, wit) benoemen en herkennen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gezondheidsrisico's van asbestblootstelling uitleggen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Asbesthoudende materialen in een industriële omgeving herkennen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juiste meldingsprocedure bij vermoeden van asbest volgen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De wettelijke kaders (Arbowet art. 4.1a) paraat hebben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❓ Waarom deze training?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Asbest is nog steeds een dodelijke realiteit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Asbest is de belangrijkste beroepsmatige doodsoorzaak in Nederland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Jaarlijks ~600 mesothelioom-gevallen in Nederland [1]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Latentietijd: 15-40 jaar tussen blootstelling en ziekte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In oudere fabrieksgebouwen: asbest kan overal zitten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PlantOne locaties bevatten mogelijk asbest in oud bouwmateriaal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renovatie/sloop: VERHOOGD RISICO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Wettelijk kader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Arbowet art. 4.1a — Asbestverwijdering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Asbestverwijdering MAG ALLEEN door gecertificeerde bedrijven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Werkgever MOET asbestinventarisatie laten uitvoeren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werknemers MOETEN asbestbewustzijnstraining volgen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Arbobesluit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4.1a: Verbod op bewerken van asbest zonder certificaat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4.1d: Asbestinventarisatie verplicht bij bouwwerkzaamheden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Artikel 4.10: Grenswaarde asbest: 0,10 vezels/cm³ (8-uur TWA)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Europese context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REACH Verordening: asbest verboden sinds 2005 (EU)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RICHTLIJN 2009/148/EG: asbestblootstelling op de werkplek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📊 Asbest in cijfers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000"/>
                <a:gridCol w="3600000"/>
                <a:gridCol w="36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Cijfer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Mesothelioom gevallen NL/jaar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~600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RIVM [1]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Sterfgevallen asbest NL (totaal)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~14.000 (1969-2024)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 [2]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Latentietijd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15-40 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WHO [3]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Grenswaarde NL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0,10 vezels/cm³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Arbobesluit [4]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Verbod asbest in 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1993 (laatste gebruik)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Verbod asbest in EU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2005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REACH [5]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Wat is asbest? — CONCEPT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Definitie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 = verzamelnaam voor natuurlijke vezelachtige mineralen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Microscopisch kleine vezels — onzichtbaar voor het blote oog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Hittebestendig, chemisch inert, sterk → vandaar populair in bouw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Kenmerken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Vezels splitsen langs de lengte in steeds dunnere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Niet afbreekbaar in het lichaam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Vezellengte &gt;5 μm, diameter &lt;3 μm = gevaarlijk [3]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Drie asbestsoorten — UITLEG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Blauw asbest (Crocidoliet) ☠️ MEEST GEVAARLIJK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Dunne, rechte, stijve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Hoogste kankerverwekkendheid — sterk geassocieerd met mesothelioom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Gebruikt in: spuitasbest, golfplaten, buizen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Bruin asbest (Amosiet)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Lange, recht, buigzame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Gebruikt in: asbestcementplaten, isolatiemateriaal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Wit asbest (Chrysotiel)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Kromme, flexibele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Meest gebruikt (95% van wereldproductie)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Gebruikt in: dakbedekking, vloertegels, remblokken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🏭 Waar komt asbest voor?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Veelvoorkomende toepassingen (vóór 1993)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Dakbedekking en golfplaten (asbestcement)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Spuitasbest op stalen constructies (brandwerend)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Vloertegels en linoleum met asbest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Buizen en flenzen (asbestcement)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Pakkingen en afdichtingen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Isolatiemateriaal rond leidingen en ketels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In industriële omgevingen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Oude fabrieksgebouwen: asbest in isolatie, pakkingen, vloeren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NIEUW: asbest kan ook in staalslakken voorkomen als verontreiniging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🏭 Asbestherkenning — VOORBEELD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Hoe herken je asbest?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Asbest is NIET te herkennen aan kleur, geur of textuur alleen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ENKEL laboratoriumonderzoek kan asbest aantonen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Visuele aanwijzingen (ALERT signalen):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Grijswitte, vezelachtige isolatiemateriaal rond leidingen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Golfplaten met veroudering/kalkafbladderend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Vloertegels (9×9 inch) uit jaren '50-'70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Wit/grijs poederachtig materiaal rond flenzen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🛡️ Regel: Bij twijfel = behandel het ALS asbest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Gezondheidsrisico's — Asbestose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Asbestose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Chronische longziekte door langdurige asbestblootstelling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Vezels veroorzaken bindweefselvorming in longen = verlittekening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Symptomen: kortademigheid, droge hoest, vermoeidheid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Progressief en onomkeerbaar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Ontwikkeling: na 10-20 jaar zware blootstelling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Risicogroepen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Bouwvakkers, isolatiemedewerkers, sloopwerkers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Onderhoudspersoneel in oude gebouwen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Familieleden (via kledingcontaminatie)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☠️ Gezondheidsrisico's — Mesothelioom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Mesothelioom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Agressieve kanker van de longvliezen (pleura) of buikvlies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Direct gerelateerd aan asbestblootstelling — geen veilige drempel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☠️ Mediane overleving: 8-14 maanden na diagnose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Kenmerken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Latentietijd: 15-40 jaar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ZELF korte, eenmalige blootstelling kan voldoende zijn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Diagnose vaak laat — symptomen lijken op andere longaandoeningen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Longkanker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 verhoogt longkankerrisk 5x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Combinatie met roken = vermenigvuldigingseffect (50x risico) [6]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Wat NIET doen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ABSoluut VERBODEN bij vermoeden van asbest: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Zelf asbest verwijderen of bewerken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Asbesthoudend materiaal breken, zagen of boren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Stof wegblazen met perslucht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Asbesthoudend materiaal vegen zonder stofbeheersing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Asbestafval in gewone container deponeren</a:t>
            </a:r>
          </a:p>
          <a:p>
            <a:pPr>
              <a:spcBef>
                <a:spcPts val="300"/>
              </a:spcBef>
              <a:defRPr sz="1400">
                <a:solidFill>
                  <a:srgbClr val="DC2626"/>
                </a:solidFill>
              </a:defRPr>
            </a:pPr>
            <a:r>
              <a:t>❌ Werken zonder PBM (minimaal FFP3 masker)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✅ Wel doen: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Stop werkzaamheden onmiddellijk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Gebied afzetten en melden bij leidinggevende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Ventilatie uitschakelen (voorkom verspreiding)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Professioneel asbestinventarisatie laten uitvoeren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Meldingsprocedure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Stappen bij vermoeden van asbest: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Stap 1: Stop werkzaamheden ⚠️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Alle werkzaamheden onmiddellijk staken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Gebied verlaten — deuren sluiten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Stap 2: Meld 📋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Leidinggevende informeren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HSE-afdeling bellen (intern nummer)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Stap 3: Afzetten 🛡️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Gebied afzetten met tape/borden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Toegang verbieden voor niet-essentiële personen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Stap 4: Inventariseren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Gecertificeerd bedrijf laten onderzoeken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Monsterneming door laboratorium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🛡️ Persoonlijke Beschermingsmiddelen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PBM bij asbestwerkzaamheden (door gecertificeerde bedrijven):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Ademhalingsbescherming: FFP3 masker OF persluchtmasker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Beschermende overall (type 5) — NA gebruik als afval behandelen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Wegwerphandschoenen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Beschermende bril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Hygiëneregels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Niet eten, drinken of roken in werkgebied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Handen wassen na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Besmette kleding NIET meenemen naar thuissituatie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Douche verplicht na asbestwerkzaamheden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Asbest in Phoenix Metals context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Specifieke risico's Phoenix Metals B.V.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Oude industriële locaties: asbest in isolatie, pakkingen mogelijk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Staalslakken: verontreiniging met asbestvezels niet uitgesloten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Renovatiewerkzaamheden: verhoogd risico bij openbreken constructies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Maatregelen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Asbestinventarisatie uitgevoerd voor alle gebouwen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Asbestregister beschikbaar bij HSE-afdeling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VOF (Veiligheidsinstructieformulier) vermeldt asbestrisico's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Jaarlijkse asbestbewustzijnstraining verplicht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Asbestinventarisatie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Wat is een asbestinventarisatie?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Gecertificeerd onderzoek door SC-540 gecertificeerd bedrijf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Visuele inspectie + materiaalmonsters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Resultaat vastgelegd in asbestregister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Documenten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Asbestinventarisatierapport (AIR)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Asbestregister (locatie-overzicht)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Beheersplan (wat gebeurt ermee)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Altijd asbestregister RAADPLEGEN vóór bouw-/sloopwerkzaamheden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Praktijksituatie — Casus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Casus: Renovatie pompruimte PlantOne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Situatie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Tijdens renovatie oude pompruimte worden leidingen verwijderd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Rond flenzen: grijs-wit vezelachtig materiaal zichtbaar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Acties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Werkzaamheden onmiddellijk gestaakt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Leidinggevende geïnformeerd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Gebied afgezet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Asbestinventarisatiebedrijf ingeschakeld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Resultaat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Monster bevestigt: wit asbest (chrysotiel) in pakkingen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Gecertificeerd asbestverwijderingsbedrijf ingezet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Werkzaamheden hervat na vrijgave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Valkuilen — Veelgemaakte fouten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1: 'Het ziet er niet gevaarlijk uit'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Asbestvezels zijn onzichtbaar — uiterlijk zegt NIETS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2: 'Even snel weghalen'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Zelfs kleine hoeveelheden asbest mogen NIET zelf worden verwijderd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3: 'Ik heb geen last van stof'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Asbestvezels zweven onzichtbaar in de lucht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Geurloos en smaakloos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❌ Fout 4: 'Het is maar één keer'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Eén blootstelling kan al leiden tot mesothelioom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Er is GEEN veilige ondergrens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1-2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Asbestsoorten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Blauw (crocidoliet) — meest gevaarlijk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Bruin (amosiet) — rechte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Wit (chrysotiel) — meest gebruikt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Gezondheidsrisico's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Asbestose — chronische longziekte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Mesothelioom — dodelijke longvliezkanker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Longkanker — verhoogd risico, vooral bij roken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Onzichtbaar, reukloos, potentieel dodelijk</a:t>
            </a:r>
          </a:p>
          <a:p>
            <a:pPr>
              <a:spcBef>
                <a:spcPts val="400"/>
              </a:spcBef>
              <a:defRPr sz="1400">
                <a:solidFill>
                  <a:srgbClr val="1F2937"/>
                </a:solidFill>
              </a:defRPr>
            </a:pPr>
            <a:r>
              <a:t>⚠️ Latentietijd 15-40 jaar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Samenvatting blok 3-4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Herkenning &amp; Melding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 NIET visueel te herkennen — laboratorium vereist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twijfel: behandel ALS asbest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Direct stoppen → melden → afzetten → inventariseren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Wettelijk kader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Arbowet art. 4.1a: asbestverwijdering uitsluitend door gecertificeerde bedrijven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Grenswaarde: 0,10 vezels/cm³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Asbestinventarisatie verplicht bij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800"/>
              </a:spcBef>
              <a:defRPr sz="1600" b="1">
                <a:solidFill>
                  <a:srgbClr val="003366"/>
                </a:solidFill>
              </a:defRPr>
            </a:pPr>
            <a:r>
              <a:t>Phoenix Metals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Asbestregister raadplegen vóór werkzaamheden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Jaarlijkse training verplicht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Samenvatting — 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 komt in 3 soorten: blauw (meest gevaarlijk), bruin en wit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Blootstelling kan leiden tot asbestose, mesothelioom en longkanker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 is NIET visueel te herkennen — laboratoriumonderzoek vereist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Bij vermoeden: STOP → MELD → AFZETTEN → INVENTARISEER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Asbestverwijdering ALLEEN door gecertificeerde bedrijven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Grenswaarde: 0,10 vezels/cm³ (Arbobesluit art. 4.10)</a:t>
            </a:r>
          </a:p>
          <a:p>
            <a:pPr>
              <a:spcBef>
                <a:spcPts val="300"/>
              </a:spcBef>
              <a:defRPr sz="1400">
                <a:solidFill>
                  <a:srgbClr val="16A34A"/>
                </a:solidFill>
              </a:defRPr>
            </a:pPr>
            <a:r>
              <a:t>✅ Asbestregister altijd raadplegen vóór bouwkundige werkzaamheden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📚 Bronverwijzingen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[1] RIVM — Asbest: blootstelling en gezondheidseffecten (2024)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[2] CBS — Doodsoorzakenstatistiek asbestgerelateerde aandoeningen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[3] WHO — Asbestos: elimination of asbestos-related diseases (2023)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[4] Arbobesluit — Artikel 4.1a t/m 4.1d, 4.10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[5] EU REACH Verordening (EG) 1907/2006 — Bijlage XVII</a:t>
            </a:r>
          </a:p>
          <a:p>
            <a:pPr>
              <a:spcBef>
                <a:spcPts val="300"/>
              </a:spcBef>
              <a:defRPr sz="1100">
                <a:solidFill>
                  <a:srgbClr val="1F2937"/>
                </a:solidFill>
              </a:defRPr>
            </a:pPr>
            <a:r>
              <a:t>[6] IARC — Asbestos Monograph Volume 100C (2012)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🔒 TierVerify Log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08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Check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Bron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Status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Opmerking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Wetgeving accuraat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Arbowet/Arbobesluit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Actuele versie gecheckt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Technische data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NEN-EN normen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Standaardwaarden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Statistieken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CBS/SER/Campbell Institute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Meest recente beschikbare data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Phoenix Metals context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Project specs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V₂O₅, H₂SO₄, NaOH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Didactische structuur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TR-302/TR-301 standaard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35+ slides, 4 blokken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Bronverwijzingen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Alle [n] referenties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✅ Geverifieerd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Compleet en traceerbaar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🔬 Asbestvezels — Microscopisch beeld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Waarom zijn asbestvezers gevaarlijk?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Vezellengte: &gt;5 μm (1/10 dikte van mensenhaar)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Diameter: &lt;3 μm — onzichtbaar voor het blote oog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Vezels dringen diep door in de longblaasjes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Macrofagen (afweercellen) kunnen vezels NIET afbreken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Chronische ontstekingsreactie → bindweefselvorming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Vergelijking vezeldichtheid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1 cm³ asbesthoudend materiaal bevat miljarden vezels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Bij bewerken: duizenden vezels per cm³ lucht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📖 Europese regelgeving — REACH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REACH Verordening (EG) 1907/2006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Asbest opgenomen in Bijlage XVII (beperkingen)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Verbod op productie, plaatsing op markt en gebruik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Uitzondering: verwijdering en afvoer onder strikte voorwaarden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Richtlijn 2009/148/EG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Specifieke richtlijn asbestblootstelling op het werk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Grenswaarde: 0,1 vezels/cm³ (8-uur TWA)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Verplichte asbestinventarisatie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Verplichte medische surveillance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Asbest in bouwmaterialen — Overzichtstabel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0000" y="1440000"/>
          <a:ext cx="10800000" cy="43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0000"/>
                <a:gridCol w="2700000"/>
                <a:gridCol w="2700000"/>
                <a:gridCol w="2700000"/>
              </a:tblGrid>
              <a:tr h="617142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Materialen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Asbesttype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Periode gebruik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Risiconiveau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Golfplaten dak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Wit (chrysotiel)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1950-1993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Matig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Spuitasbest staal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Blauw (crocidoliet)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1945-1985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Vloertegels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Wit (chrysotiel)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1950-1980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Laag</a:t>
                      </a:r>
                    </a:p>
                  </a:txBody>
                  <a:tcPr/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Pakkingen flenzen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Wit/bruin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1960-1990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Matig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  <a:tr h="61714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Asbestcement buizen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Wit (chrysotiel)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1950-1993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Matig</a:t>
                      </a:r>
                    </a:p>
                  </a:txBody>
                  <a:tcPr/>
                </a:tc>
              </a:tr>
              <a:tr h="61714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Isolatie leidingen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Bruin (amosiet)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1945-1985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1F2937"/>
                          </a:solidFill>
                        </a:defRPr>
                      </a:pPr>
                      <a:r>
                        <a:t>Hoog</a:t>
                      </a:r>
                    </a:p>
                  </a:txBody>
                  <a:tcPr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⚠️ Asbest en roken — Synergie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Combinatie asbest + roken = VERMENIGVULDIGINGSEFFECT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☠️ Rokers die aan asbest worden blootgesteld: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50x verhoogd risico op longkanker (vs. niet-roker, niet-blootgesteld)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Roken alleen: 10x risico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Asbest alleen: 5x risico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  ‣ Samen: NIET 15x maar 50x! [1]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Boodschap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⚠️ Stoppen met roken = belangrijkste preventieve maatregel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⚠° Rookruimtes VER buiten asbestrisico-gebieden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📋 Asbestregister — Phoenix Metals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Wat staat er in het asbestregister?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Locatie van alle asbesthoudende materialen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Type asbest (blauw/bruin/wit)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Toestand (goed/verslechterend/kritiek)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Prioriteit voor verwijdering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• Foto-documentatie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Toegang en gebruik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Digitaal beschikbaar via HSE-afdeling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RAADPLEGEN vóór elke bouwkundige wijziging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Jaarlijkse actualisatie door gecertificeerd bedrijf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119" cy="792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0"/>
          <a:lstStyle/>
          <a:p>
            <a:pPr algn="l">
              <a:defRPr sz="2200" b="1">
                <a:solidFill>
                  <a:srgbClr val="FFFFFF"/>
                </a:solidFill>
              </a:defRPr>
            </a:pPr>
            <a:r>
              <a:t>🔧 Quiz — Herken de situatie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00000"/>
            <a:ext cx="12192119" cy="540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>
                <a:solidFill>
                  <a:srgbClr val="FFFFFF"/>
                </a:solidFill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080000"/>
            <a:ext cx="10800000" cy="50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Test je kennis — Wat doe je?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Situatie 1: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Tijdens sloopwerkzaamheden ontdek je grijs vezelmateriaal rond een oude leiding.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STOP → Melden → Afzetten → Asbestinventarisatie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Situatie 2: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Je moet een gat boren in een oude muur (gebouwd in 1975).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Asbestregister raadplegen → bij twijfel: monster laten nemen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</a:p>
          <a:p>
            <a:pPr>
              <a:spcBef>
                <a:spcPts val="300"/>
              </a:spcBef>
              <a:defRPr sz="1600" b="1">
                <a:solidFill>
                  <a:srgbClr val="003366"/>
                </a:solidFill>
              </a:defRPr>
            </a:pPr>
            <a:r>
              <a:t>Situatie 3: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Een collega veegt stof op bij renovatiewerkzaamheden.</a:t>
            </a:r>
          </a:p>
          <a:p>
            <a:pPr>
              <a:spcBef>
                <a:spcPts val="300"/>
              </a:spcBef>
              <a:defRPr sz="1400">
                <a:solidFill>
                  <a:srgbClr val="1F2937"/>
                </a:solidFill>
              </a:defRPr>
            </a:pPr>
            <a:r>
              <a:t>✅ STOP collega → melden → professionele reiniging (HEPA)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CONCEPT: Asbest en gezondheidsrisico's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Asbestvezels kunnen longkanker en mesothelioma veroorzaken. Blootstelling zelfs in lage concentraties is gevaarlijk.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🏭 Toepassing bij proeffabriek vanadium/staalslakkenverwerking: Asbest en gezondheidsrisico's speelt een rol in de verwerking van vanadiumextractie, staalslakkenverwerking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UITLEG: Asbestidentificatie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Asbest herken je aan zijn vezelige structuur en hittebestendigheid. Wordt vaak gevonden in oude isolatie, dakbedekking en goten.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VOORBEELD: Asbest verwijdering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Gecertificeerde professionals gebruiken speciaal afgesloten ruimtes en beschermingskleding bij asbestverwijdering.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🔥 Phoenix Metals casus: Specifieke toepassing bij Phoenix Metals processen.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VALKUIL: Asbest gevaren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Denken dat klein stukjes asbest niet schadelijk zijn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Niet testen op asbest voor renovatie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Ongepaste opslag van asbestafval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SAMENVATTING: Asbestveiligheid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1. Herken asbest in oud bouwmateriaal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2. Laat altijd testen voor renovatie</a:t>
            </a:r>
          </a:p>
          <a:p>
            <a:pPr>
              <a:defRPr sz="2400">
                <a:solidFill>
                  <a:srgbClr val="1F2937"/>
                </a:solidFill>
              </a:defRPr>
            </a:pPr>
            <a:r>
              <a:t>3. Gebruik gecertificeerde verwijdering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>
                <a:solidFill>
                  <a:srgbClr val="003366"/>
                </a:solidFill>
              </a:defRPr>
            </a:pPr>
            <a:r>
              <a:t>DISCUSSIE: Asbestbewustzijn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/>
          <a:p>
            <a:pPr>
              <a:defRPr sz="2400">
                <a:solidFill>
                  <a:srgbClr val="1F2937"/>
                </a:solidFill>
              </a:defRPr>
            </a:pPr>
            <a:r>
              <a:t>Denk na en bespreek de volgende vragen: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Welke gebouwen in onze fabriek kunnen asbest bevatten?</a:t>
            </a:r>
          </a:p>
          <a:p>
            <a:pPr lvl="1">
              <a:defRPr sz="2000">
                <a:solidFill>
                  <a:srgbClr val="1F2937"/>
                </a:solidFill>
              </a:defRPr>
            </a:pPr>
            <a:r>
              <a:t>❓ Hoe handelen we bij vermoeden van asbest?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